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39"/>
  </p:notesMasterIdLst>
  <p:sldIdLst>
    <p:sldId id="335" r:id="rId2"/>
    <p:sldId id="473" r:id="rId3"/>
    <p:sldId id="474" r:id="rId4"/>
    <p:sldId id="417" r:id="rId5"/>
    <p:sldId id="475" r:id="rId6"/>
    <p:sldId id="476" r:id="rId7"/>
    <p:sldId id="477" r:id="rId8"/>
    <p:sldId id="454" r:id="rId9"/>
    <p:sldId id="466" r:id="rId10"/>
    <p:sldId id="479" r:id="rId11"/>
    <p:sldId id="478" r:id="rId12"/>
    <p:sldId id="480" r:id="rId13"/>
    <p:sldId id="481" r:id="rId14"/>
    <p:sldId id="482" r:id="rId15"/>
    <p:sldId id="483" r:id="rId16"/>
    <p:sldId id="487" r:id="rId17"/>
    <p:sldId id="488" r:id="rId18"/>
    <p:sldId id="493" r:id="rId19"/>
    <p:sldId id="489" r:id="rId20"/>
    <p:sldId id="490" r:id="rId21"/>
    <p:sldId id="494" r:id="rId22"/>
    <p:sldId id="458" r:id="rId23"/>
    <p:sldId id="491" r:id="rId24"/>
    <p:sldId id="492" r:id="rId25"/>
    <p:sldId id="497" r:id="rId26"/>
    <p:sldId id="498" r:id="rId27"/>
    <p:sldId id="501" r:id="rId28"/>
    <p:sldId id="499" r:id="rId29"/>
    <p:sldId id="460" r:id="rId30"/>
    <p:sldId id="495" r:id="rId31"/>
    <p:sldId id="496" r:id="rId32"/>
    <p:sldId id="469" r:id="rId33"/>
    <p:sldId id="484" r:id="rId34"/>
    <p:sldId id="486" r:id="rId35"/>
    <p:sldId id="459" r:id="rId36"/>
    <p:sldId id="502" r:id="rId37"/>
    <p:sldId id="50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8A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80" d="100"/>
          <a:sy n="80" d="100"/>
        </p:scale>
        <p:origin x="-300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3813AC-4780-437E-A67D-E661910C21F3}" type="datetimeFigureOut">
              <a:rPr lang="en-US" smtClean="0"/>
              <a:pPr/>
              <a:t>1/13/2018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CBF1AA-F8C8-44BB-ACF8-BE80775E96BD}" type="slidenum">
              <a:rPr lang="en-US" smtClean="0"/>
              <a:pPr/>
              <a:t>‹#›</a:t>
            </a:fld>
            <a:endParaRPr lang="en-US"/>
          </a:p>
        </p:txBody>
      </p:sp>
    </p:spTree>
    <p:extLst>
      <p:ext uri="{BB962C8B-B14F-4D97-AF65-F5344CB8AC3E}">
        <p14:creationId xmlns:p14="http://schemas.microsoft.com/office/powerpoint/2010/main" val="104315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1</a:t>
            </a:fld>
            <a:endParaRPr lang="en-US"/>
          </a:p>
        </p:txBody>
      </p:sp>
    </p:spTree>
    <p:extLst>
      <p:ext uri="{BB962C8B-B14F-4D97-AF65-F5344CB8AC3E}">
        <p14:creationId xmlns:p14="http://schemas.microsoft.com/office/powerpoint/2010/main" val="1590639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10</a:t>
            </a:fld>
            <a:endParaRPr lang="en-US"/>
          </a:p>
        </p:txBody>
      </p:sp>
    </p:spTree>
    <p:extLst>
      <p:ext uri="{BB962C8B-B14F-4D97-AF65-F5344CB8AC3E}">
        <p14:creationId xmlns:p14="http://schemas.microsoft.com/office/powerpoint/2010/main" val="2168617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11</a:t>
            </a:fld>
            <a:endParaRPr lang="en-US"/>
          </a:p>
        </p:txBody>
      </p:sp>
    </p:spTree>
    <p:extLst>
      <p:ext uri="{BB962C8B-B14F-4D97-AF65-F5344CB8AC3E}">
        <p14:creationId xmlns:p14="http://schemas.microsoft.com/office/powerpoint/2010/main" val="3165512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12</a:t>
            </a:fld>
            <a:endParaRPr lang="en-US"/>
          </a:p>
        </p:txBody>
      </p:sp>
    </p:spTree>
    <p:extLst>
      <p:ext uri="{BB962C8B-B14F-4D97-AF65-F5344CB8AC3E}">
        <p14:creationId xmlns:p14="http://schemas.microsoft.com/office/powerpoint/2010/main" val="1174887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13</a:t>
            </a:fld>
            <a:endParaRPr lang="en-US"/>
          </a:p>
        </p:txBody>
      </p:sp>
    </p:spTree>
    <p:extLst>
      <p:ext uri="{BB962C8B-B14F-4D97-AF65-F5344CB8AC3E}">
        <p14:creationId xmlns:p14="http://schemas.microsoft.com/office/powerpoint/2010/main" val="1046476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14</a:t>
            </a:fld>
            <a:endParaRPr lang="en-US"/>
          </a:p>
        </p:txBody>
      </p:sp>
    </p:spTree>
    <p:extLst>
      <p:ext uri="{BB962C8B-B14F-4D97-AF65-F5344CB8AC3E}">
        <p14:creationId xmlns:p14="http://schemas.microsoft.com/office/powerpoint/2010/main" val="2393124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15</a:t>
            </a:fld>
            <a:endParaRPr lang="en-US"/>
          </a:p>
        </p:txBody>
      </p:sp>
    </p:spTree>
    <p:extLst>
      <p:ext uri="{BB962C8B-B14F-4D97-AF65-F5344CB8AC3E}">
        <p14:creationId xmlns:p14="http://schemas.microsoft.com/office/powerpoint/2010/main" val="3524087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16</a:t>
            </a:fld>
            <a:endParaRPr lang="en-US"/>
          </a:p>
        </p:txBody>
      </p:sp>
    </p:spTree>
    <p:extLst>
      <p:ext uri="{BB962C8B-B14F-4D97-AF65-F5344CB8AC3E}">
        <p14:creationId xmlns:p14="http://schemas.microsoft.com/office/powerpoint/2010/main" val="1185380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17</a:t>
            </a:fld>
            <a:endParaRPr lang="en-US"/>
          </a:p>
        </p:txBody>
      </p:sp>
    </p:spTree>
    <p:extLst>
      <p:ext uri="{BB962C8B-B14F-4D97-AF65-F5344CB8AC3E}">
        <p14:creationId xmlns:p14="http://schemas.microsoft.com/office/powerpoint/2010/main" val="15689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18</a:t>
            </a:fld>
            <a:endParaRPr lang="en-US"/>
          </a:p>
        </p:txBody>
      </p:sp>
    </p:spTree>
    <p:extLst>
      <p:ext uri="{BB962C8B-B14F-4D97-AF65-F5344CB8AC3E}">
        <p14:creationId xmlns:p14="http://schemas.microsoft.com/office/powerpoint/2010/main" val="2258305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19</a:t>
            </a:fld>
            <a:endParaRPr lang="en-US"/>
          </a:p>
        </p:txBody>
      </p:sp>
    </p:spTree>
    <p:extLst>
      <p:ext uri="{BB962C8B-B14F-4D97-AF65-F5344CB8AC3E}">
        <p14:creationId xmlns:p14="http://schemas.microsoft.com/office/powerpoint/2010/main" val="202095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2</a:t>
            </a:fld>
            <a:endParaRPr lang="en-US"/>
          </a:p>
        </p:txBody>
      </p:sp>
    </p:spTree>
    <p:extLst>
      <p:ext uri="{BB962C8B-B14F-4D97-AF65-F5344CB8AC3E}">
        <p14:creationId xmlns:p14="http://schemas.microsoft.com/office/powerpoint/2010/main" val="3335215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20</a:t>
            </a:fld>
            <a:endParaRPr lang="en-US"/>
          </a:p>
        </p:txBody>
      </p:sp>
    </p:spTree>
    <p:extLst>
      <p:ext uri="{BB962C8B-B14F-4D97-AF65-F5344CB8AC3E}">
        <p14:creationId xmlns:p14="http://schemas.microsoft.com/office/powerpoint/2010/main" val="2829026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21</a:t>
            </a:fld>
            <a:endParaRPr lang="en-US"/>
          </a:p>
        </p:txBody>
      </p:sp>
    </p:spTree>
    <p:extLst>
      <p:ext uri="{BB962C8B-B14F-4D97-AF65-F5344CB8AC3E}">
        <p14:creationId xmlns:p14="http://schemas.microsoft.com/office/powerpoint/2010/main" val="3380109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22</a:t>
            </a:fld>
            <a:endParaRPr lang="en-US"/>
          </a:p>
        </p:txBody>
      </p:sp>
    </p:spTree>
    <p:extLst>
      <p:ext uri="{BB962C8B-B14F-4D97-AF65-F5344CB8AC3E}">
        <p14:creationId xmlns:p14="http://schemas.microsoft.com/office/powerpoint/2010/main" val="1568727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23</a:t>
            </a:fld>
            <a:endParaRPr lang="en-US"/>
          </a:p>
        </p:txBody>
      </p:sp>
    </p:spTree>
    <p:extLst>
      <p:ext uri="{BB962C8B-B14F-4D97-AF65-F5344CB8AC3E}">
        <p14:creationId xmlns:p14="http://schemas.microsoft.com/office/powerpoint/2010/main" val="1981762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24</a:t>
            </a:fld>
            <a:endParaRPr lang="en-US"/>
          </a:p>
        </p:txBody>
      </p:sp>
    </p:spTree>
    <p:extLst>
      <p:ext uri="{BB962C8B-B14F-4D97-AF65-F5344CB8AC3E}">
        <p14:creationId xmlns:p14="http://schemas.microsoft.com/office/powerpoint/2010/main" val="2773703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25</a:t>
            </a:fld>
            <a:endParaRPr lang="en-US"/>
          </a:p>
        </p:txBody>
      </p:sp>
    </p:spTree>
    <p:extLst>
      <p:ext uri="{BB962C8B-B14F-4D97-AF65-F5344CB8AC3E}">
        <p14:creationId xmlns:p14="http://schemas.microsoft.com/office/powerpoint/2010/main" val="819015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26</a:t>
            </a:fld>
            <a:endParaRPr lang="en-US"/>
          </a:p>
        </p:txBody>
      </p:sp>
    </p:spTree>
    <p:extLst>
      <p:ext uri="{BB962C8B-B14F-4D97-AF65-F5344CB8AC3E}">
        <p14:creationId xmlns:p14="http://schemas.microsoft.com/office/powerpoint/2010/main" val="4168905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27</a:t>
            </a:fld>
            <a:endParaRPr lang="en-US"/>
          </a:p>
        </p:txBody>
      </p:sp>
    </p:spTree>
    <p:extLst>
      <p:ext uri="{BB962C8B-B14F-4D97-AF65-F5344CB8AC3E}">
        <p14:creationId xmlns:p14="http://schemas.microsoft.com/office/powerpoint/2010/main" val="1262020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28</a:t>
            </a:fld>
            <a:endParaRPr lang="en-US"/>
          </a:p>
        </p:txBody>
      </p:sp>
    </p:spTree>
    <p:extLst>
      <p:ext uri="{BB962C8B-B14F-4D97-AF65-F5344CB8AC3E}">
        <p14:creationId xmlns:p14="http://schemas.microsoft.com/office/powerpoint/2010/main" val="1616297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29</a:t>
            </a:fld>
            <a:endParaRPr lang="en-US"/>
          </a:p>
        </p:txBody>
      </p:sp>
    </p:spTree>
    <p:extLst>
      <p:ext uri="{BB962C8B-B14F-4D97-AF65-F5344CB8AC3E}">
        <p14:creationId xmlns:p14="http://schemas.microsoft.com/office/powerpoint/2010/main" val="232165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BF1AA-F8C8-44BB-ACF8-BE80775E96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0896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30</a:t>
            </a:fld>
            <a:endParaRPr lang="en-US"/>
          </a:p>
        </p:txBody>
      </p:sp>
    </p:spTree>
    <p:extLst>
      <p:ext uri="{BB962C8B-B14F-4D97-AF65-F5344CB8AC3E}">
        <p14:creationId xmlns:p14="http://schemas.microsoft.com/office/powerpoint/2010/main" val="2906130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31</a:t>
            </a:fld>
            <a:endParaRPr lang="en-US"/>
          </a:p>
        </p:txBody>
      </p:sp>
    </p:spTree>
    <p:extLst>
      <p:ext uri="{BB962C8B-B14F-4D97-AF65-F5344CB8AC3E}">
        <p14:creationId xmlns:p14="http://schemas.microsoft.com/office/powerpoint/2010/main" val="13253966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32</a:t>
            </a:fld>
            <a:endParaRPr lang="en-US"/>
          </a:p>
        </p:txBody>
      </p:sp>
    </p:spTree>
    <p:extLst>
      <p:ext uri="{BB962C8B-B14F-4D97-AF65-F5344CB8AC3E}">
        <p14:creationId xmlns:p14="http://schemas.microsoft.com/office/powerpoint/2010/main" val="3362904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33</a:t>
            </a:fld>
            <a:endParaRPr lang="en-US"/>
          </a:p>
        </p:txBody>
      </p:sp>
    </p:spTree>
    <p:extLst>
      <p:ext uri="{BB962C8B-B14F-4D97-AF65-F5344CB8AC3E}">
        <p14:creationId xmlns:p14="http://schemas.microsoft.com/office/powerpoint/2010/main" val="175537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34</a:t>
            </a:fld>
            <a:endParaRPr lang="en-US"/>
          </a:p>
        </p:txBody>
      </p:sp>
    </p:spTree>
    <p:extLst>
      <p:ext uri="{BB962C8B-B14F-4D97-AF65-F5344CB8AC3E}">
        <p14:creationId xmlns:p14="http://schemas.microsoft.com/office/powerpoint/2010/main" val="2743781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35</a:t>
            </a:fld>
            <a:endParaRPr lang="en-US"/>
          </a:p>
        </p:txBody>
      </p:sp>
    </p:spTree>
    <p:extLst>
      <p:ext uri="{BB962C8B-B14F-4D97-AF65-F5344CB8AC3E}">
        <p14:creationId xmlns:p14="http://schemas.microsoft.com/office/powerpoint/2010/main" val="2017410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36</a:t>
            </a:fld>
            <a:endParaRPr lang="en-US"/>
          </a:p>
        </p:txBody>
      </p:sp>
    </p:spTree>
    <p:extLst>
      <p:ext uri="{BB962C8B-B14F-4D97-AF65-F5344CB8AC3E}">
        <p14:creationId xmlns:p14="http://schemas.microsoft.com/office/powerpoint/2010/main" val="524837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37</a:t>
            </a:fld>
            <a:endParaRPr lang="en-US"/>
          </a:p>
        </p:txBody>
      </p:sp>
    </p:spTree>
    <p:extLst>
      <p:ext uri="{BB962C8B-B14F-4D97-AF65-F5344CB8AC3E}">
        <p14:creationId xmlns:p14="http://schemas.microsoft.com/office/powerpoint/2010/main" val="146469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4</a:t>
            </a:fld>
            <a:endParaRPr lang="en-US"/>
          </a:p>
        </p:txBody>
      </p:sp>
    </p:spTree>
    <p:extLst>
      <p:ext uri="{BB962C8B-B14F-4D97-AF65-F5344CB8AC3E}">
        <p14:creationId xmlns:p14="http://schemas.microsoft.com/office/powerpoint/2010/main" val="159063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5</a:t>
            </a:fld>
            <a:endParaRPr lang="en-US"/>
          </a:p>
        </p:txBody>
      </p:sp>
    </p:spTree>
    <p:extLst>
      <p:ext uri="{BB962C8B-B14F-4D97-AF65-F5344CB8AC3E}">
        <p14:creationId xmlns:p14="http://schemas.microsoft.com/office/powerpoint/2010/main" val="4074806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6</a:t>
            </a:fld>
            <a:endParaRPr lang="en-US"/>
          </a:p>
        </p:txBody>
      </p:sp>
    </p:spTree>
    <p:extLst>
      <p:ext uri="{BB962C8B-B14F-4D97-AF65-F5344CB8AC3E}">
        <p14:creationId xmlns:p14="http://schemas.microsoft.com/office/powerpoint/2010/main" val="1530667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7</a:t>
            </a:fld>
            <a:endParaRPr lang="en-US"/>
          </a:p>
        </p:txBody>
      </p:sp>
    </p:spTree>
    <p:extLst>
      <p:ext uri="{BB962C8B-B14F-4D97-AF65-F5344CB8AC3E}">
        <p14:creationId xmlns:p14="http://schemas.microsoft.com/office/powerpoint/2010/main" val="4095909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8</a:t>
            </a:fld>
            <a:endParaRPr lang="en-US"/>
          </a:p>
        </p:txBody>
      </p:sp>
    </p:spTree>
    <p:extLst>
      <p:ext uri="{BB962C8B-B14F-4D97-AF65-F5344CB8AC3E}">
        <p14:creationId xmlns:p14="http://schemas.microsoft.com/office/powerpoint/2010/main" val="2741075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BF1AA-F8C8-44BB-ACF8-BE80775E96BD}" type="slidenum">
              <a:rPr lang="en-US" smtClean="0"/>
              <a:pPr/>
              <a:t>9</a:t>
            </a:fld>
            <a:endParaRPr lang="en-US"/>
          </a:p>
        </p:txBody>
      </p:sp>
    </p:spTree>
    <p:extLst>
      <p:ext uri="{BB962C8B-B14F-4D97-AF65-F5344CB8AC3E}">
        <p14:creationId xmlns:p14="http://schemas.microsoft.com/office/powerpoint/2010/main" val="2599317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D40FF4D1-862C-4172-BD5B-4B2C32F324A9}" type="datetimeFigureOut">
              <a:rPr lang="en-US" smtClean="0"/>
              <a:pPr/>
              <a:t>1/13/2018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2F4FF49-1F49-40D9-B863-5BC0F8D07B1A}"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40FF4D1-862C-4172-BD5B-4B2C32F324A9}"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4FF49-1F49-40D9-B863-5BC0F8D07B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40FF4D1-862C-4172-BD5B-4B2C32F324A9}"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4FF49-1F49-40D9-B863-5BC0F8D07B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40FF4D1-862C-4172-BD5B-4B2C32F324A9}"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4FF49-1F49-40D9-B863-5BC0F8D07B1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994975E-BCEF-4391-BD3B-0CD9EB125C1E}" type="datetime1">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6292582-9FC8-4B1B-8456-B27CC842DEE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40FF4D1-862C-4172-BD5B-4B2C32F324A9}" type="datetimeFigureOut">
              <a:rPr lang="en-US" smtClean="0"/>
              <a:pPr/>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4FF49-1F49-40D9-B863-5BC0F8D07B1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40FF4D1-862C-4172-BD5B-4B2C32F324A9}" type="datetimeFigureOut">
              <a:rPr lang="en-US" smtClean="0"/>
              <a:pPr/>
              <a:t>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F4FF49-1F49-40D9-B863-5BC0F8D07B1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40FF4D1-862C-4172-BD5B-4B2C32F324A9}" type="datetimeFigureOut">
              <a:rPr lang="en-US" smtClean="0"/>
              <a:pPr/>
              <a:t>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F4FF49-1F49-40D9-B863-5BC0F8D07B1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FF4D1-862C-4172-BD5B-4B2C32F324A9}" type="datetimeFigureOut">
              <a:rPr lang="en-US" smtClean="0"/>
              <a:pPr/>
              <a:t>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4FF49-1F49-40D9-B863-5BC0F8D07B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40FF4D1-862C-4172-BD5B-4B2C32F324A9}" type="datetimeFigureOut">
              <a:rPr lang="en-US" smtClean="0"/>
              <a:pPr/>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4FF49-1F49-40D9-B863-5BC0F8D07B1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40FF4D1-862C-4172-BD5B-4B2C32F324A9}" type="datetimeFigureOut">
              <a:rPr lang="en-US" smtClean="0"/>
              <a:pPr/>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4FF49-1F49-40D9-B863-5BC0F8D07B1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40FF4D1-862C-4172-BD5B-4B2C32F324A9}" type="datetimeFigureOut">
              <a:rPr lang="en-US" smtClean="0"/>
              <a:pPr/>
              <a:t>1/13/2018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2F4FF49-1F49-40D9-B863-5BC0F8D07B1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independent.co.uk/arts-entertainment/books/features/did-charles-darwin-believe-in-racial-inequality-1519874.html" TargetMode="External"/><Relationship Id="rId4" Type="http://schemas.openxmlformats.org/officeDocument/2006/relationships/hyperlink" Target="http://www.patheos.com/blogs/reasonadvocates/2015/01/01/darwins-view-of-the-races-of-me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independent.co.uk/arts-entertainment/books/features/did-charles-darwin-believe-in-racial-inequality-1519874.html" TargetMode="External"/><Relationship Id="rId4" Type="http://schemas.openxmlformats.org/officeDocument/2006/relationships/hyperlink" Target="http://www.patheos.com/blogs/reasonadvocates/2015/01/01/darwins-view-of-the-races-of-me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odreads.com/author/quotes/30691.Adolf_Hitle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human-nature.com/nibbs/01/ogilvie.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davidduke.com/whites-equals-failure-real-racism-america-european-american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Human_skin_colo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ytimes.com/1994/10/07/us/clue-to-why-cystic-fibrosis-has-survived.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s://www.ncbi.nlm.nih.gov/pmc/articles/PMC1282567/"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nature.com/articles/jhg20085" TargetMode="Externa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pbs.org/wgbh/evolution/library/01/6/l_016_08.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the-scientist.com/?articles.view/articleNo/47474/title/Advantages-of-Neanderthal-DNA-in-the-Human-Genom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en.wikipedia.org/wiki/Red_fox" TargetMode="External"/><Relationship Id="rId5" Type="http://schemas.openxmlformats.org/officeDocument/2006/relationships/hyperlink" Target="https://en.wikipedia.org/wiki/Arctic_fox" TargetMode="External"/><Relationship Id="rId4" Type="http://schemas.openxmlformats.org/officeDocument/2006/relationships/hyperlink" Target="https://redfoxclimatechange.weebly.com/red-fox-vs-arctic-fox.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en.wikipedia.org/wiki/Giant_panda"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zastavki.com/" TargetMode="External"/><Relationship Id="rId5" Type="http://schemas.openxmlformats.org/officeDocument/2006/relationships/image" Target="../media/image1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3" name="TextBox 22"/>
          <p:cNvSpPr txBox="1"/>
          <p:nvPr/>
        </p:nvSpPr>
        <p:spPr>
          <a:xfrm>
            <a:off x="47990" y="1905000"/>
            <a:ext cx="8943609" cy="4339650"/>
          </a:xfrm>
          <a:prstGeom prst="rect">
            <a:avLst/>
          </a:prstGeom>
          <a:noFill/>
        </p:spPr>
        <p:txBody>
          <a:bodyPr wrap="square" rtlCol="0">
            <a:spAutoFit/>
          </a:bodyPr>
          <a:lstStyle/>
          <a:p>
            <a:pPr algn="ctr"/>
            <a:endParaRPr lang="en-US" sz="3600" dirty="0">
              <a:ln>
                <a:solidFill>
                  <a:schemeClr val="accent3">
                    <a:lumMod val="40000"/>
                    <a:lumOff val="60000"/>
                  </a:schemeClr>
                </a:solidFill>
              </a:ln>
              <a:effectLst>
                <a:outerShdw blurRad="50800" dist="38100" dir="2700000" algn="br">
                  <a:srgbClr val="000000">
                    <a:alpha val="43000"/>
                  </a:srgbClr>
                </a:outerShdw>
              </a:effectLst>
            </a:endParaRPr>
          </a:p>
          <a:p>
            <a:pPr algn="ctr"/>
            <a:r>
              <a:rPr lang="en-US" sz="3600" dirty="0">
                <a:ln>
                  <a:solidFill>
                    <a:schemeClr val="accent3">
                      <a:lumMod val="40000"/>
                      <a:lumOff val="60000"/>
                    </a:schemeClr>
                  </a:solidFill>
                </a:ln>
                <a:effectLst>
                  <a:outerShdw blurRad="50800" dist="38100" dir="2700000" algn="br">
                    <a:srgbClr val="000000">
                      <a:alpha val="43000"/>
                    </a:srgbClr>
                  </a:outerShdw>
                </a:effectLst>
              </a:rPr>
              <a:t>Science Circle</a:t>
            </a:r>
          </a:p>
          <a:p>
            <a:pPr algn="ctr"/>
            <a:r>
              <a:rPr lang="en-US" sz="3600" dirty="0">
                <a:ln>
                  <a:solidFill>
                    <a:schemeClr val="accent3">
                      <a:lumMod val="40000"/>
                      <a:lumOff val="60000"/>
                    </a:schemeClr>
                  </a:solidFill>
                </a:ln>
                <a:effectLst>
                  <a:outerShdw blurRad="50800" dist="38100" dir="2700000" algn="br">
                    <a:srgbClr val="000000">
                      <a:alpha val="43000"/>
                    </a:srgbClr>
                  </a:outerShdw>
                </a:effectLst>
              </a:rPr>
              <a:t>January 13</a:t>
            </a:r>
            <a:r>
              <a:rPr lang="en-US" sz="3600" baseline="30000" dirty="0">
                <a:ln>
                  <a:solidFill>
                    <a:schemeClr val="accent3">
                      <a:lumMod val="40000"/>
                      <a:lumOff val="60000"/>
                    </a:schemeClr>
                  </a:solidFill>
                </a:ln>
                <a:effectLst>
                  <a:outerShdw blurRad="50800" dist="38100" dir="2700000" algn="br">
                    <a:srgbClr val="000000">
                      <a:alpha val="43000"/>
                    </a:srgbClr>
                  </a:outerShdw>
                </a:effectLst>
              </a:rPr>
              <a:t>th</a:t>
            </a:r>
            <a:r>
              <a:rPr lang="en-US" sz="3600" dirty="0">
                <a:ln>
                  <a:solidFill>
                    <a:schemeClr val="accent3">
                      <a:lumMod val="40000"/>
                      <a:lumOff val="60000"/>
                    </a:schemeClr>
                  </a:solidFill>
                </a:ln>
                <a:effectLst>
                  <a:outerShdw blurRad="50800" dist="38100" dir="2700000" algn="br">
                    <a:srgbClr val="000000">
                      <a:alpha val="43000"/>
                    </a:srgbClr>
                  </a:outerShdw>
                </a:effectLst>
              </a:rPr>
              <a:t> 2018</a:t>
            </a:r>
          </a:p>
          <a:p>
            <a:pPr algn="ctr"/>
            <a:endParaRPr lang="en-US" sz="2800" dirty="0">
              <a:ln>
                <a:solidFill>
                  <a:schemeClr val="accent3">
                    <a:lumMod val="40000"/>
                    <a:lumOff val="60000"/>
                  </a:schemeClr>
                </a:solidFill>
              </a:ln>
              <a:effectLst>
                <a:outerShdw blurRad="50800" dist="38100" dir="2700000" algn="br">
                  <a:srgbClr val="000000">
                    <a:alpha val="43000"/>
                  </a:srgbClr>
                </a:outerShdw>
              </a:effectLst>
            </a:endParaRPr>
          </a:p>
          <a:p>
            <a:pPr algn="ctr"/>
            <a:r>
              <a:rPr lang="en-US" sz="2800" dirty="0">
                <a:ln>
                  <a:solidFill>
                    <a:schemeClr val="accent3">
                      <a:lumMod val="40000"/>
                      <a:lumOff val="60000"/>
                    </a:schemeClr>
                  </a:solidFill>
                </a:ln>
                <a:effectLst>
                  <a:outerShdw blurRad="50800" dist="38100" dir="2700000" algn="br">
                    <a:srgbClr val="000000">
                      <a:alpha val="43000"/>
                    </a:srgbClr>
                  </a:outerShdw>
                </a:effectLst>
              </a:rPr>
              <a:t>Stephen Gasior, Ph.D.</a:t>
            </a:r>
          </a:p>
          <a:p>
            <a:pPr algn="ctr"/>
            <a:r>
              <a:rPr lang="en-US" sz="2800" dirty="0">
                <a:ln>
                  <a:solidFill>
                    <a:schemeClr val="accent3">
                      <a:lumMod val="40000"/>
                      <a:lumOff val="60000"/>
                    </a:schemeClr>
                  </a:solidFill>
                </a:ln>
                <a:effectLst>
                  <a:outerShdw blurRad="50800" dist="38100" dir="2700000" algn="br">
                    <a:srgbClr val="000000">
                      <a:alpha val="43000"/>
                    </a:srgbClr>
                  </a:outerShdw>
                </a:effectLst>
              </a:rPr>
              <a:t>a.k.a. Stephen </a:t>
            </a:r>
            <a:r>
              <a:rPr lang="en-US" sz="2800" dirty="0" err="1">
                <a:ln>
                  <a:solidFill>
                    <a:schemeClr val="accent3">
                      <a:lumMod val="40000"/>
                      <a:lumOff val="60000"/>
                    </a:schemeClr>
                  </a:solidFill>
                </a:ln>
                <a:effectLst>
                  <a:outerShdw blurRad="50800" dist="38100" dir="2700000" algn="br">
                    <a:srgbClr val="000000">
                      <a:alpha val="43000"/>
                    </a:srgbClr>
                  </a:outerShdw>
                </a:effectLst>
              </a:rPr>
              <a:t>Xootfly</a:t>
            </a:r>
            <a:endParaRPr lang="en-US" sz="2800" dirty="0">
              <a:ln>
                <a:solidFill>
                  <a:schemeClr val="accent3">
                    <a:lumMod val="40000"/>
                    <a:lumOff val="60000"/>
                  </a:schemeClr>
                </a:solidFill>
              </a:ln>
              <a:effectLst>
                <a:outerShdw blurRad="50800" dist="38100" dir="2700000" algn="br">
                  <a:srgbClr val="000000">
                    <a:alpha val="43000"/>
                  </a:srgbClr>
                </a:outerShdw>
              </a:effectLst>
            </a:endParaRPr>
          </a:p>
          <a:p>
            <a:pPr algn="ctr"/>
            <a:r>
              <a:rPr lang="en-US" sz="2800" dirty="0">
                <a:ln>
                  <a:solidFill>
                    <a:schemeClr val="accent3">
                      <a:lumMod val="40000"/>
                      <a:lumOff val="60000"/>
                    </a:schemeClr>
                  </a:solidFill>
                </a:ln>
                <a:effectLst>
                  <a:outerShdw blurRad="50800" dist="38100" dir="2700000" algn="br">
                    <a:srgbClr val="000000">
                      <a:alpha val="43000"/>
                    </a:srgbClr>
                  </a:outerShdw>
                </a:effectLst>
              </a:rPr>
              <a:t>Researcher</a:t>
            </a:r>
          </a:p>
          <a:p>
            <a:pPr algn="ctr"/>
            <a:r>
              <a:rPr lang="en-US" sz="2800" dirty="0">
                <a:ln>
                  <a:solidFill>
                    <a:schemeClr val="accent3">
                      <a:lumMod val="40000"/>
                      <a:lumOff val="60000"/>
                    </a:schemeClr>
                  </a:solidFill>
                </a:ln>
                <a:effectLst>
                  <a:outerShdw blurRad="50800" dist="38100" dir="2700000" algn="br">
                    <a:srgbClr val="000000">
                      <a:alpha val="43000"/>
                    </a:srgbClr>
                  </a:outerShdw>
                </a:effectLst>
              </a:rPr>
              <a:t>Company that has nothing to do with this talk</a:t>
            </a:r>
          </a:p>
          <a:p>
            <a:pPr algn="ctr"/>
            <a:r>
              <a:rPr lang="en-US" sz="2800" dirty="0">
                <a:ln>
                  <a:solidFill>
                    <a:schemeClr val="accent3">
                      <a:lumMod val="40000"/>
                      <a:lumOff val="60000"/>
                    </a:schemeClr>
                  </a:solidFill>
                </a:ln>
                <a:effectLst>
                  <a:outerShdw blurRad="50800" dist="38100" dir="2700000" algn="br">
                    <a:srgbClr val="000000">
                      <a:alpha val="43000"/>
                    </a:srgbClr>
                  </a:outerShdw>
                </a:effectLst>
              </a:rPr>
              <a:t>Former University Biology Instructor</a:t>
            </a:r>
          </a:p>
        </p:txBody>
      </p:sp>
      <p:sp>
        <p:nvSpPr>
          <p:cNvPr id="24" name="Title 1"/>
          <p:cNvSpPr txBox="1">
            <a:spLocks/>
          </p:cNvSpPr>
          <p:nvPr/>
        </p:nvSpPr>
        <p:spPr>
          <a:xfrm>
            <a:off x="0" y="12700"/>
            <a:ext cx="9144000" cy="18923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u="sng" dirty="0">
                <a:solidFill>
                  <a:srgbClr val="FFFF66"/>
                </a:solidFill>
                <a:latin typeface="Britannic Bold" panose="020B0903060703020204" pitchFamily="34" charset="0"/>
              </a:rPr>
              <a:t>“The Common and Misplaced Racism of Darwin, Hitler, and David Duke”</a:t>
            </a:r>
          </a:p>
        </p:txBody>
      </p:sp>
    </p:spTree>
    <p:extLst>
      <p:ext uri="{BB962C8B-B14F-4D97-AF65-F5344CB8AC3E}">
        <p14:creationId xmlns:p14="http://schemas.microsoft.com/office/powerpoint/2010/main" val="2617790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8255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u="sng" dirty="0">
                <a:solidFill>
                  <a:srgbClr val="FFFF66"/>
                </a:solidFill>
                <a:latin typeface="Britannic Bold" panose="020B0903060703020204" pitchFamily="34" charset="0"/>
              </a:rPr>
              <a:t>Darwin and Racism</a:t>
            </a:r>
            <a:endParaRPr lang="en-US" sz="3200" b="0" dirty="0">
              <a:solidFill>
                <a:srgbClr val="FFFF66"/>
              </a:solidFill>
              <a:latin typeface="Britannic Bold" panose="020B0903060703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2" y="826477"/>
            <a:ext cx="2790727" cy="35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832032" y="806548"/>
            <a:ext cx="6326585" cy="3970318"/>
          </a:xfrm>
          <a:prstGeom prst="rect">
            <a:avLst/>
          </a:prstGeom>
          <a:noFill/>
        </p:spPr>
        <p:txBody>
          <a:bodyPr wrap="square" rtlCol="0">
            <a:spAutoFit/>
          </a:bodyPr>
          <a:lstStyle/>
          <a:p>
            <a:r>
              <a:rPr lang="en-US" sz="2800" dirty="0">
                <a:ln>
                  <a:solidFill>
                    <a:schemeClr val="accent3">
                      <a:lumMod val="40000"/>
                      <a:lumOff val="60000"/>
                    </a:schemeClr>
                  </a:solidFill>
                </a:ln>
                <a:effectLst>
                  <a:outerShdw blurRad="50800" dist="38100" dir="2700000" algn="br">
                    <a:srgbClr val="000000">
                      <a:alpha val="43000"/>
                    </a:srgbClr>
                  </a:outerShdw>
                </a:effectLst>
              </a:rPr>
              <a:t> ‘civilized’ versus </a:t>
            </a:r>
          </a:p>
          <a:p>
            <a:r>
              <a:rPr lang="en-US" sz="2800" dirty="0">
                <a:ln>
                  <a:solidFill>
                    <a:schemeClr val="accent3">
                      <a:lumMod val="40000"/>
                      <a:lumOff val="60000"/>
                    </a:schemeClr>
                  </a:solidFill>
                </a:ln>
                <a:effectLst>
                  <a:outerShdw blurRad="50800" dist="38100" dir="2700000" algn="br">
                    <a:srgbClr val="000000">
                      <a:alpha val="43000"/>
                    </a:srgbClr>
                  </a:outerShdw>
                </a:effectLst>
              </a:rPr>
              <a:t>‘</a:t>
            </a:r>
            <a:r>
              <a:rPr lang="en-US" sz="2800" dirty="0" err="1">
                <a:ln>
                  <a:solidFill>
                    <a:schemeClr val="accent3">
                      <a:lumMod val="40000"/>
                      <a:lumOff val="60000"/>
                    </a:schemeClr>
                  </a:solidFill>
                </a:ln>
                <a:effectLst>
                  <a:outerShdw blurRad="50800" dist="38100" dir="2700000" algn="br">
                    <a:srgbClr val="000000">
                      <a:alpha val="43000"/>
                    </a:srgbClr>
                  </a:outerShdw>
                </a:effectLst>
              </a:rPr>
              <a:t>melanian</a:t>
            </a:r>
            <a:r>
              <a:rPr lang="en-US" sz="2800" dirty="0">
                <a:ln>
                  <a:solidFill>
                    <a:schemeClr val="accent3">
                      <a:lumMod val="40000"/>
                      <a:lumOff val="60000"/>
                    </a:schemeClr>
                  </a:solidFill>
                </a:ln>
                <a:effectLst>
                  <a:outerShdw blurRad="50800" dist="38100" dir="2700000" algn="br">
                    <a:srgbClr val="000000">
                      <a:alpha val="43000"/>
                    </a:srgbClr>
                  </a:outerShdw>
                </a:effectLst>
              </a:rPr>
              <a:t>’ ‘lower’ or ‘savage’ races</a:t>
            </a:r>
          </a:p>
          <a:p>
            <a:endParaRPr lang="en-US" sz="2800" dirty="0">
              <a:ln>
                <a:solidFill>
                  <a:schemeClr val="accent3">
                    <a:lumMod val="40000"/>
                    <a:lumOff val="60000"/>
                  </a:schemeClr>
                </a:solidFill>
              </a:ln>
              <a:effectLst>
                <a:outerShdw blurRad="50800" dist="38100" dir="2700000" algn="br">
                  <a:srgbClr val="000000">
                    <a:alpha val="43000"/>
                  </a:srgbClr>
                </a:outerShdw>
              </a:effectLst>
            </a:endParaRPr>
          </a:p>
          <a:p>
            <a:r>
              <a:rPr lang="en-US" sz="2800" dirty="0">
                <a:ln>
                  <a:solidFill>
                    <a:schemeClr val="accent3">
                      <a:lumMod val="40000"/>
                      <a:lumOff val="60000"/>
                    </a:schemeClr>
                  </a:solidFill>
                </a:ln>
                <a:effectLst>
                  <a:outerShdw blurRad="50800" dist="38100" dir="2700000" algn="br">
                    <a:srgbClr val="000000">
                      <a:alpha val="43000"/>
                    </a:srgbClr>
                  </a:outerShdw>
                </a:effectLst>
              </a:rPr>
              <a:t>Argues that civilized will supersede the savage.</a:t>
            </a:r>
          </a:p>
          <a:p>
            <a:endParaRPr lang="en-US" sz="2800" dirty="0">
              <a:ln>
                <a:solidFill>
                  <a:schemeClr val="accent3">
                    <a:lumMod val="40000"/>
                    <a:lumOff val="60000"/>
                  </a:schemeClr>
                </a:solidFill>
              </a:ln>
              <a:effectLst>
                <a:outerShdw blurRad="50800" dist="38100" dir="2700000" algn="br">
                  <a:srgbClr val="000000">
                    <a:alpha val="43000"/>
                  </a:srgbClr>
                </a:outerShdw>
              </a:effectLst>
            </a:endParaRPr>
          </a:p>
          <a:p>
            <a:r>
              <a:rPr lang="en-US" sz="2800" dirty="0">
                <a:ln>
                  <a:solidFill>
                    <a:schemeClr val="accent3">
                      <a:lumMod val="40000"/>
                      <a:lumOff val="60000"/>
                    </a:schemeClr>
                  </a:solidFill>
                </a:ln>
                <a:effectLst>
                  <a:outerShdw blurRad="50800" dist="38100" dir="2700000" algn="br">
                    <a:srgbClr val="000000">
                      <a:alpha val="43000"/>
                    </a:srgbClr>
                  </a:outerShdw>
                </a:effectLst>
              </a:rPr>
              <a:t>"one can hardly make oneself believe that they are fellow creatures". [Beagle voyages notation]</a:t>
            </a:r>
          </a:p>
        </p:txBody>
      </p:sp>
      <p:sp>
        <p:nvSpPr>
          <p:cNvPr id="2" name="Rectangle 1">
            <a:extLst>
              <a:ext uri="{FF2B5EF4-FFF2-40B4-BE49-F238E27FC236}">
                <a16:creationId xmlns:a16="http://schemas.microsoft.com/office/drawing/2014/main" id="{EDF38C99-94D2-4E11-AF26-B387752782EB}"/>
              </a:ext>
            </a:extLst>
          </p:cNvPr>
          <p:cNvSpPr/>
          <p:nvPr/>
        </p:nvSpPr>
        <p:spPr>
          <a:xfrm>
            <a:off x="-38063" y="5417706"/>
            <a:ext cx="9220126" cy="2031325"/>
          </a:xfrm>
          <a:prstGeom prst="rect">
            <a:avLst/>
          </a:prstGeom>
        </p:spPr>
        <p:txBody>
          <a:bodyPr wrap="square">
            <a:spAutoFit/>
          </a:bodyPr>
          <a:lstStyle/>
          <a:p>
            <a:r>
              <a:rPr lang="en-US" dirty="0">
                <a:ln>
                  <a:solidFill>
                    <a:schemeClr val="accent3">
                      <a:lumMod val="40000"/>
                      <a:lumOff val="60000"/>
                    </a:schemeClr>
                  </a:solidFill>
                </a:ln>
                <a:effectLst>
                  <a:outerShdw blurRad="50800" dist="38100" dir="2700000" algn="br">
                    <a:srgbClr val="000000">
                      <a:alpha val="43000"/>
                    </a:srgbClr>
                  </a:outerShdw>
                </a:effectLst>
                <a:hlinkClick r:id="rId4"/>
              </a:rPr>
              <a:t>http://www.patheos.com/blogs/reasonadvocates/2015/01/01/darwins-view-of-the-races-of-men/</a:t>
            </a:r>
            <a:endParaRPr lang="en-US" dirty="0">
              <a:ln>
                <a:solidFill>
                  <a:schemeClr val="accent3">
                    <a:lumMod val="40000"/>
                    <a:lumOff val="60000"/>
                  </a:schemeClr>
                </a:solidFill>
              </a:ln>
              <a:effectLst>
                <a:outerShdw blurRad="50800" dist="38100" dir="2700000" algn="br">
                  <a:srgbClr val="000000">
                    <a:alpha val="43000"/>
                  </a:srgbClr>
                </a:outerShdw>
              </a:effectLst>
            </a:endParaRPr>
          </a:p>
          <a:p>
            <a:endParaRPr lang="en-US" dirty="0">
              <a:ln>
                <a:solidFill>
                  <a:schemeClr val="accent3">
                    <a:lumMod val="40000"/>
                    <a:lumOff val="60000"/>
                  </a:schemeClr>
                </a:solidFill>
              </a:ln>
              <a:effectLst>
                <a:outerShdw blurRad="50800" dist="38100" dir="2700000" algn="br">
                  <a:srgbClr val="000000">
                    <a:alpha val="43000"/>
                  </a:srgbClr>
                </a:outerShdw>
              </a:effectLst>
            </a:endParaRPr>
          </a:p>
          <a:p>
            <a:r>
              <a:rPr lang="en-US" dirty="0">
                <a:ln>
                  <a:solidFill>
                    <a:schemeClr val="accent3">
                      <a:lumMod val="40000"/>
                      <a:lumOff val="60000"/>
                    </a:schemeClr>
                  </a:solidFill>
                </a:ln>
                <a:effectLst>
                  <a:outerShdw blurRad="50800" dist="38100" dir="2700000" algn="br">
                    <a:srgbClr val="000000">
                      <a:alpha val="43000"/>
                    </a:srgbClr>
                  </a:outerShdw>
                </a:effectLst>
                <a:hlinkClick r:id="rId5"/>
              </a:rPr>
              <a:t>http://www.independent.co.uk/arts-entertainment/books/features/did-charles-darwin-believe-in-racial-inequality-1519874.html</a:t>
            </a:r>
            <a:endParaRPr lang="en-US" dirty="0">
              <a:ln>
                <a:solidFill>
                  <a:schemeClr val="accent3">
                    <a:lumMod val="40000"/>
                    <a:lumOff val="60000"/>
                  </a:schemeClr>
                </a:solidFill>
              </a:ln>
              <a:effectLst>
                <a:outerShdw blurRad="50800" dist="38100" dir="2700000" algn="br">
                  <a:srgbClr val="000000">
                    <a:alpha val="43000"/>
                  </a:srgbClr>
                </a:outerShdw>
              </a:effectLst>
            </a:endParaRPr>
          </a:p>
          <a:p>
            <a:endParaRPr lang="en-US" dirty="0">
              <a:ln>
                <a:solidFill>
                  <a:schemeClr val="accent3">
                    <a:lumMod val="40000"/>
                    <a:lumOff val="60000"/>
                  </a:schemeClr>
                </a:solidFill>
              </a:ln>
              <a:effectLst>
                <a:outerShdw blurRad="50800" dist="38100" dir="2700000" algn="br">
                  <a:srgbClr val="000000">
                    <a:alpha val="43000"/>
                  </a:srgbClr>
                </a:outerShdw>
              </a:effectLst>
            </a:endParaRPr>
          </a:p>
          <a:p>
            <a:endParaRPr lang="en-US" dirty="0">
              <a:ln>
                <a:solidFill>
                  <a:schemeClr val="accent3">
                    <a:lumMod val="40000"/>
                    <a:lumOff val="60000"/>
                  </a:schemeClr>
                </a:solidFill>
              </a:ln>
              <a:effectLst>
                <a:outerShdw blurRad="50800" dist="38100" dir="2700000" algn="br">
                  <a:srgbClr val="000000">
                    <a:alpha val="43000"/>
                  </a:srgbClr>
                </a:outerShdw>
              </a:effectLst>
            </a:endParaRPr>
          </a:p>
        </p:txBody>
      </p:sp>
    </p:spTree>
    <p:extLst>
      <p:ext uri="{BB962C8B-B14F-4D97-AF65-F5344CB8AC3E}">
        <p14:creationId xmlns:p14="http://schemas.microsoft.com/office/powerpoint/2010/main" val="898457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8255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u="sng" dirty="0">
                <a:solidFill>
                  <a:srgbClr val="FFFF66"/>
                </a:solidFill>
                <a:latin typeface="Britannic Bold" panose="020B0903060703020204" pitchFamily="34" charset="0"/>
              </a:rPr>
              <a:t>Darwin and Racism</a:t>
            </a:r>
            <a:endParaRPr lang="en-US" sz="3200" b="0" dirty="0">
              <a:solidFill>
                <a:srgbClr val="FFFF66"/>
              </a:solidFill>
              <a:latin typeface="Britannic Bold" panose="020B0903060703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2" y="826477"/>
            <a:ext cx="2790727" cy="35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832032" y="806548"/>
            <a:ext cx="6326585" cy="3539430"/>
          </a:xfrm>
          <a:prstGeom prst="rect">
            <a:avLst/>
          </a:prstGeom>
          <a:noFill/>
        </p:spPr>
        <p:txBody>
          <a:bodyPr wrap="square" rtlCol="0">
            <a:spAutoFit/>
          </a:bodyPr>
          <a:lstStyle/>
          <a:p>
            <a:r>
              <a:rPr lang="en-US" sz="2800" dirty="0">
                <a:ln>
                  <a:solidFill>
                    <a:schemeClr val="accent3">
                      <a:lumMod val="40000"/>
                      <a:lumOff val="60000"/>
                    </a:schemeClr>
                  </a:solidFill>
                </a:ln>
                <a:effectLst>
                  <a:outerShdw blurRad="50800" dist="38100" dir="2700000" algn="br">
                    <a:srgbClr val="000000">
                      <a:alpha val="43000"/>
                    </a:srgbClr>
                  </a:outerShdw>
                </a:effectLst>
              </a:rPr>
              <a:t>However, contrary to many contemporaries, does posit that Caucasians are not the highest form of mankind (Many even argued against common ancestry). </a:t>
            </a:r>
          </a:p>
          <a:p>
            <a:endParaRPr lang="en-US" sz="2800" dirty="0">
              <a:ln>
                <a:solidFill>
                  <a:schemeClr val="accent3">
                    <a:lumMod val="40000"/>
                    <a:lumOff val="60000"/>
                  </a:schemeClr>
                </a:solidFill>
              </a:ln>
              <a:effectLst>
                <a:outerShdw blurRad="50800" dist="38100" dir="2700000" algn="br">
                  <a:srgbClr val="000000">
                    <a:alpha val="43000"/>
                  </a:srgbClr>
                </a:outerShdw>
              </a:effectLst>
            </a:endParaRPr>
          </a:p>
          <a:p>
            <a:r>
              <a:rPr lang="en-US" sz="2800" dirty="0">
                <a:ln>
                  <a:solidFill>
                    <a:schemeClr val="accent3">
                      <a:lumMod val="40000"/>
                      <a:lumOff val="60000"/>
                    </a:schemeClr>
                  </a:solidFill>
                </a:ln>
                <a:effectLst>
                  <a:outerShdw blurRad="50800" dist="38100" dir="2700000" algn="br">
                    <a:srgbClr val="000000">
                      <a:alpha val="43000"/>
                    </a:srgbClr>
                  </a:outerShdw>
                </a:effectLst>
              </a:rPr>
              <a:t>Darwin argued they were same species and emphasized unity. </a:t>
            </a:r>
          </a:p>
        </p:txBody>
      </p:sp>
      <p:sp>
        <p:nvSpPr>
          <p:cNvPr id="2" name="Rectangle 1">
            <a:extLst>
              <a:ext uri="{FF2B5EF4-FFF2-40B4-BE49-F238E27FC236}">
                <a16:creationId xmlns:a16="http://schemas.microsoft.com/office/drawing/2014/main" id="{EDF38C99-94D2-4E11-AF26-B387752782EB}"/>
              </a:ext>
            </a:extLst>
          </p:cNvPr>
          <p:cNvSpPr/>
          <p:nvPr/>
        </p:nvSpPr>
        <p:spPr>
          <a:xfrm>
            <a:off x="-38063" y="5417706"/>
            <a:ext cx="9220126" cy="2031325"/>
          </a:xfrm>
          <a:prstGeom prst="rect">
            <a:avLst/>
          </a:prstGeom>
        </p:spPr>
        <p:txBody>
          <a:bodyPr wrap="square">
            <a:spAutoFit/>
          </a:bodyPr>
          <a:lstStyle/>
          <a:p>
            <a:r>
              <a:rPr lang="en-US" dirty="0">
                <a:ln>
                  <a:solidFill>
                    <a:schemeClr val="accent3">
                      <a:lumMod val="40000"/>
                      <a:lumOff val="60000"/>
                    </a:schemeClr>
                  </a:solidFill>
                </a:ln>
                <a:effectLst>
                  <a:outerShdw blurRad="50800" dist="38100" dir="2700000" algn="br">
                    <a:srgbClr val="000000">
                      <a:alpha val="43000"/>
                    </a:srgbClr>
                  </a:outerShdw>
                </a:effectLst>
                <a:hlinkClick r:id="rId4"/>
              </a:rPr>
              <a:t>http://www.patheos.com/blogs/reasonadvocates/2015/01/01/darwins-view-of-the-races-of-men/</a:t>
            </a:r>
            <a:endParaRPr lang="en-US" dirty="0">
              <a:ln>
                <a:solidFill>
                  <a:schemeClr val="accent3">
                    <a:lumMod val="40000"/>
                    <a:lumOff val="60000"/>
                  </a:schemeClr>
                </a:solidFill>
              </a:ln>
              <a:effectLst>
                <a:outerShdw blurRad="50800" dist="38100" dir="2700000" algn="br">
                  <a:srgbClr val="000000">
                    <a:alpha val="43000"/>
                  </a:srgbClr>
                </a:outerShdw>
              </a:effectLst>
            </a:endParaRPr>
          </a:p>
          <a:p>
            <a:endParaRPr lang="en-US" dirty="0">
              <a:ln>
                <a:solidFill>
                  <a:schemeClr val="accent3">
                    <a:lumMod val="40000"/>
                    <a:lumOff val="60000"/>
                  </a:schemeClr>
                </a:solidFill>
              </a:ln>
              <a:effectLst>
                <a:outerShdw blurRad="50800" dist="38100" dir="2700000" algn="br">
                  <a:srgbClr val="000000">
                    <a:alpha val="43000"/>
                  </a:srgbClr>
                </a:outerShdw>
              </a:effectLst>
            </a:endParaRPr>
          </a:p>
          <a:p>
            <a:r>
              <a:rPr lang="en-US" dirty="0">
                <a:ln>
                  <a:solidFill>
                    <a:schemeClr val="accent3">
                      <a:lumMod val="40000"/>
                      <a:lumOff val="60000"/>
                    </a:schemeClr>
                  </a:solidFill>
                </a:ln>
                <a:effectLst>
                  <a:outerShdw blurRad="50800" dist="38100" dir="2700000" algn="br">
                    <a:srgbClr val="000000">
                      <a:alpha val="43000"/>
                    </a:srgbClr>
                  </a:outerShdw>
                </a:effectLst>
                <a:hlinkClick r:id="rId5"/>
              </a:rPr>
              <a:t>http://www.independent.co.uk/arts-entertainment/books/features/did-charles-darwin-believe-in-racial-inequality-1519874.html</a:t>
            </a:r>
            <a:endParaRPr lang="en-US" dirty="0">
              <a:ln>
                <a:solidFill>
                  <a:schemeClr val="accent3">
                    <a:lumMod val="40000"/>
                    <a:lumOff val="60000"/>
                  </a:schemeClr>
                </a:solidFill>
              </a:ln>
              <a:effectLst>
                <a:outerShdw blurRad="50800" dist="38100" dir="2700000" algn="br">
                  <a:srgbClr val="000000">
                    <a:alpha val="43000"/>
                  </a:srgbClr>
                </a:outerShdw>
              </a:effectLst>
            </a:endParaRPr>
          </a:p>
          <a:p>
            <a:endParaRPr lang="en-US" dirty="0">
              <a:ln>
                <a:solidFill>
                  <a:schemeClr val="accent3">
                    <a:lumMod val="40000"/>
                    <a:lumOff val="60000"/>
                  </a:schemeClr>
                </a:solidFill>
              </a:ln>
              <a:effectLst>
                <a:outerShdw blurRad="50800" dist="38100" dir="2700000" algn="br">
                  <a:srgbClr val="000000">
                    <a:alpha val="43000"/>
                  </a:srgbClr>
                </a:outerShdw>
              </a:effectLst>
            </a:endParaRPr>
          </a:p>
          <a:p>
            <a:endParaRPr lang="en-US" dirty="0">
              <a:ln>
                <a:solidFill>
                  <a:schemeClr val="accent3">
                    <a:lumMod val="40000"/>
                    <a:lumOff val="60000"/>
                  </a:schemeClr>
                </a:solidFill>
              </a:ln>
              <a:effectLst>
                <a:outerShdw blurRad="50800" dist="38100" dir="2700000" algn="br">
                  <a:srgbClr val="000000">
                    <a:alpha val="43000"/>
                  </a:srgbClr>
                </a:outerShdw>
              </a:effectLst>
            </a:endParaRPr>
          </a:p>
        </p:txBody>
      </p:sp>
    </p:spTree>
    <p:extLst>
      <p:ext uri="{BB962C8B-B14F-4D97-AF65-F5344CB8AC3E}">
        <p14:creationId xmlns:p14="http://schemas.microsoft.com/office/powerpoint/2010/main" val="3479681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8255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u="sng" dirty="0">
                <a:solidFill>
                  <a:srgbClr val="FFFF66"/>
                </a:solidFill>
                <a:latin typeface="Britannic Bold" panose="020B0903060703020204" pitchFamily="34" charset="0"/>
              </a:rPr>
              <a:t>Hitler and Racism</a:t>
            </a:r>
            <a:endParaRPr lang="en-US" sz="3200" b="0" dirty="0">
              <a:solidFill>
                <a:srgbClr val="FFFF66"/>
              </a:solidFill>
              <a:latin typeface="Britannic Bold" panose="020B0903060703020204" pitchFamily="34" charset="0"/>
            </a:endParaRPr>
          </a:p>
        </p:txBody>
      </p:sp>
      <p:sp>
        <p:nvSpPr>
          <p:cNvPr id="7" name="TextBox 6"/>
          <p:cNvSpPr txBox="1"/>
          <p:nvPr/>
        </p:nvSpPr>
        <p:spPr>
          <a:xfrm>
            <a:off x="3113368" y="832492"/>
            <a:ext cx="6030631" cy="3785652"/>
          </a:xfrm>
          <a:prstGeom prst="rect">
            <a:avLst/>
          </a:prstGeom>
          <a:noFill/>
        </p:spPr>
        <p:txBody>
          <a:bodyPr wrap="square" rtlCol="0">
            <a:spAutoFit/>
          </a:bodyPr>
          <a:lstStyle/>
          <a:p>
            <a:r>
              <a:rPr lang="en-US" sz="2400" dirty="0">
                <a:ln>
                  <a:solidFill>
                    <a:schemeClr val="accent3">
                      <a:lumMod val="40000"/>
                      <a:lumOff val="60000"/>
                    </a:schemeClr>
                  </a:solidFill>
                </a:ln>
                <a:effectLst>
                  <a:outerShdw blurRad="50800" dist="38100" dir="2700000" algn="br">
                    <a:srgbClr val="000000">
                      <a:alpha val="43000"/>
                    </a:srgbClr>
                  </a:outerShdw>
                </a:effectLst>
              </a:rPr>
              <a:t>“The stronger must dominate and not mate with the weaker, which would signify the sacrifice of its own higher nature. Only the born weakling can look upon this principle as cruel, and if he does so it is merely because he is of a feebler nature and narrower mind; for if such a law did not direct the process of evolution then the higher development of organic life would not be conceivable at all.” </a:t>
            </a:r>
          </a:p>
        </p:txBody>
      </p:sp>
      <p:sp>
        <p:nvSpPr>
          <p:cNvPr id="2" name="Rectangle 1">
            <a:extLst>
              <a:ext uri="{FF2B5EF4-FFF2-40B4-BE49-F238E27FC236}">
                <a16:creationId xmlns:a16="http://schemas.microsoft.com/office/drawing/2014/main" id="{EDF38C99-94D2-4E11-AF26-B387752782EB}"/>
              </a:ext>
            </a:extLst>
          </p:cNvPr>
          <p:cNvSpPr/>
          <p:nvPr/>
        </p:nvSpPr>
        <p:spPr>
          <a:xfrm>
            <a:off x="-38063" y="5417706"/>
            <a:ext cx="9220126" cy="923330"/>
          </a:xfrm>
          <a:prstGeom prst="rect">
            <a:avLst/>
          </a:prstGeom>
        </p:spPr>
        <p:txBody>
          <a:bodyPr wrap="square">
            <a:spAutoFit/>
          </a:bodyPr>
          <a:lstStyle/>
          <a:p>
            <a:r>
              <a:rPr lang="en-US" dirty="0">
                <a:ln>
                  <a:solidFill>
                    <a:schemeClr val="accent3">
                      <a:lumMod val="40000"/>
                      <a:lumOff val="60000"/>
                    </a:schemeClr>
                  </a:solidFill>
                </a:ln>
                <a:effectLst>
                  <a:outerShdw blurRad="50800" dist="38100" dir="2700000" algn="br">
                    <a:srgbClr val="000000">
                      <a:alpha val="43000"/>
                    </a:srgbClr>
                  </a:outerShdw>
                </a:effectLst>
                <a:hlinkClick r:id="rId3"/>
              </a:rPr>
              <a:t>https://en.wikipedia.org/wiki/Adolf_Hitler</a:t>
            </a:r>
          </a:p>
          <a:p>
            <a:endParaRPr lang="en-US" dirty="0">
              <a:ln>
                <a:solidFill>
                  <a:schemeClr val="accent3">
                    <a:lumMod val="40000"/>
                    <a:lumOff val="60000"/>
                  </a:schemeClr>
                </a:solidFill>
              </a:ln>
              <a:effectLst>
                <a:outerShdw blurRad="50800" dist="38100" dir="2700000" algn="br">
                  <a:srgbClr val="000000">
                    <a:alpha val="43000"/>
                  </a:srgbClr>
                </a:outerShdw>
              </a:effectLst>
              <a:hlinkClick r:id="rId3"/>
            </a:endParaRPr>
          </a:p>
          <a:p>
            <a:r>
              <a:rPr lang="en-US" dirty="0">
                <a:ln>
                  <a:solidFill>
                    <a:schemeClr val="accent3">
                      <a:lumMod val="40000"/>
                      <a:lumOff val="60000"/>
                    </a:schemeClr>
                  </a:solidFill>
                </a:ln>
                <a:effectLst>
                  <a:outerShdw blurRad="50800" dist="38100" dir="2700000" algn="br">
                    <a:srgbClr val="000000">
                      <a:alpha val="43000"/>
                    </a:srgbClr>
                  </a:outerShdw>
                </a:effectLst>
                <a:hlinkClick r:id="rId3"/>
              </a:rPr>
              <a:t>https://www.goodreads.com/author/quotes/30691.Adolf_Hitler</a:t>
            </a:r>
            <a:endParaRPr lang="en-US" dirty="0">
              <a:ln>
                <a:solidFill>
                  <a:schemeClr val="accent3">
                    <a:lumMod val="40000"/>
                    <a:lumOff val="60000"/>
                  </a:schemeClr>
                </a:solidFill>
              </a:ln>
              <a:effectLst>
                <a:outerShdw blurRad="50800" dist="38100" dir="2700000" algn="br">
                  <a:srgbClr val="000000">
                    <a:alpha val="43000"/>
                  </a:srgbClr>
                </a:outerShdw>
              </a:effectLst>
            </a:endParaRPr>
          </a:p>
        </p:txBody>
      </p:sp>
      <p:pic>
        <p:nvPicPr>
          <p:cNvPr id="5122" name="Picture 2" descr="https://upload.wikimedia.org/wikipedia/commons/e/e1/Hitler_portrait_crop.jpg">
            <a:extLst>
              <a:ext uri="{FF2B5EF4-FFF2-40B4-BE49-F238E27FC236}">
                <a16:creationId xmlns:a16="http://schemas.microsoft.com/office/drawing/2014/main" id="{1E87E153-6C7D-4610-91E5-BDF38A0700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12" y="832492"/>
            <a:ext cx="3128609" cy="417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358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8255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u="sng" dirty="0">
                <a:solidFill>
                  <a:srgbClr val="FFFF66"/>
                </a:solidFill>
                <a:latin typeface="Britannic Bold" panose="020B0903060703020204" pitchFamily="34" charset="0"/>
              </a:rPr>
              <a:t>Hitler and Racism</a:t>
            </a:r>
            <a:endParaRPr lang="en-US" sz="3200" b="0" dirty="0">
              <a:solidFill>
                <a:srgbClr val="FFFF66"/>
              </a:solidFill>
              <a:latin typeface="Britannic Bold" panose="020B0903060703020204" pitchFamily="34" charset="0"/>
            </a:endParaRPr>
          </a:p>
        </p:txBody>
      </p:sp>
      <p:sp>
        <p:nvSpPr>
          <p:cNvPr id="7" name="TextBox 6"/>
          <p:cNvSpPr txBox="1"/>
          <p:nvPr/>
        </p:nvSpPr>
        <p:spPr>
          <a:xfrm>
            <a:off x="3113368" y="832492"/>
            <a:ext cx="6030631" cy="3785652"/>
          </a:xfrm>
          <a:prstGeom prst="rect">
            <a:avLst/>
          </a:prstGeom>
          <a:noFill/>
        </p:spPr>
        <p:txBody>
          <a:bodyPr wrap="square" rtlCol="0">
            <a:spAutoFit/>
          </a:bodyPr>
          <a:lstStyle/>
          <a:p>
            <a:r>
              <a:rPr lang="en-US" sz="2400" dirty="0">
                <a:ln>
                  <a:solidFill>
                    <a:schemeClr val="accent3">
                      <a:lumMod val="40000"/>
                      <a:lumOff val="60000"/>
                    </a:schemeClr>
                  </a:solidFill>
                </a:ln>
                <a:effectLst>
                  <a:outerShdw blurRad="50800" dist="38100" dir="2700000" algn="br">
                    <a:srgbClr val="000000">
                      <a:alpha val="43000"/>
                    </a:srgbClr>
                  </a:outerShdw>
                </a:effectLst>
              </a:rPr>
              <a:t>“The Aryan gave up the purity of his blood and therefore also lost his place in the Paradise which he had created for himself. He became submerged in race-mixture, he gradually lost his cultural ability till … he began to resemble more the subjected and aborigines than his ancestors. … Blood-mixing, …, is the sole cause of the dying-off of old cultures. … All that is not race in this world is trash”</a:t>
            </a:r>
          </a:p>
        </p:txBody>
      </p:sp>
      <p:sp>
        <p:nvSpPr>
          <p:cNvPr id="2" name="Rectangle 1">
            <a:extLst>
              <a:ext uri="{FF2B5EF4-FFF2-40B4-BE49-F238E27FC236}">
                <a16:creationId xmlns:a16="http://schemas.microsoft.com/office/drawing/2014/main" id="{EDF38C99-94D2-4E11-AF26-B387752782EB}"/>
              </a:ext>
            </a:extLst>
          </p:cNvPr>
          <p:cNvSpPr/>
          <p:nvPr/>
        </p:nvSpPr>
        <p:spPr>
          <a:xfrm>
            <a:off x="-38063" y="5417706"/>
            <a:ext cx="9220126" cy="646331"/>
          </a:xfrm>
          <a:prstGeom prst="rect">
            <a:avLst/>
          </a:prstGeom>
        </p:spPr>
        <p:txBody>
          <a:bodyPr wrap="square">
            <a:spAutoFit/>
          </a:bodyPr>
          <a:lstStyle/>
          <a:p>
            <a:r>
              <a:rPr lang="en-US" dirty="0">
                <a:ln>
                  <a:solidFill>
                    <a:schemeClr val="accent3">
                      <a:lumMod val="40000"/>
                      <a:lumOff val="60000"/>
                    </a:schemeClr>
                  </a:solidFill>
                </a:ln>
                <a:effectLst>
                  <a:outerShdw blurRad="50800" dist="38100" dir="2700000" algn="br">
                    <a:srgbClr val="000000">
                      <a:alpha val="43000"/>
                    </a:srgbClr>
                  </a:outerShdw>
                </a:effectLst>
              </a:rPr>
              <a:t>Quoted from Chamberlain English translation of Mein </a:t>
            </a:r>
            <a:r>
              <a:rPr lang="en-US" dirty="0" err="1">
                <a:ln>
                  <a:solidFill>
                    <a:schemeClr val="accent3">
                      <a:lumMod val="40000"/>
                      <a:lumOff val="60000"/>
                    </a:schemeClr>
                  </a:solidFill>
                </a:ln>
                <a:effectLst>
                  <a:outerShdw blurRad="50800" dist="38100" dir="2700000" algn="br">
                    <a:srgbClr val="000000">
                      <a:alpha val="43000"/>
                    </a:srgbClr>
                  </a:outerShdw>
                </a:effectLst>
              </a:rPr>
              <a:t>Kampf</a:t>
            </a:r>
            <a:r>
              <a:rPr lang="en-US" dirty="0">
                <a:ln>
                  <a:solidFill>
                    <a:schemeClr val="accent3">
                      <a:lumMod val="40000"/>
                      <a:lumOff val="60000"/>
                    </a:schemeClr>
                  </a:solidFill>
                </a:ln>
                <a:effectLst>
                  <a:outerShdw blurRad="50800" dist="38100" dir="2700000" algn="br">
                    <a:srgbClr val="000000">
                      <a:alpha val="43000"/>
                    </a:srgbClr>
                  </a:outerShdw>
                </a:effectLst>
              </a:rPr>
              <a:t> 1938 in “The Most Unkindest Cut of All” Stephen J Gould. </a:t>
            </a:r>
          </a:p>
        </p:txBody>
      </p:sp>
      <p:pic>
        <p:nvPicPr>
          <p:cNvPr id="5122" name="Picture 2" descr="https://upload.wikimedia.org/wikipedia/commons/e/e1/Hitler_portrait_crop.jpg">
            <a:extLst>
              <a:ext uri="{FF2B5EF4-FFF2-40B4-BE49-F238E27FC236}">
                <a16:creationId xmlns:a16="http://schemas.microsoft.com/office/drawing/2014/main" id="{1E87E153-6C7D-4610-91E5-BDF38A07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2" y="832492"/>
            <a:ext cx="3128609" cy="417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54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8255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u="sng" dirty="0">
                <a:solidFill>
                  <a:srgbClr val="FFFF66"/>
                </a:solidFill>
                <a:latin typeface="Britannic Bold" panose="020B0903060703020204" pitchFamily="34" charset="0"/>
              </a:rPr>
              <a:t>The Klan and Racism</a:t>
            </a:r>
            <a:endParaRPr lang="en-US" sz="3200" b="0" dirty="0">
              <a:solidFill>
                <a:srgbClr val="FFFF66"/>
              </a:solidFill>
              <a:latin typeface="Britannic Bold" panose="020B0903060703020204" pitchFamily="34" charset="0"/>
            </a:endParaRPr>
          </a:p>
        </p:txBody>
      </p:sp>
      <p:sp>
        <p:nvSpPr>
          <p:cNvPr id="7" name="TextBox 6"/>
          <p:cNvSpPr txBox="1"/>
          <p:nvPr/>
        </p:nvSpPr>
        <p:spPr>
          <a:xfrm>
            <a:off x="3145021" y="762688"/>
            <a:ext cx="6030631" cy="5324535"/>
          </a:xfrm>
          <a:prstGeom prst="rect">
            <a:avLst/>
          </a:prstGeom>
          <a:noFill/>
        </p:spPr>
        <p:txBody>
          <a:bodyPr wrap="square" rtlCol="0">
            <a:spAutoFit/>
          </a:bodyPr>
          <a:lstStyle/>
          <a:p>
            <a:r>
              <a:rPr lang="en-US" sz="2000" dirty="0">
                <a:ln>
                  <a:solidFill>
                    <a:schemeClr val="accent3">
                      <a:lumMod val="40000"/>
                      <a:lumOff val="60000"/>
                    </a:schemeClr>
                  </a:solidFill>
                </a:ln>
                <a:effectLst>
                  <a:outerShdw blurRad="50800" dist="38100" dir="2700000" algn="br">
                    <a:srgbClr val="000000">
                      <a:alpha val="43000"/>
                    </a:srgbClr>
                  </a:outerShdw>
                </a:effectLst>
              </a:rPr>
              <a:t>“Whatever the ethnic origins of the precursors of Christianity, over the centuries Christianity adopted a European cultural overlay both in its artistic expression and its religious tones. We can see those expressions in the breath-taking paintings of the Sistine Chapel, the sculpture of the Madonna and Child, the gothic cathedrals of Europe, and even in the classic Christmas carols that so deeply touch our hearts. Christianity is tightly wound within the heritage of Western Man. No race is so intrinsically Christian as the European, and I view all denominations that follow Christ whether they be Baptists or Catholics, Russian Orthodox or Methodist, Pentecostal or Mormons, as brothers in Christ. We may differ somewhat in our interpretation of the Scriptures, but all of us share our faith in Him. “</a:t>
            </a:r>
          </a:p>
        </p:txBody>
      </p:sp>
      <p:sp>
        <p:nvSpPr>
          <p:cNvPr id="2" name="Rectangle 1">
            <a:extLst>
              <a:ext uri="{FF2B5EF4-FFF2-40B4-BE49-F238E27FC236}">
                <a16:creationId xmlns:a16="http://schemas.microsoft.com/office/drawing/2014/main" id="{EDF38C99-94D2-4E11-AF26-B387752782EB}"/>
              </a:ext>
            </a:extLst>
          </p:cNvPr>
          <p:cNvSpPr/>
          <p:nvPr/>
        </p:nvSpPr>
        <p:spPr>
          <a:xfrm>
            <a:off x="-38063" y="5934670"/>
            <a:ext cx="9220126" cy="923330"/>
          </a:xfrm>
          <a:prstGeom prst="rect">
            <a:avLst/>
          </a:prstGeom>
        </p:spPr>
        <p:txBody>
          <a:bodyPr wrap="square">
            <a:spAutoFit/>
          </a:bodyPr>
          <a:lstStyle/>
          <a:p>
            <a:r>
              <a:rPr lang="en-US" dirty="0">
                <a:ln>
                  <a:solidFill>
                    <a:schemeClr val="accent3">
                      <a:lumMod val="40000"/>
                      <a:lumOff val="60000"/>
                    </a:schemeClr>
                  </a:solidFill>
                </a:ln>
                <a:effectLst>
                  <a:outerShdw blurRad="50800" dist="38100" dir="2700000" algn="br">
                    <a:srgbClr val="000000">
                      <a:alpha val="43000"/>
                    </a:srgbClr>
                  </a:outerShdw>
                </a:effectLst>
              </a:rPr>
              <a:t>David Duke quoted in “Children of a White God:</a:t>
            </a:r>
          </a:p>
          <a:p>
            <a:r>
              <a:rPr lang="en-US" dirty="0">
                <a:ln>
                  <a:solidFill>
                    <a:schemeClr val="accent3">
                      <a:lumMod val="40000"/>
                      <a:lumOff val="60000"/>
                    </a:schemeClr>
                  </a:solidFill>
                </a:ln>
                <a:effectLst>
                  <a:outerShdw blurRad="50800" dist="38100" dir="2700000" algn="br">
                    <a:srgbClr val="000000">
                      <a:alpha val="43000"/>
                    </a:srgbClr>
                  </a:outerShdw>
                </a:effectLst>
              </a:rPr>
              <a:t>A Study of Racist “Christian” Theologies </a:t>
            </a:r>
            <a:r>
              <a:rPr lang="en-US" i="1" dirty="0">
                <a:ln>
                  <a:solidFill>
                    <a:schemeClr val="accent3">
                      <a:lumMod val="40000"/>
                      <a:lumOff val="60000"/>
                    </a:schemeClr>
                  </a:solidFill>
                </a:ln>
                <a:effectLst>
                  <a:outerShdw blurRad="50800" dist="38100" dir="2700000" algn="br">
                    <a:srgbClr val="000000">
                      <a:alpha val="43000"/>
                    </a:srgbClr>
                  </a:outerShdw>
                </a:effectLst>
              </a:rPr>
              <a:t>The Human Nature Review  </a:t>
            </a:r>
            <a:r>
              <a:rPr lang="en-US" dirty="0">
                <a:ln>
                  <a:solidFill>
                    <a:schemeClr val="accent3">
                      <a:lumMod val="40000"/>
                      <a:lumOff val="60000"/>
                    </a:schemeClr>
                  </a:solidFill>
                </a:ln>
                <a:effectLst>
                  <a:outerShdw blurRad="50800" dist="38100" dir="2700000" algn="br">
                    <a:srgbClr val="000000">
                      <a:alpha val="43000"/>
                    </a:srgbClr>
                  </a:outerShdw>
                </a:effectLst>
              </a:rPr>
              <a:t>2001 Volume 1: 1-27 </a:t>
            </a:r>
            <a:r>
              <a:rPr lang="en-US" dirty="0">
                <a:ln>
                  <a:solidFill>
                    <a:schemeClr val="accent3">
                      <a:lumMod val="40000"/>
                      <a:lumOff val="60000"/>
                    </a:schemeClr>
                  </a:solidFill>
                </a:ln>
                <a:effectLst>
                  <a:outerShdw blurRad="50800" dist="38100" dir="2700000" algn="br">
                    <a:srgbClr val="000000">
                      <a:alpha val="43000"/>
                    </a:srgbClr>
                  </a:outerShdw>
                </a:effectLst>
                <a:hlinkClick r:id="rId3"/>
              </a:rPr>
              <a:t>http://human-nature.com/nibbs/01/ogilvie.html</a:t>
            </a:r>
            <a:r>
              <a:rPr lang="en-US" dirty="0">
                <a:ln>
                  <a:solidFill>
                    <a:schemeClr val="accent3">
                      <a:lumMod val="40000"/>
                      <a:lumOff val="60000"/>
                    </a:schemeClr>
                  </a:solidFill>
                </a:ln>
                <a:effectLst>
                  <a:outerShdw blurRad="50800" dist="38100" dir="2700000" algn="br">
                    <a:srgbClr val="000000">
                      <a:alpha val="43000"/>
                    </a:srgbClr>
                  </a:outerShdw>
                </a:effectLst>
              </a:rPr>
              <a:t> </a:t>
            </a:r>
          </a:p>
        </p:txBody>
      </p:sp>
      <p:pic>
        <p:nvPicPr>
          <p:cNvPr id="8" name="Picture 2" descr="https://upload.wikimedia.org/wikipedia/commons/0/06/David_Duke_%28Belgium_2008%29.png">
            <a:extLst>
              <a:ext uri="{FF2B5EF4-FFF2-40B4-BE49-F238E27FC236}">
                <a16:creationId xmlns:a16="http://schemas.microsoft.com/office/drawing/2014/main" id="{7AC9C5AE-CF67-4F17-A125-7A62D9C1CC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63" y="838200"/>
            <a:ext cx="3036352"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61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8255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u="sng" dirty="0">
                <a:solidFill>
                  <a:srgbClr val="FFFF66"/>
                </a:solidFill>
                <a:latin typeface="Britannic Bold" panose="020B0903060703020204" pitchFamily="34" charset="0"/>
              </a:rPr>
              <a:t>The Klan and Racism</a:t>
            </a:r>
            <a:endParaRPr lang="en-US" sz="3200" b="0" dirty="0">
              <a:solidFill>
                <a:srgbClr val="FFFF66"/>
              </a:solidFill>
              <a:latin typeface="Britannic Bold" panose="020B0903060703020204" pitchFamily="34" charset="0"/>
            </a:endParaRPr>
          </a:p>
        </p:txBody>
      </p:sp>
      <p:sp>
        <p:nvSpPr>
          <p:cNvPr id="7" name="TextBox 6"/>
          <p:cNvSpPr txBox="1"/>
          <p:nvPr/>
        </p:nvSpPr>
        <p:spPr>
          <a:xfrm>
            <a:off x="3145021" y="762688"/>
            <a:ext cx="6030631" cy="5324535"/>
          </a:xfrm>
          <a:prstGeom prst="rect">
            <a:avLst/>
          </a:prstGeom>
          <a:noFill/>
        </p:spPr>
        <p:txBody>
          <a:bodyPr wrap="square" rtlCol="0">
            <a:spAutoFit/>
          </a:bodyPr>
          <a:lstStyle/>
          <a:p>
            <a:r>
              <a:rPr lang="en-US" sz="2000" dirty="0">
                <a:ln>
                  <a:solidFill>
                    <a:schemeClr val="accent3">
                      <a:lumMod val="40000"/>
                      <a:lumOff val="60000"/>
                    </a:schemeClr>
                  </a:solidFill>
                </a:ln>
                <a:effectLst>
                  <a:outerShdw blurRad="50800" dist="38100" dir="2700000" algn="br">
                    <a:srgbClr val="000000">
                      <a:alpha val="43000"/>
                    </a:srgbClr>
                  </a:outerShdw>
                </a:effectLst>
              </a:rPr>
              <a:t>“There is very real racism in America—but it is primarily directed against European Americans. The latest example of this has come with the news that the Western Washington University (WWU) president Bruce Shepard has announced that the amount of ‘white people on campus [is] a failure’ and has asked for ‘ideas on how to have fewer [whites at the university].’ “</a:t>
            </a:r>
          </a:p>
          <a:p>
            <a:endParaRPr lang="en-US" sz="2000" dirty="0">
              <a:ln>
                <a:solidFill>
                  <a:schemeClr val="accent3">
                    <a:lumMod val="40000"/>
                    <a:lumOff val="60000"/>
                  </a:schemeClr>
                </a:solidFill>
              </a:ln>
              <a:effectLst>
                <a:outerShdw blurRad="50800" dist="38100" dir="2700000" algn="br">
                  <a:srgbClr val="000000">
                    <a:alpha val="43000"/>
                  </a:srgbClr>
                </a:outerShdw>
              </a:effectLst>
            </a:endParaRPr>
          </a:p>
          <a:p>
            <a:r>
              <a:rPr lang="en-US" sz="2000" dirty="0">
                <a:ln>
                  <a:solidFill>
                    <a:schemeClr val="accent3">
                      <a:lumMod val="40000"/>
                      <a:lumOff val="60000"/>
                    </a:schemeClr>
                  </a:solidFill>
                </a:ln>
                <a:effectLst>
                  <a:outerShdw blurRad="50800" dist="38100" dir="2700000" algn="br">
                    <a:srgbClr val="000000">
                      <a:alpha val="43000"/>
                    </a:srgbClr>
                  </a:outerShdw>
                </a:effectLst>
              </a:rPr>
              <a:t>“The truth is I am not a White supremacist, and I seek no supremacy or control over any people, but I do demand that the rights and heritage of people of European descent be respected as much as any other people’s rights. I furthermore demand that our people, as all people, have a fundamental right to our very existence and identity.”</a:t>
            </a:r>
          </a:p>
          <a:p>
            <a:endParaRPr lang="en-US" sz="2000" dirty="0">
              <a:ln>
                <a:solidFill>
                  <a:schemeClr val="accent3">
                    <a:lumMod val="40000"/>
                    <a:lumOff val="60000"/>
                  </a:schemeClr>
                </a:solidFill>
              </a:ln>
              <a:effectLst>
                <a:outerShdw blurRad="50800" dist="38100" dir="2700000" algn="br">
                  <a:srgbClr val="000000">
                    <a:alpha val="43000"/>
                  </a:srgbClr>
                </a:outerShdw>
              </a:effectLst>
            </a:endParaRPr>
          </a:p>
        </p:txBody>
      </p:sp>
      <p:sp>
        <p:nvSpPr>
          <p:cNvPr id="2" name="Rectangle 1">
            <a:extLst>
              <a:ext uri="{FF2B5EF4-FFF2-40B4-BE49-F238E27FC236}">
                <a16:creationId xmlns:a16="http://schemas.microsoft.com/office/drawing/2014/main" id="{EDF38C99-94D2-4E11-AF26-B387752782EB}"/>
              </a:ext>
            </a:extLst>
          </p:cNvPr>
          <p:cNvSpPr/>
          <p:nvPr/>
        </p:nvSpPr>
        <p:spPr>
          <a:xfrm>
            <a:off x="-38063" y="5764057"/>
            <a:ext cx="9220126" cy="1200329"/>
          </a:xfrm>
          <a:prstGeom prst="rect">
            <a:avLst/>
          </a:prstGeom>
        </p:spPr>
        <p:txBody>
          <a:bodyPr wrap="square">
            <a:spAutoFit/>
          </a:bodyPr>
          <a:lstStyle/>
          <a:p>
            <a:r>
              <a:rPr lang="en-US" dirty="0">
                <a:ln>
                  <a:solidFill>
                    <a:schemeClr val="accent3">
                      <a:lumMod val="40000"/>
                      <a:lumOff val="60000"/>
                    </a:schemeClr>
                  </a:solidFill>
                </a:ln>
                <a:effectLst>
                  <a:outerShdw blurRad="50800" dist="38100" dir="2700000" algn="br">
                    <a:srgbClr val="000000">
                      <a:alpha val="43000"/>
                    </a:srgbClr>
                  </a:outerShdw>
                </a:effectLst>
                <a:hlinkClick r:id="rId3"/>
              </a:rPr>
              <a:t>https://davidduke.com/whites-equals-failure-real-racism-america-european-americans/</a:t>
            </a:r>
            <a:endParaRPr lang="en-US" dirty="0">
              <a:ln>
                <a:solidFill>
                  <a:schemeClr val="accent3">
                    <a:lumMod val="40000"/>
                    <a:lumOff val="60000"/>
                  </a:schemeClr>
                </a:solidFill>
              </a:ln>
              <a:effectLst>
                <a:outerShdw blurRad="50800" dist="38100" dir="2700000" algn="br">
                  <a:srgbClr val="000000">
                    <a:alpha val="43000"/>
                  </a:srgbClr>
                </a:outerShdw>
              </a:effectLst>
            </a:endParaRPr>
          </a:p>
          <a:p>
            <a:r>
              <a:rPr lang="en-US" dirty="0">
                <a:ln>
                  <a:solidFill>
                    <a:schemeClr val="accent3">
                      <a:lumMod val="40000"/>
                      <a:lumOff val="60000"/>
                    </a:schemeClr>
                  </a:solidFill>
                </a:ln>
                <a:effectLst>
                  <a:outerShdw blurRad="50800" dist="38100" dir="2700000" algn="br">
                    <a:srgbClr val="000000">
                      <a:alpha val="43000"/>
                    </a:srgbClr>
                  </a:outerShdw>
                </a:effectLst>
              </a:rPr>
              <a:t>https://davidduke.com/</a:t>
            </a:r>
            <a:r>
              <a:rPr lang="en-US">
                <a:ln>
                  <a:solidFill>
                    <a:schemeClr val="accent3">
                      <a:lumMod val="40000"/>
                      <a:lumOff val="60000"/>
                    </a:schemeClr>
                  </a:solidFill>
                </a:ln>
                <a:effectLst>
                  <a:outerShdw blurRad="50800" dist="38100" dir="2700000" algn="br">
                    <a:srgbClr val="000000">
                      <a:alpha val="43000"/>
                    </a:srgbClr>
                  </a:outerShdw>
                </a:effectLst>
              </a:rPr>
              <a:t>the-real-racial-discrimination-that-goes-on-in-america/</a:t>
            </a:r>
            <a:endParaRPr lang="en-US" dirty="0">
              <a:ln>
                <a:solidFill>
                  <a:schemeClr val="accent3">
                    <a:lumMod val="40000"/>
                    <a:lumOff val="60000"/>
                  </a:schemeClr>
                </a:solidFill>
              </a:ln>
              <a:effectLst>
                <a:outerShdw blurRad="50800" dist="38100" dir="2700000" algn="br">
                  <a:srgbClr val="000000">
                    <a:alpha val="43000"/>
                  </a:srgbClr>
                </a:outerShdw>
              </a:effectLst>
            </a:endParaRPr>
          </a:p>
          <a:p>
            <a:endParaRPr lang="en-US" dirty="0">
              <a:ln>
                <a:solidFill>
                  <a:schemeClr val="accent3">
                    <a:lumMod val="40000"/>
                    <a:lumOff val="60000"/>
                  </a:schemeClr>
                </a:solidFill>
              </a:ln>
              <a:effectLst>
                <a:outerShdw blurRad="50800" dist="38100" dir="2700000" algn="br">
                  <a:srgbClr val="000000">
                    <a:alpha val="43000"/>
                  </a:srgbClr>
                </a:outerShdw>
              </a:effectLst>
            </a:endParaRPr>
          </a:p>
        </p:txBody>
      </p:sp>
      <p:pic>
        <p:nvPicPr>
          <p:cNvPr id="6146" name="Picture 2" descr="https://upload.wikimedia.org/wikipedia/commons/0/06/David_Duke_%28Belgium_2008%29.png">
            <a:extLst>
              <a:ext uri="{FF2B5EF4-FFF2-40B4-BE49-F238E27FC236}">
                <a16:creationId xmlns:a16="http://schemas.microsoft.com/office/drawing/2014/main" id="{52AC2337-3B05-4B82-826F-BC85B98E4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63" y="838200"/>
            <a:ext cx="3036352"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059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864948"/>
            <a:ext cx="9144000" cy="584775"/>
          </a:xfrm>
          <a:prstGeom prst="rect">
            <a:avLst/>
          </a:prstGeom>
          <a:noFill/>
        </p:spPr>
        <p:txBody>
          <a:bodyPr wrap="square" rtlCol="0">
            <a:spAutoFit/>
          </a:bodyPr>
          <a:lstStyle/>
          <a:p>
            <a:r>
              <a:rPr lang="en-US" sz="3200" dirty="0">
                <a:ln>
                  <a:solidFill>
                    <a:schemeClr val="accent3">
                      <a:lumMod val="40000"/>
                      <a:lumOff val="60000"/>
                    </a:schemeClr>
                  </a:solidFill>
                </a:ln>
                <a:effectLst>
                  <a:outerShdw blurRad="50800" dist="38100" dir="2700000" algn="br">
                    <a:srgbClr val="000000">
                      <a:alpha val="43000"/>
                    </a:srgbClr>
                  </a:outerShdw>
                </a:effectLst>
              </a:rPr>
              <a:t>Skin Pigmentation: Melanin</a:t>
            </a:r>
          </a:p>
        </p:txBody>
      </p:sp>
      <p:sp>
        <p:nvSpPr>
          <p:cNvPr id="6" name="Title 1">
            <a:extLst>
              <a:ext uri="{FF2B5EF4-FFF2-40B4-BE49-F238E27FC236}">
                <a16:creationId xmlns:a16="http://schemas.microsoft.com/office/drawing/2014/main" id="{0114D6BE-38A1-41C9-B9F5-CAD3E09BD1FF}"/>
              </a:ext>
            </a:extLst>
          </p:cNvPr>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400" u="sng" dirty="0">
                <a:solidFill>
                  <a:srgbClr val="FFFF66"/>
                </a:solidFill>
                <a:latin typeface="Britannic Bold" panose="020B0903060703020204" pitchFamily="34" charset="0"/>
              </a:rPr>
              <a:t>Human Biodiversity</a:t>
            </a:r>
            <a:endParaRPr lang="en-US" sz="3600" b="0" dirty="0">
              <a:solidFill>
                <a:srgbClr val="FFFF66"/>
              </a:solidFill>
              <a:latin typeface="Britannic Bold" panose="020B0903060703020204" pitchFamily="34" charset="0"/>
            </a:endParaRPr>
          </a:p>
        </p:txBody>
      </p:sp>
      <p:sp>
        <p:nvSpPr>
          <p:cNvPr id="5" name="TextBox 4">
            <a:extLst>
              <a:ext uri="{FF2B5EF4-FFF2-40B4-BE49-F238E27FC236}">
                <a16:creationId xmlns:a16="http://schemas.microsoft.com/office/drawing/2014/main" id="{989272C5-906E-4707-81F2-478092652FEC}"/>
              </a:ext>
            </a:extLst>
          </p:cNvPr>
          <p:cNvSpPr txBox="1"/>
          <p:nvPr/>
        </p:nvSpPr>
        <p:spPr>
          <a:xfrm>
            <a:off x="67994" y="5943600"/>
            <a:ext cx="9094763" cy="707886"/>
          </a:xfrm>
          <a:prstGeom prst="rect">
            <a:avLst/>
          </a:prstGeom>
          <a:noFill/>
        </p:spPr>
        <p:txBody>
          <a:bodyPr wrap="square" rtlCol="0">
            <a:spAutoFit/>
          </a:bodyPr>
          <a:lstStyle/>
          <a:p>
            <a:r>
              <a:rPr lang="en-US" sz="2000" dirty="0">
                <a:ln>
                  <a:solidFill>
                    <a:schemeClr val="accent3">
                      <a:lumMod val="40000"/>
                      <a:lumOff val="60000"/>
                    </a:schemeClr>
                  </a:solidFill>
                </a:ln>
                <a:effectLst>
                  <a:outerShdw blurRad="50800" dist="38100" dir="2700000" algn="br">
                    <a:srgbClr val="000000">
                      <a:alpha val="43000"/>
                    </a:srgbClr>
                  </a:outerShdw>
                </a:effectLst>
                <a:hlinkClick r:id="rId3"/>
              </a:rPr>
              <a:t>https://en.wikipedia.org/wiki/Human_skin_color</a:t>
            </a:r>
            <a:endParaRPr lang="en-US" sz="2000" dirty="0">
              <a:ln>
                <a:solidFill>
                  <a:schemeClr val="accent3">
                    <a:lumMod val="40000"/>
                    <a:lumOff val="60000"/>
                  </a:schemeClr>
                </a:solidFill>
              </a:ln>
              <a:effectLst>
                <a:outerShdw blurRad="50800" dist="38100" dir="2700000" algn="br">
                  <a:srgbClr val="000000">
                    <a:alpha val="43000"/>
                  </a:srgbClr>
                </a:outerShdw>
              </a:effectLst>
            </a:endParaRPr>
          </a:p>
          <a:p>
            <a:endParaRPr lang="en-US" sz="2000" dirty="0">
              <a:ln>
                <a:solidFill>
                  <a:schemeClr val="accent3">
                    <a:lumMod val="40000"/>
                    <a:lumOff val="60000"/>
                  </a:schemeClr>
                </a:solidFill>
              </a:ln>
              <a:effectLst>
                <a:outerShdw blurRad="50800" dist="38100" dir="2700000" algn="br">
                  <a:srgbClr val="000000">
                    <a:alpha val="43000"/>
                  </a:srgbClr>
                </a:outerShdw>
              </a:effectLst>
            </a:endParaRPr>
          </a:p>
        </p:txBody>
      </p:sp>
      <p:pic>
        <p:nvPicPr>
          <p:cNvPr id="9218" name="Picture 2" descr="https://upload.wikimedia.org/wikipedia/commons/9/95/Coloured-family.jpg">
            <a:extLst>
              <a:ext uri="{FF2B5EF4-FFF2-40B4-BE49-F238E27FC236}">
                <a16:creationId xmlns:a16="http://schemas.microsoft.com/office/drawing/2014/main" id="{CFA554AE-F55C-47F5-B4B7-0864C6D249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1393329"/>
            <a:ext cx="6629400" cy="417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45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864948"/>
            <a:ext cx="9144000" cy="584775"/>
          </a:xfrm>
          <a:prstGeom prst="rect">
            <a:avLst/>
          </a:prstGeom>
          <a:noFill/>
        </p:spPr>
        <p:txBody>
          <a:bodyPr wrap="square" rtlCol="0">
            <a:spAutoFit/>
          </a:bodyPr>
          <a:lstStyle/>
          <a:p>
            <a:r>
              <a:rPr lang="en-US" sz="3200" dirty="0">
                <a:ln>
                  <a:solidFill>
                    <a:schemeClr val="accent3">
                      <a:lumMod val="40000"/>
                      <a:lumOff val="60000"/>
                    </a:schemeClr>
                  </a:solidFill>
                </a:ln>
                <a:effectLst>
                  <a:outerShdw blurRad="50800" dist="38100" dir="2700000" algn="br">
                    <a:srgbClr val="000000">
                      <a:alpha val="43000"/>
                    </a:srgbClr>
                  </a:outerShdw>
                </a:effectLst>
              </a:rPr>
              <a:t>Skin Pigmentation: Melanin</a:t>
            </a:r>
          </a:p>
        </p:txBody>
      </p:sp>
      <p:sp>
        <p:nvSpPr>
          <p:cNvPr id="6" name="Title 1">
            <a:extLst>
              <a:ext uri="{FF2B5EF4-FFF2-40B4-BE49-F238E27FC236}">
                <a16:creationId xmlns:a16="http://schemas.microsoft.com/office/drawing/2014/main" id="{0114D6BE-38A1-41C9-B9F5-CAD3E09BD1FF}"/>
              </a:ext>
            </a:extLst>
          </p:cNvPr>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400" u="sng" dirty="0">
                <a:solidFill>
                  <a:srgbClr val="FFFF66"/>
                </a:solidFill>
                <a:latin typeface="Britannic Bold" panose="020B0903060703020204" pitchFamily="34" charset="0"/>
              </a:rPr>
              <a:t>Human Biodiversity</a:t>
            </a:r>
            <a:endParaRPr lang="en-US" sz="3600" b="0" dirty="0">
              <a:solidFill>
                <a:srgbClr val="FFFF66"/>
              </a:solidFill>
              <a:latin typeface="Britannic Bold" panose="020B0903060703020204" pitchFamily="34" charset="0"/>
            </a:endParaRPr>
          </a:p>
        </p:txBody>
      </p:sp>
      <p:pic>
        <p:nvPicPr>
          <p:cNvPr id="13314" name="Picture 2" descr="solarradiation.jpg (504×398)">
            <a:extLst>
              <a:ext uri="{FF2B5EF4-FFF2-40B4-BE49-F238E27FC236}">
                <a16:creationId xmlns:a16="http://schemas.microsoft.com/office/drawing/2014/main" id="{A9D99D6A-A0AC-465F-BFD8-9A23F5AA2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4" y="1602754"/>
            <a:ext cx="5496951" cy="43408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F1A9685-F929-48A4-88F5-D9566273DD73}"/>
              </a:ext>
            </a:extLst>
          </p:cNvPr>
          <p:cNvSpPr/>
          <p:nvPr/>
        </p:nvSpPr>
        <p:spPr>
          <a:xfrm>
            <a:off x="5943600" y="3429000"/>
            <a:ext cx="914400" cy="685800"/>
          </a:xfrm>
          <a:prstGeom prst="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B27CD52-EF25-4EC2-9DAA-BC42F2BB91DA}"/>
              </a:ext>
            </a:extLst>
          </p:cNvPr>
          <p:cNvSpPr txBox="1"/>
          <p:nvPr/>
        </p:nvSpPr>
        <p:spPr>
          <a:xfrm>
            <a:off x="5715000" y="4085539"/>
            <a:ext cx="3352800" cy="1569660"/>
          </a:xfrm>
          <a:prstGeom prst="rect">
            <a:avLst/>
          </a:prstGeom>
          <a:noFill/>
        </p:spPr>
        <p:txBody>
          <a:bodyPr wrap="square" rtlCol="0">
            <a:spAutoFit/>
          </a:bodyPr>
          <a:lstStyle/>
          <a:p>
            <a:r>
              <a:rPr lang="en-US" sz="3200" dirty="0">
                <a:ln>
                  <a:solidFill>
                    <a:srgbClr val="FFFF00"/>
                  </a:solidFill>
                </a:ln>
                <a:solidFill>
                  <a:schemeClr val="accent3">
                    <a:lumMod val="50000"/>
                  </a:schemeClr>
                </a:solidFill>
                <a:effectLst>
                  <a:outerShdw blurRad="50800" dist="38100" dir="2700000" algn="br">
                    <a:srgbClr val="000000">
                      <a:alpha val="43000"/>
                    </a:srgbClr>
                  </a:outerShdw>
                </a:effectLst>
              </a:rPr>
              <a:t>Protection from Cancer</a:t>
            </a:r>
          </a:p>
          <a:p>
            <a:r>
              <a:rPr lang="en-US" sz="3200" dirty="0">
                <a:ln>
                  <a:solidFill>
                    <a:srgbClr val="FFFF00"/>
                  </a:solidFill>
                </a:ln>
                <a:solidFill>
                  <a:schemeClr val="accent3">
                    <a:lumMod val="50000"/>
                  </a:schemeClr>
                </a:solidFill>
                <a:effectLst>
                  <a:outerShdw blurRad="50800" dist="38100" dir="2700000" algn="br">
                    <a:srgbClr val="000000">
                      <a:alpha val="43000"/>
                    </a:srgbClr>
                  </a:outerShdw>
                </a:effectLst>
              </a:rPr>
              <a:t>(Damage by UV)</a:t>
            </a:r>
          </a:p>
        </p:txBody>
      </p:sp>
    </p:spTree>
    <p:extLst>
      <p:ext uri="{BB962C8B-B14F-4D97-AF65-F5344CB8AC3E}">
        <p14:creationId xmlns:p14="http://schemas.microsoft.com/office/powerpoint/2010/main" val="2080563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864948"/>
            <a:ext cx="9144000" cy="584775"/>
          </a:xfrm>
          <a:prstGeom prst="rect">
            <a:avLst/>
          </a:prstGeom>
          <a:noFill/>
        </p:spPr>
        <p:txBody>
          <a:bodyPr wrap="square" rtlCol="0">
            <a:spAutoFit/>
          </a:bodyPr>
          <a:lstStyle/>
          <a:p>
            <a:r>
              <a:rPr lang="en-US" sz="3200" dirty="0">
                <a:ln>
                  <a:solidFill>
                    <a:schemeClr val="accent3">
                      <a:lumMod val="40000"/>
                      <a:lumOff val="60000"/>
                    </a:schemeClr>
                  </a:solidFill>
                </a:ln>
                <a:effectLst>
                  <a:outerShdw blurRad="50800" dist="38100" dir="2700000" algn="br">
                    <a:srgbClr val="000000">
                      <a:alpha val="43000"/>
                    </a:srgbClr>
                  </a:outerShdw>
                </a:effectLst>
              </a:rPr>
              <a:t>Skin Pigmentation: Melanin</a:t>
            </a:r>
          </a:p>
        </p:txBody>
      </p:sp>
      <p:sp>
        <p:nvSpPr>
          <p:cNvPr id="6" name="Title 1">
            <a:extLst>
              <a:ext uri="{FF2B5EF4-FFF2-40B4-BE49-F238E27FC236}">
                <a16:creationId xmlns:a16="http://schemas.microsoft.com/office/drawing/2014/main" id="{0114D6BE-38A1-41C9-B9F5-CAD3E09BD1FF}"/>
              </a:ext>
            </a:extLst>
          </p:cNvPr>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400" u="sng" dirty="0">
                <a:solidFill>
                  <a:srgbClr val="FFFF66"/>
                </a:solidFill>
                <a:latin typeface="Britannic Bold" panose="020B0903060703020204" pitchFamily="34" charset="0"/>
              </a:rPr>
              <a:t>Human Biodiversity</a:t>
            </a:r>
            <a:endParaRPr lang="en-US" sz="3600" b="0" dirty="0">
              <a:solidFill>
                <a:srgbClr val="FFFF66"/>
              </a:solidFill>
              <a:latin typeface="Britannic Bold" panose="020B0903060703020204" pitchFamily="34" charset="0"/>
            </a:endParaRPr>
          </a:p>
        </p:txBody>
      </p:sp>
      <p:pic>
        <p:nvPicPr>
          <p:cNvPr id="13314" name="Picture 2" descr="solarradiation.jpg (504×398)">
            <a:extLst>
              <a:ext uri="{FF2B5EF4-FFF2-40B4-BE49-F238E27FC236}">
                <a16:creationId xmlns:a16="http://schemas.microsoft.com/office/drawing/2014/main" id="{A9D99D6A-A0AC-465F-BFD8-9A23F5AA2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4" y="1602754"/>
            <a:ext cx="5496951" cy="43408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F1A9685-F929-48A4-88F5-D9566273DD73}"/>
              </a:ext>
            </a:extLst>
          </p:cNvPr>
          <p:cNvSpPr/>
          <p:nvPr/>
        </p:nvSpPr>
        <p:spPr>
          <a:xfrm>
            <a:off x="5943600" y="3429000"/>
            <a:ext cx="914400" cy="685800"/>
          </a:xfrm>
          <a:prstGeom prst="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555F42A-B912-4D48-834A-F3BD10BEE039}"/>
              </a:ext>
            </a:extLst>
          </p:cNvPr>
          <p:cNvSpPr/>
          <p:nvPr/>
        </p:nvSpPr>
        <p:spPr>
          <a:xfrm>
            <a:off x="5943600" y="2305257"/>
            <a:ext cx="914400" cy="685800"/>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35AC935-5B48-4056-8A1A-9DB94323D125}"/>
              </a:ext>
            </a:extLst>
          </p:cNvPr>
          <p:cNvSpPr txBox="1"/>
          <p:nvPr/>
        </p:nvSpPr>
        <p:spPr>
          <a:xfrm>
            <a:off x="5564945" y="823535"/>
            <a:ext cx="3048000" cy="1569660"/>
          </a:xfrm>
          <a:prstGeom prst="rect">
            <a:avLst/>
          </a:prstGeom>
          <a:noFill/>
        </p:spPr>
        <p:txBody>
          <a:bodyPr wrap="square" rtlCol="0">
            <a:spAutoFit/>
          </a:bodyPr>
          <a:lstStyle/>
          <a:p>
            <a:r>
              <a:rPr lang="en-US" sz="3200" dirty="0">
                <a:ln>
                  <a:solidFill>
                    <a:schemeClr val="accent3">
                      <a:lumMod val="20000"/>
                      <a:lumOff val="80000"/>
                    </a:schemeClr>
                  </a:solidFill>
                </a:ln>
                <a:solidFill>
                  <a:schemeClr val="accent3">
                    <a:lumMod val="20000"/>
                    <a:lumOff val="80000"/>
                  </a:schemeClr>
                </a:solidFill>
                <a:effectLst>
                  <a:outerShdw blurRad="50800" dist="38100" dir="2700000" algn="br">
                    <a:srgbClr val="000000">
                      <a:alpha val="43000"/>
                    </a:srgbClr>
                  </a:outerShdw>
                </a:effectLst>
              </a:rPr>
              <a:t>Protection from Rickettsia (</a:t>
            </a:r>
            <a:r>
              <a:rPr lang="en-US" sz="3200" dirty="0" err="1">
                <a:ln>
                  <a:solidFill>
                    <a:schemeClr val="accent3">
                      <a:lumMod val="20000"/>
                      <a:lumOff val="80000"/>
                    </a:schemeClr>
                  </a:solidFill>
                </a:ln>
                <a:solidFill>
                  <a:schemeClr val="accent3">
                    <a:lumMod val="20000"/>
                    <a:lumOff val="80000"/>
                  </a:schemeClr>
                </a:solidFill>
                <a:effectLst>
                  <a:outerShdw blurRad="50800" dist="38100" dir="2700000" algn="br">
                    <a:srgbClr val="000000">
                      <a:alpha val="43000"/>
                    </a:srgbClr>
                  </a:outerShdw>
                </a:effectLst>
              </a:rPr>
              <a:t>Vit</a:t>
            </a:r>
            <a:r>
              <a:rPr lang="en-US" sz="3200" dirty="0">
                <a:ln>
                  <a:solidFill>
                    <a:schemeClr val="accent3">
                      <a:lumMod val="20000"/>
                      <a:lumOff val="80000"/>
                    </a:schemeClr>
                  </a:solidFill>
                </a:ln>
                <a:solidFill>
                  <a:schemeClr val="accent3">
                    <a:lumMod val="20000"/>
                    <a:lumOff val="80000"/>
                  </a:schemeClr>
                </a:solidFill>
                <a:effectLst>
                  <a:outerShdw blurRad="50800" dist="38100" dir="2700000" algn="br">
                    <a:srgbClr val="000000">
                      <a:alpha val="43000"/>
                    </a:srgbClr>
                  </a:outerShdw>
                </a:effectLst>
              </a:rPr>
              <a:t> D requires UV)</a:t>
            </a:r>
          </a:p>
        </p:txBody>
      </p:sp>
      <p:sp>
        <p:nvSpPr>
          <p:cNvPr id="9" name="TextBox 8">
            <a:extLst>
              <a:ext uri="{FF2B5EF4-FFF2-40B4-BE49-F238E27FC236}">
                <a16:creationId xmlns:a16="http://schemas.microsoft.com/office/drawing/2014/main" id="{24D5C45D-39E2-4032-A954-D9EC2E986ECA}"/>
              </a:ext>
            </a:extLst>
          </p:cNvPr>
          <p:cNvSpPr txBox="1"/>
          <p:nvPr/>
        </p:nvSpPr>
        <p:spPr>
          <a:xfrm>
            <a:off x="5715000" y="4085539"/>
            <a:ext cx="3352800" cy="1569660"/>
          </a:xfrm>
          <a:prstGeom prst="rect">
            <a:avLst/>
          </a:prstGeom>
          <a:noFill/>
        </p:spPr>
        <p:txBody>
          <a:bodyPr wrap="square" rtlCol="0">
            <a:spAutoFit/>
          </a:bodyPr>
          <a:lstStyle/>
          <a:p>
            <a:r>
              <a:rPr lang="en-US" sz="3200" dirty="0">
                <a:ln>
                  <a:solidFill>
                    <a:srgbClr val="FFFF00"/>
                  </a:solidFill>
                </a:ln>
                <a:solidFill>
                  <a:schemeClr val="accent3">
                    <a:lumMod val="50000"/>
                  </a:schemeClr>
                </a:solidFill>
                <a:effectLst>
                  <a:outerShdw blurRad="50800" dist="38100" dir="2700000" algn="br">
                    <a:srgbClr val="000000">
                      <a:alpha val="43000"/>
                    </a:srgbClr>
                  </a:outerShdw>
                </a:effectLst>
              </a:rPr>
              <a:t>Protection from Cancer</a:t>
            </a:r>
          </a:p>
          <a:p>
            <a:r>
              <a:rPr lang="en-US" sz="3200" dirty="0">
                <a:ln>
                  <a:solidFill>
                    <a:srgbClr val="FFFF00"/>
                  </a:solidFill>
                </a:ln>
                <a:solidFill>
                  <a:schemeClr val="accent3">
                    <a:lumMod val="50000"/>
                  </a:schemeClr>
                </a:solidFill>
                <a:effectLst>
                  <a:outerShdw blurRad="50800" dist="38100" dir="2700000" algn="br">
                    <a:srgbClr val="000000">
                      <a:alpha val="43000"/>
                    </a:srgbClr>
                  </a:outerShdw>
                </a:effectLst>
              </a:rPr>
              <a:t>(Damage by UV)</a:t>
            </a:r>
          </a:p>
        </p:txBody>
      </p:sp>
    </p:spTree>
    <p:extLst>
      <p:ext uri="{BB962C8B-B14F-4D97-AF65-F5344CB8AC3E}">
        <p14:creationId xmlns:p14="http://schemas.microsoft.com/office/powerpoint/2010/main" val="3788822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864948"/>
            <a:ext cx="9144000" cy="584775"/>
          </a:xfrm>
          <a:prstGeom prst="rect">
            <a:avLst/>
          </a:prstGeom>
          <a:noFill/>
        </p:spPr>
        <p:txBody>
          <a:bodyPr wrap="square" rtlCol="0">
            <a:spAutoFit/>
          </a:bodyPr>
          <a:lstStyle/>
          <a:p>
            <a:r>
              <a:rPr lang="en-US" sz="3200" dirty="0">
                <a:ln>
                  <a:solidFill>
                    <a:schemeClr val="accent3">
                      <a:lumMod val="40000"/>
                      <a:lumOff val="60000"/>
                    </a:schemeClr>
                  </a:solidFill>
                </a:ln>
                <a:effectLst>
                  <a:outerShdw blurRad="50800" dist="38100" dir="2700000" algn="br">
                    <a:srgbClr val="000000">
                      <a:alpha val="43000"/>
                    </a:srgbClr>
                  </a:outerShdw>
                </a:effectLst>
              </a:rPr>
              <a:t>Malaria Resistance – Sickle cell anemia</a:t>
            </a:r>
          </a:p>
        </p:txBody>
      </p:sp>
      <p:sp>
        <p:nvSpPr>
          <p:cNvPr id="6" name="Title 1">
            <a:extLst>
              <a:ext uri="{FF2B5EF4-FFF2-40B4-BE49-F238E27FC236}">
                <a16:creationId xmlns:a16="http://schemas.microsoft.com/office/drawing/2014/main" id="{0114D6BE-38A1-41C9-B9F5-CAD3E09BD1FF}"/>
              </a:ext>
            </a:extLst>
          </p:cNvPr>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400" u="sng" dirty="0">
                <a:solidFill>
                  <a:srgbClr val="FFFF66"/>
                </a:solidFill>
                <a:latin typeface="Britannic Bold" panose="020B0903060703020204" pitchFamily="34" charset="0"/>
              </a:rPr>
              <a:t>Human Biodiversity</a:t>
            </a:r>
            <a:endParaRPr lang="en-US" sz="3600" b="0" dirty="0">
              <a:solidFill>
                <a:srgbClr val="FFFF66"/>
              </a:solidFill>
              <a:latin typeface="Britannic Bold" panose="020B0903060703020204" pitchFamily="34" charset="0"/>
            </a:endParaRPr>
          </a:p>
        </p:txBody>
      </p:sp>
      <p:pic>
        <p:nvPicPr>
          <p:cNvPr id="15362" name="Picture 2" descr="https://qph.ec.quoracdn.net/main-qimg-64be02238805bb814654cd4cab8a5bec-c">
            <a:extLst>
              <a:ext uri="{FF2B5EF4-FFF2-40B4-BE49-F238E27FC236}">
                <a16:creationId xmlns:a16="http://schemas.microsoft.com/office/drawing/2014/main" id="{CB2FD7F6-26A7-448B-BCD1-404904C77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44" y="1600200"/>
            <a:ext cx="8950712"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628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u="sng" dirty="0">
                <a:solidFill>
                  <a:srgbClr val="FFFF66"/>
                </a:solidFill>
                <a:latin typeface="Britannic Bold" panose="020B0903060703020204" pitchFamily="34" charset="0"/>
              </a:rPr>
              <a:t>Evolution and Racism</a:t>
            </a:r>
            <a:endParaRPr lang="en-US" sz="3200" b="0" dirty="0">
              <a:solidFill>
                <a:srgbClr val="FFFF66"/>
              </a:solidFill>
              <a:latin typeface="Britannic Bold" panose="020B0903060703020204" pitchFamily="34" charset="0"/>
            </a:endParaRPr>
          </a:p>
        </p:txBody>
      </p:sp>
      <p:sp>
        <p:nvSpPr>
          <p:cNvPr id="5" name="TextBox 4"/>
          <p:cNvSpPr txBox="1"/>
          <p:nvPr/>
        </p:nvSpPr>
        <p:spPr>
          <a:xfrm>
            <a:off x="53578" y="815400"/>
            <a:ext cx="8938022" cy="2062103"/>
          </a:xfrm>
          <a:prstGeom prst="rect">
            <a:avLst/>
          </a:prstGeom>
          <a:noFill/>
        </p:spPr>
        <p:txBody>
          <a:bodyPr wrap="square" rtlCol="0">
            <a:spAutoFit/>
          </a:bodyPr>
          <a:lstStyle/>
          <a:p>
            <a:r>
              <a:rPr lang="en-US" sz="3200" b="1" dirty="0">
                <a:effectLst>
                  <a:outerShdw blurRad="50800" dist="38100" dir="2700000" algn="br">
                    <a:srgbClr val="000000">
                      <a:alpha val="43000"/>
                    </a:srgbClr>
                  </a:outerShdw>
                </a:effectLst>
                <a:latin typeface="+mj-lt"/>
              </a:rPr>
              <a:t>Racism: prejudice, discrimination, or antagonism directed against someone of a different race based on the belief that one's own race is superior.</a:t>
            </a:r>
          </a:p>
        </p:txBody>
      </p:sp>
      <p:sp>
        <p:nvSpPr>
          <p:cNvPr id="6" name="TextBox 5">
            <a:extLst>
              <a:ext uri="{FF2B5EF4-FFF2-40B4-BE49-F238E27FC236}">
                <a16:creationId xmlns:a16="http://schemas.microsoft.com/office/drawing/2014/main" id="{34651B8C-667D-410D-9096-A5CF8640BCA6}"/>
              </a:ext>
            </a:extLst>
          </p:cNvPr>
          <p:cNvSpPr txBox="1"/>
          <p:nvPr/>
        </p:nvSpPr>
        <p:spPr>
          <a:xfrm>
            <a:off x="-14068" y="3101296"/>
            <a:ext cx="8938022" cy="2800767"/>
          </a:xfrm>
          <a:prstGeom prst="rect">
            <a:avLst/>
          </a:prstGeom>
          <a:noFill/>
        </p:spPr>
        <p:txBody>
          <a:bodyPr wrap="square" rtlCol="0">
            <a:spAutoFit/>
          </a:bodyPr>
          <a:lstStyle/>
          <a:p>
            <a:pPr algn="ctr"/>
            <a:r>
              <a:rPr lang="en-US" sz="3200" b="1" dirty="0">
                <a:effectLst>
                  <a:outerShdw blurRad="50800" dist="38100" dir="2700000" algn="br">
                    <a:srgbClr val="000000">
                      <a:alpha val="43000"/>
                    </a:srgbClr>
                  </a:outerShdw>
                </a:effectLst>
                <a:latin typeface="+mj-lt"/>
              </a:rPr>
              <a:t>RACE?</a:t>
            </a:r>
          </a:p>
          <a:p>
            <a:r>
              <a:rPr lang="en-US" sz="2800" b="1" dirty="0">
                <a:effectLst>
                  <a:outerShdw blurRad="50800" dist="38100" dir="2700000" algn="br">
                    <a:srgbClr val="000000">
                      <a:alpha val="43000"/>
                    </a:srgbClr>
                  </a:outerShdw>
                </a:effectLst>
                <a:latin typeface="+mj-lt"/>
              </a:rPr>
              <a:t>*each of the major divisions of humankind, having distinct </a:t>
            </a:r>
            <a:r>
              <a:rPr lang="en-US" sz="2800" b="1" u="sng" dirty="0">
                <a:effectLst>
                  <a:outerShdw blurRad="50800" dist="38100" dir="2700000" algn="br">
                    <a:srgbClr val="000000">
                      <a:alpha val="43000"/>
                    </a:srgbClr>
                  </a:outerShdw>
                </a:effectLst>
                <a:latin typeface="+mj-lt"/>
              </a:rPr>
              <a:t>physical</a:t>
            </a:r>
            <a:r>
              <a:rPr lang="en-US" sz="2800" b="1" dirty="0">
                <a:effectLst>
                  <a:outerShdw blurRad="50800" dist="38100" dir="2700000" algn="br">
                    <a:srgbClr val="000000">
                      <a:alpha val="43000"/>
                    </a:srgbClr>
                  </a:outerShdw>
                </a:effectLst>
                <a:latin typeface="+mj-lt"/>
              </a:rPr>
              <a:t> characteristics</a:t>
            </a:r>
            <a:r>
              <a:rPr lang="en-US" sz="2800" b="1" u="sng" dirty="0">
                <a:effectLst>
                  <a:outerShdw blurRad="50800" dist="38100" dir="2700000" algn="br">
                    <a:srgbClr val="000000">
                      <a:alpha val="43000"/>
                    </a:srgbClr>
                  </a:outerShdw>
                </a:effectLst>
                <a:latin typeface="+mj-lt"/>
              </a:rPr>
              <a:t> </a:t>
            </a:r>
            <a:r>
              <a:rPr lang="en-US" sz="2800" b="1" dirty="0">
                <a:effectLst>
                  <a:outerShdw blurRad="50800" dist="38100" dir="2700000" algn="br">
                    <a:srgbClr val="000000">
                      <a:alpha val="43000"/>
                    </a:srgbClr>
                  </a:outerShdw>
                </a:effectLst>
                <a:latin typeface="+mj-lt"/>
              </a:rPr>
              <a:t> </a:t>
            </a:r>
          </a:p>
          <a:p>
            <a:r>
              <a:rPr lang="en-US" sz="2800" b="1" dirty="0">
                <a:effectLst>
                  <a:outerShdw blurRad="50800" dist="38100" dir="2700000" algn="br">
                    <a:srgbClr val="000000">
                      <a:alpha val="43000"/>
                    </a:srgbClr>
                  </a:outerShdw>
                </a:effectLst>
                <a:latin typeface="+mj-lt"/>
              </a:rPr>
              <a:t>*a group of people sharing the same culture, history, language, etc.; an ethnic group.</a:t>
            </a:r>
          </a:p>
          <a:p>
            <a:pPr algn="ctr"/>
            <a:r>
              <a:rPr lang="en-US" sz="3200" b="1" u="sng" dirty="0">
                <a:effectLst>
                  <a:outerShdw blurRad="50800" dist="38100" dir="2700000" algn="br">
                    <a:srgbClr val="000000">
                      <a:alpha val="43000"/>
                    </a:srgbClr>
                  </a:outerShdw>
                </a:effectLst>
                <a:latin typeface="+mj-lt"/>
              </a:rPr>
              <a:t>Culture</a:t>
            </a:r>
            <a:r>
              <a:rPr lang="en-US" sz="3200" b="1" dirty="0">
                <a:effectLst>
                  <a:outerShdw blurRad="50800" dist="38100" dir="2700000" algn="br">
                    <a:srgbClr val="000000">
                      <a:alpha val="43000"/>
                    </a:srgbClr>
                  </a:outerShdw>
                </a:effectLst>
                <a:latin typeface="+mj-lt"/>
              </a:rPr>
              <a:t>  +  </a:t>
            </a:r>
            <a:r>
              <a:rPr lang="en-US" sz="3200" b="1" u="sng" dirty="0">
                <a:effectLst>
                  <a:outerShdw blurRad="50800" dist="38100" dir="2700000" algn="br">
                    <a:srgbClr val="000000">
                      <a:alpha val="43000"/>
                    </a:srgbClr>
                  </a:outerShdw>
                </a:effectLst>
                <a:latin typeface="+mj-lt"/>
              </a:rPr>
              <a:t>Genetic Heritage</a:t>
            </a:r>
          </a:p>
        </p:txBody>
      </p:sp>
    </p:spTree>
    <p:extLst>
      <p:ext uri="{BB962C8B-B14F-4D97-AF65-F5344CB8AC3E}">
        <p14:creationId xmlns:p14="http://schemas.microsoft.com/office/powerpoint/2010/main" val="2248634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864948"/>
            <a:ext cx="9144000" cy="584775"/>
          </a:xfrm>
          <a:prstGeom prst="rect">
            <a:avLst/>
          </a:prstGeom>
          <a:noFill/>
        </p:spPr>
        <p:txBody>
          <a:bodyPr wrap="square" rtlCol="0">
            <a:spAutoFit/>
          </a:bodyPr>
          <a:lstStyle/>
          <a:p>
            <a:r>
              <a:rPr lang="en-US" sz="3200" dirty="0">
                <a:ln>
                  <a:solidFill>
                    <a:schemeClr val="accent3">
                      <a:lumMod val="40000"/>
                      <a:lumOff val="60000"/>
                    </a:schemeClr>
                  </a:solidFill>
                </a:ln>
                <a:effectLst>
                  <a:outerShdw blurRad="50800" dist="38100" dir="2700000" algn="br">
                    <a:srgbClr val="000000">
                      <a:alpha val="43000"/>
                    </a:srgbClr>
                  </a:outerShdw>
                </a:effectLst>
              </a:rPr>
              <a:t>Dehydration Resistance – Cystic Fibrosis</a:t>
            </a:r>
          </a:p>
        </p:txBody>
      </p:sp>
      <p:sp>
        <p:nvSpPr>
          <p:cNvPr id="6" name="Title 1">
            <a:extLst>
              <a:ext uri="{FF2B5EF4-FFF2-40B4-BE49-F238E27FC236}">
                <a16:creationId xmlns:a16="http://schemas.microsoft.com/office/drawing/2014/main" id="{0114D6BE-38A1-41C9-B9F5-CAD3E09BD1FF}"/>
              </a:ext>
            </a:extLst>
          </p:cNvPr>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400" u="sng" dirty="0">
                <a:solidFill>
                  <a:srgbClr val="FFFF66"/>
                </a:solidFill>
                <a:latin typeface="Britannic Bold" panose="020B0903060703020204" pitchFamily="34" charset="0"/>
              </a:rPr>
              <a:t>Human Biodiversity</a:t>
            </a:r>
            <a:endParaRPr lang="en-US" sz="3600" b="0" dirty="0">
              <a:solidFill>
                <a:srgbClr val="FFFF66"/>
              </a:solidFill>
              <a:latin typeface="Britannic Bold" panose="020B0903060703020204" pitchFamily="34" charset="0"/>
            </a:endParaRPr>
          </a:p>
        </p:txBody>
      </p:sp>
      <p:sp>
        <p:nvSpPr>
          <p:cNvPr id="2" name="Rectangle 1">
            <a:extLst>
              <a:ext uri="{FF2B5EF4-FFF2-40B4-BE49-F238E27FC236}">
                <a16:creationId xmlns:a16="http://schemas.microsoft.com/office/drawing/2014/main" id="{CBBF3E5D-BA92-4281-B444-CDDBC615DF33}"/>
              </a:ext>
            </a:extLst>
          </p:cNvPr>
          <p:cNvSpPr/>
          <p:nvPr/>
        </p:nvSpPr>
        <p:spPr>
          <a:xfrm>
            <a:off x="-7034" y="6191805"/>
            <a:ext cx="9144000" cy="923330"/>
          </a:xfrm>
          <a:prstGeom prst="rect">
            <a:avLst/>
          </a:prstGeom>
        </p:spPr>
        <p:txBody>
          <a:bodyPr wrap="square">
            <a:spAutoFit/>
          </a:bodyPr>
          <a:lstStyle/>
          <a:p>
            <a:r>
              <a:rPr lang="en-US" dirty="0">
                <a:hlinkClick r:id="rId3"/>
              </a:rPr>
              <a:t>http://www.nytimes.com/1994/10/07/us/clue-to-why-cystic-fibrosis-has-survived.html</a:t>
            </a:r>
            <a:endParaRPr lang="en-US" dirty="0"/>
          </a:p>
          <a:p>
            <a:endParaRPr lang="en-US" dirty="0"/>
          </a:p>
        </p:txBody>
      </p:sp>
      <p:pic>
        <p:nvPicPr>
          <p:cNvPr id="14338" name="Picture 2" descr="https://image.slidesharecdn.com/cysticfibrosis1-101115143757-phpapp01/95/cystic-fibrosis1-8-638.jpg?cb=1422604745">
            <a:extLst>
              <a:ext uri="{FF2B5EF4-FFF2-40B4-BE49-F238E27FC236}">
                <a16:creationId xmlns:a16="http://schemas.microsoft.com/office/drawing/2014/main" id="{BE919627-13F5-41CF-8322-92165CA58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366" y="1323232"/>
            <a:ext cx="6553200" cy="4920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072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b="0" u="sng" dirty="0">
                <a:solidFill>
                  <a:srgbClr val="FFFF66"/>
                </a:solidFill>
                <a:latin typeface="Britannic Bold" panose="020B0903060703020204" pitchFamily="34" charset="0"/>
              </a:rPr>
              <a:t>Human Biodiversity</a:t>
            </a:r>
          </a:p>
        </p:txBody>
      </p:sp>
      <p:sp>
        <p:nvSpPr>
          <p:cNvPr id="5" name="TextBox 4"/>
          <p:cNvSpPr txBox="1"/>
          <p:nvPr/>
        </p:nvSpPr>
        <p:spPr>
          <a:xfrm>
            <a:off x="53578" y="815400"/>
            <a:ext cx="9090422" cy="1077218"/>
          </a:xfrm>
          <a:prstGeom prst="rect">
            <a:avLst/>
          </a:prstGeom>
          <a:noFill/>
        </p:spPr>
        <p:txBody>
          <a:bodyPr wrap="square" rtlCol="0">
            <a:spAutoFit/>
          </a:bodyPr>
          <a:lstStyle/>
          <a:p>
            <a:r>
              <a:rPr lang="en-US" sz="3200" b="1" dirty="0">
                <a:effectLst>
                  <a:outerShdw blurRad="50800" dist="38100" dir="2700000" algn="br">
                    <a:srgbClr val="000000">
                      <a:alpha val="43000"/>
                    </a:srgbClr>
                  </a:outerShdw>
                </a:effectLst>
                <a:latin typeface="+mj-lt"/>
              </a:rPr>
              <a:t>Sickle Cell Trait and Cystic Fibrosis are lethal when homozygous recessive</a:t>
            </a:r>
          </a:p>
        </p:txBody>
      </p:sp>
      <p:pic>
        <p:nvPicPr>
          <p:cNvPr id="16386" name="Picture 2" descr="Related image">
            <a:extLst>
              <a:ext uri="{FF2B5EF4-FFF2-40B4-BE49-F238E27FC236}">
                <a16:creationId xmlns:a16="http://schemas.microsoft.com/office/drawing/2014/main" id="{ABDBB387-0AB7-4872-8D7D-7B5A9999A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06" y="1907858"/>
            <a:ext cx="4955693" cy="47754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F4867E-8E7C-4B51-942D-41DD55ADE38A}"/>
              </a:ext>
            </a:extLst>
          </p:cNvPr>
          <p:cNvSpPr txBox="1"/>
          <p:nvPr/>
        </p:nvSpPr>
        <p:spPr>
          <a:xfrm>
            <a:off x="5029199" y="1952609"/>
            <a:ext cx="3657601" cy="4524315"/>
          </a:xfrm>
          <a:prstGeom prst="rect">
            <a:avLst/>
          </a:prstGeom>
          <a:noFill/>
        </p:spPr>
        <p:txBody>
          <a:bodyPr wrap="square" rtlCol="0">
            <a:spAutoFit/>
          </a:bodyPr>
          <a:lstStyle/>
          <a:p>
            <a:r>
              <a:rPr lang="en-US" sz="3200" dirty="0">
                <a:ln>
                  <a:solidFill>
                    <a:schemeClr val="accent3">
                      <a:lumMod val="40000"/>
                      <a:lumOff val="60000"/>
                    </a:schemeClr>
                  </a:solidFill>
                </a:ln>
                <a:effectLst>
                  <a:outerShdw blurRad="50800" dist="38100" dir="2700000" algn="br">
                    <a:srgbClr val="000000">
                      <a:alpha val="43000"/>
                    </a:srgbClr>
                  </a:outerShdw>
                </a:effectLst>
              </a:rPr>
              <a:t>Two heterozygotes have a ¼ chance of producing this lethality in offspring. </a:t>
            </a:r>
          </a:p>
          <a:p>
            <a:r>
              <a:rPr lang="en-US" sz="3200" dirty="0">
                <a:solidFill>
                  <a:schemeClr val="tx1">
                    <a:alpha val="0"/>
                  </a:schemeClr>
                </a:solidFill>
                <a:effectLst>
                  <a:outerShdw blurRad="50800" dist="38100" dir="2700000" algn="br">
                    <a:srgbClr val="000000">
                      <a:alpha val="43000"/>
                    </a:srgbClr>
                  </a:outerShdw>
                </a:effectLst>
              </a:rPr>
              <a:t>But, ½ chance of producing offspring with higher survival.</a:t>
            </a:r>
          </a:p>
        </p:txBody>
      </p:sp>
    </p:spTree>
    <p:extLst>
      <p:ext uri="{BB962C8B-B14F-4D97-AF65-F5344CB8AC3E}">
        <p14:creationId xmlns:p14="http://schemas.microsoft.com/office/powerpoint/2010/main" val="400208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b="0" u="sng" dirty="0">
                <a:solidFill>
                  <a:srgbClr val="FFFF66"/>
                </a:solidFill>
                <a:latin typeface="Britannic Bold" panose="020B0903060703020204" pitchFamily="34" charset="0"/>
              </a:rPr>
              <a:t>Human Biodiversity</a:t>
            </a:r>
          </a:p>
        </p:txBody>
      </p:sp>
      <p:sp>
        <p:nvSpPr>
          <p:cNvPr id="5" name="TextBox 4"/>
          <p:cNvSpPr txBox="1"/>
          <p:nvPr/>
        </p:nvSpPr>
        <p:spPr>
          <a:xfrm>
            <a:off x="53578" y="815400"/>
            <a:ext cx="9090422" cy="1077218"/>
          </a:xfrm>
          <a:prstGeom prst="rect">
            <a:avLst/>
          </a:prstGeom>
          <a:noFill/>
        </p:spPr>
        <p:txBody>
          <a:bodyPr wrap="square" rtlCol="0">
            <a:spAutoFit/>
          </a:bodyPr>
          <a:lstStyle/>
          <a:p>
            <a:r>
              <a:rPr lang="en-US" sz="3200" b="1" dirty="0">
                <a:effectLst>
                  <a:outerShdw blurRad="50800" dist="38100" dir="2700000" algn="br">
                    <a:srgbClr val="000000">
                      <a:alpha val="43000"/>
                    </a:srgbClr>
                  </a:outerShdw>
                </a:effectLst>
                <a:latin typeface="+mj-lt"/>
              </a:rPr>
              <a:t>Sickle Cell Trait and Cystic Fibrosis are lethal when homozygous recessive</a:t>
            </a:r>
          </a:p>
        </p:txBody>
      </p:sp>
      <p:pic>
        <p:nvPicPr>
          <p:cNvPr id="16386" name="Picture 2" descr="Related image">
            <a:extLst>
              <a:ext uri="{FF2B5EF4-FFF2-40B4-BE49-F238E27FC236}">
                <a16:creationId xmlns:a16="http://schemas.microsoft.com/office/drawing/2014/main" id="{ABDBB387-0AB7-4872-8D7D-7B5A9999A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06" y="1907858"/>
            <a:ext cx="4955693" cy="47754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F4867E-8E7C-4B51-942D-41DD55ADE38A}"/>
              </a:ext>
            </a:extLst>
          </p:cNvPr>
          <p:cNvSpPr txBox="1"/>
          <p:nvPr/>
        </p:nvSpPr>
        <p:spPr>
          <a:xfrm>
            <a:off x="5029199" y="1952609"/>
            <a:ext cx="3657601" cy="4524315"/>
          </a:xfrm>
          <a:prstGeom prst="rect">
            <a:avLst/>
          </a:prstGeom>
          <a:noFill/>
        </p:spPr>
        <p:txBody>
          <a:bodyPr wrap="square" rtlCol="0">
            <a:spAutoFit/>
          </a:bodyPr>
          <a:lstStyle/>
          <a:p>
            <a:r>
              <a:rPr lang="en-US" sz="3200" dirty="0">
                <a:ln>
                  <a:solidFill>
                    <a:schemeClr val="accent3">
                      <a:lumMod val="40000"/>
                      <a:lumOff val="60000"/>
                    </a:schemeClr>
                  </a:solidFill>
                </a:ln>
                <a:effectLst>
                  <a:outerShdw blurRad="50800" dist="38100" dir="2700000" algn="br">
                    <a:srgbClr val="000000">
                      <a:alpha val="43000"/>
                    </a:srgbClr>
                  </a:outerShdw>
                </a:effectLst>
              </a:rPr>
              <a:t>Two heterozygotes have a ¼ chance of producing this lethality in offspring. </a:t>
            </a:r>
          </a:p>
          <a:p>
            <a:r>
              <a:rPr lang="en-US" sz="3200" dirty="0">
                <a:ln>
                  <a:solidFill>
                    <a:schemeClr val="accent3">
                      <a:lumMod val="40000"/>
                      <a:lumOff val="60000"/>
                    </a:schemeClr>
                  </a:solidFill>
                </a:ln>
                <a:effectLst>
                  <a:outerShdw blurRad="50800" dist="38100" dir="2700000" algn="br">
                    <a:srgbClr val="000000">
                      <a:alpha val="43000"/>
                    </a:srgbClr>
                  </a:outerShdw>
                </a:effectLst>
              </a:rPr>
              <a:t>But, ½ chance of producing offspring with higher survival.</a:t>
            </a:r>
          </a:p>
        </p:txBody>
      </p:sp>
    </p:spTree>
    <p:extLst>
      <p:ext uri="{BB962C8B-B14F-4D97-AF65-F5344CB8AC3E}">
        <p14:creationId xmlns:p14="http://schemas.microsoft.com/office/powerpoint/2010/main" val="3856561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b="0" u="sng" dirty="0">
                <a:solidFill>
                  <a:srgbClr val="FFFF66"/>
                </a:solidFill>
                <a:latin typeface="Britannic Bold" panose="020B0903060703020204" pitchFamily="34" charset="0"/>
              </a:rPr>
              <a:t>Human Biodiversity</a:t>
            </a:r>
          </a:p>
        </p:txBody>
      </p:sp>
      <p:sp>
        <p:nvSpPr>
          <p:cNvPr id="5" name="TextBox 4"/>
          <p:cNvSpPr txBox="1"/>
          <p:nvPr/>
        </p:nvSpPr>
        <p:spPr>
          <a:xfrm>
            <a:off x="53578" y="815400"/>
            <a:ext cx="9090422" cy="584775"/>
          </a:xfrm>
          <a:prstGeom prst="rect">
            <a:avLst/>
          </a:prstGeom>
          <a:noFill/>
        </p:spPr>
        <p:txBody>
          <a:bodyPr wrap="square" rtlCol="0">
            <a:spAutoFit/>
          </a:bodyPr>
          <a:lstStyle/>
          <a:p>
            <a:r>
              <a:rPr lang="en-US" sz="3200" b="1" dirty="0">
                <a:effectLst>
                  <a:outerShdw blurRad="50800" dist="38100" dir="2700000" algn="br">
                    <a:srgbClr val="000000">
                      <a:alpha val="43000"/>
                    </a:srgbClr>
                  </a:outerShdw>
                </a:effectLst>
                <a:latin typeface="+mj-lt"/>
              </a:rPr>
              <a:t>Population genetics </a:t>
            </a:r>
          </a:p>
        </p:txBody>
      </p:sp>
      <p:sp>
        <p:nvSpPr>
          <p:cNvPr id="6" name="TextBox 5">
            <a:extLst>
              <a:ext uri="{FF2B5EF4-FFF2-40B4-BE49-F238E27FC236}">
                <a16:creationId xmlns:a16="http://schemas.microsoft.com/office/drawing/2014/main" id="{C3F4867E-8E7C-4B51-942D-41DD55ADE38A}"/>
              </a:ext>
            </a:extLst>
          </p:cNvPr>
          <p:cNvSpPr txBox="1"/>
          <p:nvPr/>
        </p:nvSpPr>
        <p:spPr>
          <a:xfrm>
            <a:off x="6477000" y="1752600"/>
            <a:ext cx="2542149" cy="4524315"/>
          </a:xfrm>
          <a:prstGeom prst="rect">
            <a:avLst/>
          </a:prstGeom>
          <a:noFill/>
        </p:spPr>
        <p:txBody>
          <a:bodyPr wrap="square" rtlCol="0">
            <a:spAutoFit/>
          </a:bodyPr>
          <a:lstStyle/>
          <a:p>
            <a:r>
              <a:rPr lang="en-US" sz="3200" dirty="0">
                <a:ln>
                  <a:solidFill>
                    <a:schemeClr val="accent3">
                      <a:lumMod val="40000"/>
                      <a:lumOff val="60000"/>
                    </a:schemeClr>
                  </a:solidFill>
                </a:ln>
                <a:effectLst>
                  <a:outerShdw blurRad="50800" dist="38100" dir="2700000" algn="br">
                    <a:srgbClr val="000000">
                      <a:alpha val="43000"/>
                    </a:srgbClr>
                  </a:outerShdw>
                </a:effectLst>
              </a:rPr>
              <a:t>The likelihood of one’s mate having the a allele is equal to its incidence in the population</a:t>
            </a:r>
          </a:p>
        </p:txBody>
      </p:sp>
      <p:pic>
        <p:nvPicPr>
          <p:cNvPr id="2" name="Picture 1">
            <a:extLst>
              <a:ext uri="{FF2B5EF4-FFF2-40B4-BE49-F238E27FC236}">
                <a16:creationId xmlns:a16="http://schemas.microsoft.com/office/drawing/2014/main" id="{2DF12811-AE10-4C01-B548-1329BD2CA8C7}"/>
              </a:ext>
            </a:extLst>
          </p:cNvPr>
          <p:cNvPicPr>
            <a:picLocks noChangeAspect="1"/>
          </p:cNvPicPr>
          <p:nvPr/>
        </p:nvPicPr>
        <p:blipFill>
          <a:blip r:embed="rId3"/>
          <a:stretch>
            <a:fillRect/>
          </a:stretch>
        </p:blipFill>
        <p:spPr>
          <a:xfrm>
            <a:off x="69990" y="1400174"/>
            <a:ext cx="6278152" cy="4924425"/>
          </a:xfrm>
          <a:prstGeom prst="rect">
            <a:avLst/>
          </a:prstGeom>
        </p:spPr>
      </p:pic>
    </p:spTree>
    <p:extLst>
      <p:ext uri="{BB962C8B-B14F-4D97-AF65-F5344CB8AC3E}">
        <p14:creationId xmlns:p14="http://schemas.microsoft.com/office/powerpoint/2010/main" val="3978318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b="0" u="sng" dirty="0">
                <a:solidFill>
                  <a:srgbClr val="FFFF66"/>
                </a:solidFill>
                <a:latin typeface="Britannic Bold" panose="020B0903060703020204" pitchFamily="34" charset="0"/>
              </a:rPr>
              <a:t>Human Biodiversity</a:t>
            </a:r>
          </a:p>
        </p:txBody>
      </p:sp>
      <p:sp>
        <p:nvSpPr>
          <p:cNvPr id="5" name="TextBox 4"/>
          <p:cNvSpPr txBox="1"/>
          <p:nvPr/>
        </p:nvSpPr>
        <p:spPr>
          <a:xfrm>
            <a:off x="53578" y="815400"/>
            <a:ext cx="9090422" cy="584775"/>
          </a:xfrm>
          <a:prstGeom prst="rect">
            <a:avLst/>
          </a:prstGeom>
          <a:noFill/>
        </p:spPr>
        <p:txBody>
          <a:bodyPr wrap="square" rtlCol="0">
            <a:spAutoFit/>
          </a:bodyPr>
          <a:lstStyle/>
          <a:p>
            <a:r>
              <a:rPr lang="en-US" sz="3200" b="1" dirty="0">
                <a:effectLst>
                  <a:outerShdw blurRad="50800" dist="38100" dir="2700000" algn="br">
                    <a:srgbClr val="000000">
                      <a:alpha val="43000"/>
                    </a:srgbClr>
                  </a:outerShdw>
                </a:effectLst>
                <a:latin typeface="+mj-lt"/>
              </a:rPr>
              <a:t>Population genetics </a:t>
            </a:r>
          </a:p>
        </p:txBody>
      </p:sp>
      <p:sp>
        <p:nvSpPr>
          <p:cNvPr id="6" name="TextBox 5">
            <a:extLst>
              <a:ext uri="{FF2B5EF4-FFF2-40B4-BE49-F238E27FC236}">
                <a16:creationId xmlns:a16="http://schemas.microsoft.com/office/drawing/2014/main" id="{C3F4867E-8E7C-4B51-942D-41DD55ADE38A}"/>
              </a:ext>
            </a:extLst>
          </p:cNvPr>
          <p:cNvSpPr txBox="1"/>
          <p:nvPr/>
        </p:nvSpPr>
        <p:spPr>
          <a:xfrm>
            <a:off x="6172200" y="1942058"/>
            <a:ext cx="2846949" cy="4031873"/>
          </a:xfrm>
          <a:prstGeom prst="rect">
            <a:avLst/>
          </a:prstGeom>
          <a:noFill/>
        </p:spPr>
        <p:txBody>
          <a:bodyPr wrap="square" rtlCol="0">
            <a:spAutoFit/>
          </a:bodyPr>
          <a:lstStyle/>
          <a:p>
            <a:r>
              <a:rPr lang="en-US" sz="3200" dirty="0">
                <a:ln>
                  <a:solidFill>
                    <a:schemeClr val="accent3">
                      <a:lumMod val="40000"/>
                      <a:lumOff val="60000"/>
                    </a:schemeClr>
                  </a:solidFill>
                </a:ln>
                <a:effectLst>
                  <a:outerShdw blurRad="50800" dist="38100" dir="2700000" algn="br">
                    <a:srgbClr val="000000">
                      <a:alpha val="43000"/>
                    </a:srgbClr>
                  </a:outerShdw>
                </a:effectLst>
              </a:rPr>
              <a:t>If you “outcross” to a distant genetic heritage, a child being born aa is near zero. </a:t>
            </a:r>
          </a:p>
        </p:txBody>
      </p:sp>
      <p:pic>
        <p:nvPicPr>
          <p:cNvPr id="3" name="Picture 2">
            <a:extLst>
              <a:ext uri="{FF2B5EF4-FFF2-40B4-BE49-F238E27FC236}">
                <a16:creationId xmlns:a16="http://schemas.microsoft.com/office/drawing/2014/main" id="{48A5DB91-E289-4C40-80F6-BEA4823187B7}"/>
              </a:ext>
            </a:extLst>
          </p:cNvPr>
          <p:cNvPicPr>
            <a:picLocks noChangeAspect="1"/>
          </p:cNvPicPr>
          <p:nvPr/>
        </p:nvPicPr>
        <p:blipFill>
          <a:blip r:embed="rId3"/>
          <a:stretch>
            <a:fillRect/>
          </a:stretch>
        </p:blipFill>
        <p:spPr>
          <a:xfrm>
            <a:off x="53578" y="1622796"/>
            <a:ext cx="6118622" cy="4799294"/>
          </a:xfrm>
          <a:prstGeom prst="rect">
            <a:avLst/>
          </a:prstGeom>
        </p:spPr>
      </p:pic>
    </p:spTree>
    <p:extLst>
      <p:ext uri="{BB962C8B-B14F-4D97-AF65-F5344CB8AC3E}">
        <p14:creationId xmlns:p14="http://schemas.microsoft.com/office/powerpoint/2010/main" val="3691716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6" name="TextBox 5">
            <a:extLst>
              <a:ext uri="{FF2B5EF4-FFF2-40B4-BE49-F238E27FC236}">
                <a16:creationId xmlns:a16="http://schemas.microsoft.com/office/drawing/2014/main" id="{A6797EF6-29CC-4F4F-9361-044DBC2234BC}"/>
              </a:ext>
            </a:extLst>
          </p:cNvPr>
          <p:cNvSpPr txBox="1"/>
          <p:nvPr/>
        </p:nvSpPr>
        <p:spPr>
          <a:xfrm>
            <a:off x="30132" y="762001"/>
            <a:ext cx="9078699" cy="3447098"/>
          </a:xfrm>
          <a:prstGeom prst="rect">
            <a:avLst/>
          </a:prstGeom>
          <a:noFill/>
        </p:spPr>
        <p:txBody>
          <a:bodyPr wrap="square" rtlCol="0">
            <a:spAutoFit/>
          </a:bodyPr>
          <a:lstStyle/>
          <a:p>
            <a:r>
              <a:rPr lang="en-US" sz="2800" dirty="0">
                <a:ln>
                  <a:solidFill>
                    <a:schemeClr val="accent3">
                      <a:lumMod val="40000"/>
                      <a:lumOff val="60000"/>
                    </a:schemeClr>
                  </a:solidFill>
                </a:ln>
                <a:effectLst>
                  <a:outerShdw blurRad="50800" dist="38100" dir="2700000" algn="br">
                    <a:srgbClr val="000000">
                      <a:alpha val="43000"/>
                    </a:srgbClr>
                  </a:outerShdw>
                </a:effectLst>
              </a:rPr>
              <a:t>Ellis–van </a:t>
            </a:r>
            <a:r>
              <a:rPr lang="en-US" sz="2800" dirty="0" err="1">
                <a:ln>
                  <a:solidFill>
                    <a:schemeClr val="accent3">
                      <a:lumMod val="40000"/>
                      <a:lumOff val="60000"/>
                    </a:schemeClr>
                  </a:solidFill>
                </a:ln>
                <a:effectLst>
                  <a:outerShdw blurRad="50800" dist="38100" dir="2700000" algn="br">
                    <a:srgbClr val="000000">
                      <a:alpha val="43000"/>
                    </a:srgbClr>
                  </a:outerShdw>
                </a:effectLst>
              </a:rPr>
              <a:t>Creveld</a:t>
            </a:r>
            <a:r>
              <a:rPr lang="en-US" sz="2800" dirty="0">
                <a:ln>
                  <a:solidFill>
                    <a:schemeClr val="accent3">
                      <a:lumMod val="40000"/>
                      <a:lumOff val="60000"/>
                    </a:schemeClr>
                  </a:solidFill>
                </a:ln>
                <a:effectLst>
                  <a:outerShdw blurRad="50800" dist="38100" dir="2700000" algn="br">
                    <a:srgbClr val="000000">
                      <a:alpha val="43000"/>
                    </a:srgbClr>
                  </a:outerShdw>
                </a:effectLst>
              </a:rPr>
              <a:t> Syndrome is a rare genetic disorder of the skeletal dysplasia type.</a:t>
            </a:r>
            <a:endParaRPr lang="en-US" dirty="0">
              <a:ln>
                <a:solidFill>
                  <a:schemeClr val="accent3">
                    <a:lumMod val="40000"/>
                    <a:lumOff val="60000"/>
                  </a:schemeClr>
                </a:solidFill>
              </a:ln>
              <a:effectLst>
                <a:outerShdw blurRad="50800" dist="38100" dir="2700000" algn="br">
                  <a:srgbClr val="000000">
                    <a:alpha val="43000"/>
                  </a:srgbClr>
                </a:outerShdw>
              </a:effectLst>
            </a:endParaRPr>
          </a:p>
          <a:p>
            <a:r>
              <a:rPr lang="en-US" sz="2400" dirty="0">
                <a:ln>
                  <a:solidFill>
                    <a:schemeClr val="accent3">
                      <a:lumMod val="40000"/>
                      <a:lumOff val="60000"/>
                    </a:schemeClr>
                  </a:solidFill>
                </a:ln>
                <a:effectLst>
                  <a:outerShdw blurRad="50800" dist="38100" dir="2700000" algn="br">
                    <a:srgbClr val="000000">
                      <a:alpha val="43000"/>
                    </a:srgbClr>
                  </a:outerShdw>
                </a:effectLst>
              </a:rPr>
              <a:t>Caused by a mutation in the </a:t>
            </a:r>
            <a:r>
              <a:rPr lang="en-US" sz="2400" i="1" dirty="0">
                <a:ln>
                  <a:solidFill>
                    <a:schemeClr val="accent3">
                      <a:lumMod val="40000"/>
                      <a:lumOff val="60000"/>
                    </a:schemeClr>
                  </a:solidFill>
                </a:ln>
                <a:effectLst>
                  <a:outerShdw blurRad="50800" dist="38100" dir="2700000" algn="br">
                    <a:srgbClr val="000000">
                      <a:alpha val="43000"/>
                    </a:srgbClr>
                  </a:outerShdw>
                </a:effectLst>
              </a:rPr>
              <a:t>EVC</a:t>
            </a:r>
            <a:r>
              <a:rPr lang="en-US" sz="2400" dirty="0">
                <a:ln>
                  <a:solidFill>
                    <a:schemeClr val="accent3">
                      <a:lumMod val="40000"/>
                      <a:lumOff val="60000"/>
                    </a:schemeClr>
                  </a:solidFill>
                </a:ln>
                <a:effectLst>
                  <a:outerShdw blurRad="50800" dist="38100" dir="2700000" algn="br">
                    <a:srgbClr val="000000">
                      <a:alpha val="43000"/>
                    </a:srgbClr>
                  </a:outerShdw>
                </a:effectLst>
              </a:rPr>
              <a:t> gene, as well as by a mutation in a nonhomologous gene, </a:t>
            </a:r>
            <a:r>
              <a:rPr lang="en-US" sz="2400" i="1" dirty="0">
                <a:ln>
                  <a:solidFill>
                    <a:schemeClr val="accent3">
                      <a:lumMod val="40000"/>
                      <a:lumOff val="60000"/>
                    </a:schemeClr>
                  </a:solidFill>
                </a:ln>
                <a:effectLst>
                  <a:outerShdw blurRad="50800" dist="38100" dir="2700000" algn="br">
                    <a:srgbClr val="000000">
                      <a:alpha val="43000"/>
                    </a:srgbClr>
                  </a:outerShdw>
                </a:effectLst>
              </a:rPr>
              <a:t>EVC2.</a:t>
            </a:r>
          </a:p>
          <a:p>
            <a:endParaRPr lang="en-US" sz="2400" i="1" dirty="0">
              <a:ln>
                <a:solidFill>
                  <a:schemeClr val="accent3">
                    <a:lumMod val="40000"/>
                    <a:lumOff val="60000"/>
                  </a:schemeClr>
                </a:solidFill>
              </a:ln>
              <a:effectLst>
                <a:outerShdw blurRad="50800" dist="38100" dir="2700000" algn="br">
                  <a:srgbClr val="000000">
                    <a:alpha val="43000"/>
                  </a:srgbClr>
                </a:outerShdw>
              </a:effectLst>
            </a:endParaRPr>
          </a:p>
          <a:p>
            <a:r>
              <a:rPr lang="en-US" sz="2400" dirty="0">
                <a:ln>
                  <a:solidFill>
                    <a:schemeClr val="accent3">
                      <a:lumMod val="40000"/>
                      <a:lumOff val="60000"/>
                    </a:schemeClr>
                  </a:solidFill>
                </a:ln>
                <a:effectLst>
                  <a:outerShdw blurRad="50800" dist="38100" dir="2700000" algn="br">
                    <a:srgbClr val="000000">
                      <a:alpha val="43000"/>
                    </a:srgbClr>
                  </a:outerShdw>
                </a:effectLst>
              </a:rPr>
              <a:t>Often is the result of founder effects in isolated human populations, such as the Amish and some small island inhabitants.</a:t>
            </a:r>
          </a:p>
          <a:p>
            <a:endParaRPr lang="en-US" dirty="0">
              <a:ln>
                <a:solidFill>
                  <a:schemeClr val="accent3">
                    <a:lumMod val="40000"/>
                    <a:lumOff val="60000"/>
                  </a:schemeClr>
                </a:solidFill>
              </a:ln>
              <a:effectLst>
                <a:outerShdw blurRad="50800" dist="38100" dir="2700000" algn="br">
                  <a:srgbClr val="000000">
                    <a:alpha val="43000"/>
                  </a:srgbClr>
                </a:outerShdw>
              </a:effectLst>
            </a:endParaRPr>
          </a:p>
        </p:txBody>
      </p:sp>
      <p:sp>
        <p:nvSpPr>
          <p:cNvPr id="3" name="Rectangle 2">
            <a:extLst>
              <a:ext uri="{FF2B5EF4-FFF2-40B4-BE49-F238E27FC236}">
                <a16:creationId xmlns:a16="http://schemas.microsoft.com/office/drawing/2014/main" id="{0970B1CB-B74C-4EBA-8D9C-2F7C250BA4A7}"/>
              </a:ext>
            </a:extLst>
          </p:cNvPr>
          <p:cNvSpPr/>
          <p:nvPr/>
        </p:nvSpPr>
        <p:spPr>
          <a:xfrm>
            <a:off x="53578" y="6186102"/>
            <a:ext cx="7707306" cy="369332"/>
          </a:xfrm>
          <a:prstGeom prst="rect">
            <a:avLst/>
          </a:prstGeom>
        </p:spPr>
        <p:txBody>
          <a:bodyPr wrap="square">
            <a:spAutoFit/>
          </a:bodyPr>
          <a:lstStyle/>
          <a:p>
            <a:r>
              <a:rPr lang="en-US" dirty="0">
                <a:ln>
                  <a:solidFill>
                    <a:schemeClr val="accent3">
                      <a:lumMod val="40000"/>
                      <a:lumOff val="60000"/>
                    </a:schemeClr>
                  </a:solidFill>
                </a:ln>
                <a:effectLst>
                  <a:outerShdw blurRad="50800" dist="38100" dir="2700000" algn="br">
                    <a:srgbClr val="000000">
                      <a:alpha val="43000"/>
                    </a:srgbClr>
                  </a:outerShdw>
                </a:effectLst>
              </a:rPr>
              <a:t>https://en.wikipedia.org/wiki/Ellis%E2%80%93van_Creveld_syndrome</a:t>
            </a:r>
          </a:p>
        </p:txBody>
      </p:sp>
      <p:sp>
        <p:nvSpPr>
          <p:cNvPr id="7" name="Title 1">
            <a:extLst>
              <a:ext uri="{FF2B5EF4-FFF2-40B4-BE49-F238E27FC236}">
                <a16:creationId xmlns:a16="http://schemas.microsoft.com/office/drawing/2014/main" id="{44B077BD-5259-4819-841F-AC2591252FE6}"/>
              </a:ext>
            </a:extLst>
          </p:cNvPr>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b="0" u="sng" dirty="0">
                <a:solidFill>
                  <a:srgbClr val="FFFF66"/>
                </a:solidFill>
                <a:latin typeface="Britannic Bold" panose="020B0903060703020204" pitchFamily="34" charset="0"/>
              </a:rPr>
              <a:t>Lack of Human Biodiversity</a:t>
            </a:r>
          </a:p>
        </p:txBody>
      </p:sp>
      <p:pic>
        <p:nvPicPr>
          <p:cNvPr id="3074" name="Picture 2" descr="Polydactyly ECS.jpg">
            <a:extLst>
              <a:ext uri="{FF2B5EF4-FFF2-40B4-BE49-F238E27FC236}">
                <a16:creationId xmlns:a16="http://schemas.microsoft.com/office/drawing/2014/main" id="{ACA2F79A-8B10-4F79-908F-081DE799B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943" y="3487306"/>
            <a:ext cx="4052888" cy="265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492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listverse.wpengine.netdna-cdn.com/wp-content/uploads/2017/10/3a-deafness-505068470.jpg">
            <a:extLst>
              <a:ext uri="{FF2B5EF4-FFF2-40B4-BE49-F238E27FC236}">
                <a16:creationId xmlns:a16="http://schemas.microsoft.com/office/drawing/2014/main" id="{F572A4DC-983C-4634-8471-FCE4489E6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621" y="896841"/>
            <a:ext cx="4229100" cy="259634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6" name="TextBox 5">
            <a:extLst>
              <a:ext uri="{FF2B5EF4-FFF2-40B4-BE49-F238E27FC236}">
                <a16:creationId xmlns:a16="http://schemas.microsoft.com/office/drawing/2014/main" id="{A6797EF6-29CC-4F4F-9361-044DBC2234BC}"/>
              </a:ext>
            </a:extLst>
          </p:cNvPr>
          <p:cNvSpPr txBox="1"/>
          <p:nvPr/>
        </p:nvSpPr>
        <p:spPr>
          <a:xfrm>
            <a:off x="30133" y="762001"/>
            <a:ext cx="6294468" cy="5816977"/>
          </a:xfrm>
          <a:prstGeom prst="rect">
            <a:avLst/>
          </a:prstGeom>
          <a:noFill/>
        </p:spPr>
        <p:txBody>
          <a:bodyPr wrap="square" rtlCol="0">
            <a:spAutoFit/>
          </a:bodyPr>
          <a:lstStyle/>
          <a:p>
            <a:r>
              <a:rPr lang="en-US" sz="3200" dirty="0">
                <a:ln>
                  <a:solidFill>
                    <a:schemeClr val="accent3">
                      <a:lumMod val="40000"/>
                      <a:lumOff val="60000"/>
                    </a:schemeClr>
                  </a:solidFill>
                </a:ln>
                <a:effectLst>
                  <a:outerShdw blurRad="50800" dist="38100" dir="2700000" algn="br">
                    <a:srgbClr val="000000">
                      <a:alpha val="43000"/>
                    </a:srgbClr>
                  </a:outerShdw>
                </a:effectLst>
              </a:rPr>
              <a:t>Deafness</a:t>
            </a:r>
            <a:endParaRPr lang="en-US" sz="2800" dirty="0">
              <a:ln>
                <a:solidFill>
                  <a:schemeClr val="accent3">
                    <a:lumMod val="40000"/>
                    <a:lumOff val="60000"/>
                  </a:schemeClr>
                </a:solidFill>
              </a:ln>
              <a:effectLst>
                <a:outerShdw blurRad="50800" dist="38100" dir="2700000" algn="br">
                  <a:srgbClr val="000000">
                    <a:alpha val="43000"/>
                  </a:srgbClr>
                </a:outerShdw>
              </a:effectLst>
            </a:endParaRPr>
          </a:p>
          <a:p>
            <a:endParaRPr lang="en-US" sz="2800" dirty="0">
              <a:ln>
                <a:solidFill>
                  <a:schemeClr val="accent3">
                    <a:lumMod val="40000"/>
                    <a:lumOff val="60000"/>
                  </a:schemeClr>
                </a:solidFill>
              </a:ln>
              <a:effectLst>
                <a:outerShdw blurRad="50800" dist="38100" dir="2700000" algn="br">
                  <a:srgbClr val="000000">
                    <a:alpha val="43000"/>
                  </a:srgbClr>
                </a:outerShdw>
              </a:effectLst>
            </a:endParaRPr>
          </a:p>
          <a:p>
            <a:r>
              <a:rPr lang="en-US" sz="2400" dirty="0">
                <a:ln>
                  <a:solidFill>
                    <a:schemeClr val="accent3">
                      <a:lumMod val="40000"/>
                      <a:lumOff val="60000"/>
                    </a:schemeClr>
                  </a:solidFill>
                </a:ln>
                <a:effectLst>
                  <a:outerShdw blurRad="50800" dist="38100" dir="2700000" algn="br">
                    <a:srgbClr val="000000">
                      <a:alpha val="43000"/>
                    </a:srgbClr>
                  </a:outerShdw>
                </a:effectLst>
              </a:rPr>
              <a:t>Today, Martha’s Vineyard is best known as the playground of the rich, a summer home for the most affluent Americans. However, in the 19th century, it was best known for the sky-high levels of deafness occurring in its population. In fact, the residents were known for their own form of communication: Martha’s Vineyard Sign Language. Thanks to the genetics of a man named Jonathan Lambert and intermarriage between the inhabitants of the islands, 1 in 25 people in the small town of Chilmark were deaf.</a:t>
            </a:r>
            <a:endParaRPr lang="en-US" dirty="0">
              <a:ln>
                <a:solidFill>
                  <a:schemeClr val="accent3">
                    <a:lumMod val="40000"/>
                    <a:lumOff val="60000"/>
                  </a:schemeClr>
                </a:solidFill>
              </a:ln>
              <a:effectLst>
                <a:outerShdw blurRad="50800" dist="38100" dir="2700000" algn="br">
                  <a:srgbClr val="000000">
                    <a:alpha val="43000"/>
                  </a:srgbClr>
                </a:outerShdw>
              </a:effectLst>
            </a:endParaRPr>
          </a:p>
        </p:txBody>
      </p:sp>
      <p:sp>
        <p:nvSpPr>
          <p:cNvPr id="3" name="Rectangle 2">
            <a:extLst>
              <a:ext uri="{FF2B5EF4-FFF2-40B4-BE49-F238E27FC236}">
                <a16:creationId xmlns:a16="http://schemas.microsoft.com/office/drawing/2014/main" id="{0970B1CB-B74C-4EBA-8D9C-2F7C250BA4A7}"/>
              </a:ext>
            </a:extLst>
          </p:cNvPr>
          <p:cNvSpPr/>
          <p:nvPr/>
        </p:nvSpPr>
        <p:spPr>
          <a:xfrm>
            <a:off x="26615" y="6394312"/>
            <a:ext cx="7707306" cy="369332"/>
          </a:xfrm>
          <a:prstGeom prst="rect">
            <a:avLst/>
          </a:prstGeom>
        </p:spPr>
        <p:txBody>
          <a:bodyPr wrap="square">
            <a:spAutoFit/>
          </a:bodyPr>
          <a:lstStyle/>
          <a:p>
            <a:r>
              <a:rPr lang="en-US" dirty="0">
                <a:ln>
                  <a:solidFill>
                    <a:schemeClr val="accent3">
                      <a:lumMod val="40000"/>
                      <a:lumOff val="60000"/>
                    </a:schemeClr>
                  </a:solidFill>
                </a:ln>
                <a:effectLst>
                  <a:outerShdw blurRad="50800" dist="38100" dir="2700000" algn="br">
                    <a:srgbClr val="000000">
                      <a:alpha val="43000"/>
                    </a:srgbClr>
                  </a:outerShdw>
                </a:effectLst>
              </a:rPr>
              <a:t>http://listverse.com/2017/10/27/top-10-examples-of-founder-effects/</a:t>
            </a:r>
          </a:p>
        </p:txBody>
      </p:sp>
      <p:sp>
        <p:nvSpPr>
          <p:cNvPr id="7" name="Title 1">
            <a:extLst>
              <a:ext uri="{FF2B5EF4-FFF2-40B4-BE49-F238E27FC236}">
                <a16:creationId xmlns:a16="http://schemas.microsoft.com/office/drawing/2014/main" id="{44B077BD-5259-4819-841F-AC2591252FE6}"/>
              </a:ext>
            </a:extLst>
          </p:cNvPr>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b="0" u="sng" dirty="0">
                <a:solidFill>
                  <a:srgbClr val="FFFF66"/>
                </a:solidFill>
                <a:latin typeface="Britannic Bold" panose="020B0903060703020204" pitchFamily="34" charset="0"/>
              </a:rPr>
              <a:t>Lack of Human Biodiversity</a:t>
            </a:r>
          </a:p>
        </p:txBody>
      </p:sp>
    </p:spTree>
    <p:extLst>
      <p:ext uri="{BB962C8B-B14F-4D97-AF65-F5344CB8AC3E}">
        <p14:creationId xmlns:p14="http://schemas.microsoft.com/office/powerpoint/2010/main" val="786982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6" name="TextBox 5">
            <a:extLst>
              <a:ext uri="{FF2B5EF4-FFF2-40B4-BE49-F238E27FC236}">
                <a16:creationId xmlns:a16="http://schemas.microsoft.com/office/drawing/2014/main" id="{A6797EF6-29CC-4F4F-9361-044DBC2234BC}"/>
              </a:ext>
            </a:extLst>
          </p:cNvPr>
          <p:cNvSpPr txBox="1"/>
          <p:nvPr/>
        </p:nvSpPr>
        <p:spPr>
          <a:xfrm>
            <a:off x="30132" y="762001"/>
            <a:ext cx="9113867" cy="3170099"/>
          </a:xfrm>
          <a:prstGeom prst="rect">
            <a:avLst/>
          </a:prstGeom>
          <a:noFill/>
        </p:spPr>
        <p:txBody>
          <a:bodyPr wrap="square" rtlCol="0">
            <a:spAutoFit/>
          </a:bodyPr>
          <a:lstStyle/>
          <a:p>
            <a:r>
              <a:rPr lang="en-US" sz="3200" dirty="0">
                <a:ln>
                  <a:solidFill>
                    <a:schemeClr val="accent3">
                      <a:lumMod val="40000"/>
                      <a:lumOff val="60000"/>
                    </a:schemeClr>
                  </a:solidFill>
                </a:ln>
                <a:effectLst>
                  <a:outerShdw blurRad="50800" dist="38100" dir="2700000" algn="br">
                    <a:srgbClr val="000000">
                      <a:alpha val="43000"/>
                    </a:srgbClr>
                  </a:outerShdw>
                </a:effectLst>
              </a:rPr>
              <a:t>Royal Inbreeding</a:t>
            </a:r>
            <a:endParaRPr lang="en-US" sz="2800" dirty="0">
              <a:ln>
                <a:solidFill>
                  <a:schemeClr val="accent3">
                    <a:lumMod val="40000"/>
                    <a:lumOff val="60000"/>
                  </a:schemeClr>
                </a:solidFill>
              </a:ln>
              <a:effectLst>
                <a:outerShdw blurRad="50800" dist="38100" dir="2700000" algn="br">
                  <a:srgbClr val="000000">
                    <a:alpha val="43000"/>
                  </a:srgbClr>
                </a:outerShdw>
              </a:effectLst>
            </a:endParaRPr>
          </a:p>
          <a:p>
            <a:r>
              <a:rPr lang="en-US" sz="2400" dirty="0">
                <a:ln>
                  <a:solidFill>
                    <a:schemeClr val="accent3">
                      <a:lumMod val="40000"/>
                      <a:lumOff val="60000"/>
                    </a:schemeClr>
                  </a:solidFill>
                </a:ln>
                <a:effectLst>
                  <a:outerShdw blurRad="50800" dist="38100" dir="2700000" algn="br">
                    <a:srgbClr val="000000">
                      <a:alpha val="43000"/>
                    </a:srgbClr>
                  </a:outerShdw>
                </a:effectLst>
              </a:rPr>
              <a:t>In October, 2014, an analysis of Tutankhamun’s remains suggested that his death could be attributed to genetic impairments that were caused by the fact that his parents were brother and sister.  Tutankhamun was the son of Akhenaten and Akhenaten's sister and wife. This resulted in numerous genetic conditions that the boy king suffered, including a cleft palate, a club foot, feminine hips, and a severe overbite.</a:t>
            </a:r>
            <a:endParaRPr lang="en-US" dirty="0">
              <a:ln>
                <a:solidFill>
                  <a:schemeClr val="accent3">
                    <a:lumMod val="40000"/>
                    <a:lumOff val="60000"/>
                  </a:schemeClr>
                </a:solidFill>
              </a:ln>
              <a:effectLst>
                <a:outerShdw blurRad="50800" dist="38100" dir="2700000" algn="br">
                  <a:srgbClr val="000000">
                    <a:alpha val="43000"/>
                  </a:srgbClr>
                </a:outerShdw>
              </a:effectLst>
            </a:endParaRPr>
          </a:p>
        </p:txBody>
      </p:sp>
      <p:sp>
        <p:nvSpPr>
          <p:cNvPr id="3" name="Rectangle 2">
            <a:extLst>
              <a:ext uri="{FF2B5EF4-FFF2-40B4-BE49-F238E27FC236}">
                <a16:creationId xmlns:a16="http://schemas.microsoft.com/office/drawing/2014/main" id="{0970B1CB-B74C-4EBA-8D9C-2F7C250BA4A7}"/>
              </a:ext>
            </a:extLst>
          </p:cNvPr>
          <p:cNvSpPr/>
          <p:nvPr/>
        </p:nvSpPr>
        <p:spPr>
          <a:xfrm>
            <a:off x="71163" y="6227563"/>
            <a:ext cx="7707306" cy="646331"/>
          </a:xfrm>
          <a:prstGeom prst="rect">
            <a:avLst/>
          </a:prstGeom>
        </p:spPr>
        <p:txBody>
          <a:bodyPr wrap="square">
            <a:spAutoFit/>
          </a:bodyPr>
          <a:lstStyle/>
          <a:p>
            <a:r>
              <a:rPr lang="en-US" dirty="0">
                <a:ln>
                  <a:solidFill>
                    <a:schemeClr val="accent3">
                      <a:lumMod val="40000"/>
                      <a:lumOff val="60000"/>
                    </a:schemeClr>
                  </a:solidFill>
                </a:ln>
                <a:effectLst>
                  <a:outerShdw blurRad="50800" dist="38100" dir="2700000" algn="br">
                    <a:srgbClr val="000000">
                      <a:alpha val="43000"/>
                    </a:srgbClr>
                  </a:outerShdw>
                </a:effectLst>
              </a:rPr>
              <a:t>http://www.ancient-origins.net/news-general/study-presents-evidence-extensive-inbreeding-among-ancient-egyptian-royalty-003045</a:t>
            </a:r>
          </a:p>
        </p:txBody>
      </p:sp>
      <p:sp>
        <p:nvSpPr>
          <p:cNvPr id="7" name="Title 1">
            <a:extLst>
              <a:ext uri="{FF2B5EF4-FFF2-40B4-BE49-F238E27FC236}">
                <a16:creationId xmlns:a16="http://schemas.microsoft.com/office/drawing/2014/main" id="{44B077BD-5259-4819-841F-AC2591252FE6}"/>
              </a:ext>
            </a:extLst>
          </p:cNvPr>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b="0" u="sng" dirty="0">
                <a:solidFill>
                  <a:srgbClr val="FFFF66"/>
                </a:solidFill>
                <a:latin typeface="Britannic Bold" panose="020B0903060703020204" pitchFamily="34" charset="0"/>
              </a:rPr>
              <a:t>Lack of Human Biodiversity</a:t>
            </a:r>
          </a:p>
        </p:txBody>
      </p:sp>
      <p:pic>
        <p:nvPicPr>
          <p:cNvPr id="7170" name="Picture 2" descr="The coffin and mummy of Pharaoh Amenhotep I, who scored highest on the incest rating scale">
            <a:extLst>
              <a:ext uri="{FF2B5EF4-FFF2-40B4-BE49-F238E27FC236}">
                <a16:creationId xmlns:a16="http://schemas.microsoft.com/office/drawing/2014/main" id="{5B0DA0D5-450B-4861-B503-69989877B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27411"/>
            <a:ext cx="4200525" cy="229307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808BBF0-27F8-4AF5-8D04-27BC042F82BF}"/>
              </a:ext>
            </a:extLst>
          </p:cNvPr>
          <p:cNvSpPr/>
          <p:nvPr/>
        </p:nvSpPr>
        <p:spPr>
          <a:xfrm>
            <a:off x="4352925" y="4572000"/>
            <a:ext cx="4638675" cy="1015663"/>
          </a:xfrm>
          <a:prstGeom prst="rect">
            <a:avLst/>
          </a:prstGeom>
        </p:spPr>
        <p:txBody>
          <a:bodyPr wrap="square">
            <a:spAutoFit/>
          </a:bodyPr>
          <a:lstStyle/>
          <a:p>
            <a:r>
              <a:rPr lang="en-US" sz="2000" dirty="0">
                <a:ln>
                  <a:solidFill>
                    <a:schemeClr val="accent3">
                      <a:lumMod val="40000"/>
                      <a:lumOff val="60000"/>
                    </a:schemeClr>
                  </a:solidFill>
                </a:ln>
                <a:effectLst>
                  <a:outerShdw blurRad="50800" dist="38100" dir="2700000" algn="br">
                    <a:srgbClr val="000000">
                      <a:alpha val="43000"/>
                    </a:srgbClr>
                  </a:outerShdw>
                </a:effectLst>
              </a:rPr>
              <a:t>The coffin and mummy of Pharaoh Amenhotep I, who scored highest on the incest rating scale</a:t>
            </a:r>
          </a:p>
        </p:txBody>
      </p:sp>
    </p:spTree>
    <p:extLst>
      <p:ext uri="{BB962C8B-B14F-4D97-AF65-F5344CB8AC3E}">
        <p14:creationId xmlns:p14="http://schemas.microsoft.com/office/powerpoint/2010/main" val="2332729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b="0" u="sng" dirty="0">
                <a:solidFill>
                  <a:srgbClr val="FFFF66"/>
                </a:solidFill>
                <a:latin typeface="Britannic Bold" panose="020B0903060703020204" pitchFamily="34" charset="0"/>
              </a:rPr>
              <a:t>Lack of Human Biodiversity</a:t>
            </a:r>
          </a:p>
        </p:txBody>
      </p:sp>
      <p:sp>
        <p:nvSpPr>
          <p:cNvPr id="5" name="TextBox 4"/>
          <p:cNvSpPr txBox="1"/>
          <p:nvPr/>
        </p:nvSpPr>
        <p:spPr>
          <a:xfrm>
            <a:off x="53578" y="815400"/>
            <a:ext cx="9090422" cy="584775"/>
          </a:xfrm>
          <a:prstGeom prst="rect">
            <a:avLst/>
          </a:prstGeom>
          <a:noFill/>
        </p:spPr>
        <p:txBody>
          <a:bodyPr wrap="square" rtlCol="0">
            <a:spAutoFit/>
          </a:bodyPr>
          <a:lstStyle/>
          <a:p>
            <a:r>
              <a:rPr lang="en-US" sz="3200" b="1" dirty="0">
                <a:effectLst>
                  <a:outerShdw blurRad="50800" dist="38100" dir="2700000" algn="br">
                    <a:srgbClr val="000000">
                      <a:alpha val="43000"/>
                    </a:srgbClr>
                  </a:outerShdw>
                </a:effectLst>
                <a:latin typeface="+mj-lt"/>
              </a:rPr>
              <a:t>Population genetics </a:t>
            </a:r>
          </a:p>
        </p:txBody>
      </p:sp>
      <p:sp>
        <p:nvSpPr>
          <p:cNvPr id="6" name="TextBox 5">
            <a:extLst>
              <a:ext uri="{FF2B5EF4-FFF2-40B4-BE49-F238E27FC236}">
                <a16:creationId xmlns:a16="http://schemas.microsoft.com/office/drawing/2014/main" id="{C3F4867E-8E7C-4B51-942D-41DD55ADE38A}"/>
              </a:ext>
            </a:extLst>
          </p:cNvPr>
          <p:cNvSpPr txBox="1"/>
          <p:nvPr/>
        </p:nvSpPr>
        <p:spPr>
          <a:xfrm>
            <a:off x="4823845" y="1942058"/>
            <a:ext cx="4167755" cy="3539430"/>
          </a:xfrm>
          <a:prstGeom prst="rect">
            <a:avLst/>
          </a:prstGeom>
          <a:noFill/>
        </p:spPr>
        <p:txBody>
          <a:bodyPr wrap="square" rtlCol="0">
            <a:spAutoFit/>
          </a:bodyPr>
          <a:lstStyle/>
          <a:p>
            <a:r>
              <a:rPr lang="en-US" sz="3200" dirty="0">
                <a:ln>
                  <a:solidFill>
                    <a:schemeClr val="accent3">
                      <a:lumMod val="40000"/>
                      <a:lumOff val="60000"/>
                    </a:schemeClr>
                  </a:solidFill>
                </a:ln>
                <a:effectLst>
                  <a:outerShdw blurRad="50800" dist="38100" dir="2700000" algn="br">
                    <a:srgbClr val="000000">
                      <a:alpha val="43000"/>
                    </a:srgbClr>
                  </a:outerShdw>
                </a:effectLst>
              </a:rPr>
              <a:t>Founder effect, bottlenecks, inbreeding enhance the probability of mating with an otherwise “rare” version of a gene</a:t>
            </a:r>
          </a:p>
        </p:txBody>
      </p:sp>
      <p:pic>
        <p:nvPicPr>
          <p:cNvPr id="2" name="Picture 1">
            <a:extLst>
              <a:ext uri="{FF2B5EF4-FFF2-40B4-BE49-F238E27FC236}">
                <a16:creationId xmlns:a16="http://schemas.microsoft.com/office/drawing/2014/main" id="{26594A1D-5CDA-4E44-AB86-36272645A125}"/>
              </a:ext>
            </a:extLst>
          </p:cNvPr>
          <p:cNvPicPr>
            <a:picLocks noChangeAspect="1"/>
          </p:cNvPicPr>
          <p:nvPr/>
        </p:nvPicPr>
        <p:blipFill>
          <a:blip r:embed="rId3"/>
          <a:stretch>
            <a:fillRect/>
          </a:stretch>
        </p:blipFill>
        <p:spPr>
          <a:xfrm>
            <a:off x="53578" y="1511916"/>
            <a:ext cx="4733925" cy="4505325"/>
          </a:xfrm>
          <a:prstGeom prst="rect">
            <a:avLst/>
          </a:prstGeom>
        </p:spPr>
      </p:pic>
    </p:spTree>
    <p:extLst>
      <p:ext uri="{BB962C8B-B14F-4D97-AF65-F5344CB8AC3E}">
        <p14:creationId xmlns:p14="http://schemas.microsoft.com/office/powerpoint/2010/main" val="3681810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b="0" u="sng" dirty="0">
                <a:solidFill>
                  <a:srgbClr val="FFFF66"/>
                </a:solidFill>
                <a:latin typeface="Britannic Bold" panose="020B0903060703020204" pitchFamily="34" charset="0"/>
              </a:rPr>
              <a:t>Human Biodiversity</a:t>
            </a:r>
          </a:p>
        </p:txBody>
      </p:sp>
      <p:sp>
        <p:nvSpPr>
          <p:cNvPr id="6" name="TextBox 5">
            <a:extLst>
              <a:ext uri="{FF2B5EF4-FFF2-40B4-BE49-F238E27FC236}">
                <a16:creationId xmlns:a16="http://schemas.microsoft.com/office/drawing/2014/main" id="{A6797EF6-29CC-4F4F-9361-044DBC2234BC}"/>
              </a:ext>
            </a:extLst>
          </p:cNvPr>
          <p:cNvSpPr txBox="1"/>
          <p:nvPr/>
        </p:nvSpPr>
        <p:spPr>
          <a:xfrm>
            <a:off x="30132" y="762000"/>
            <a:ext cx="4051331" cy="4770537"/>
          </a:xfrm>
          <a:prstGeom prst="rect">
            <a:avLst/>
          </a:prstGeom>
          <a:noFill/>
        </p:spPr>
        <p:txBody>
          <a:bodyPr wrap="square" rtlCol="0">
            <a:spAutoFit/>
          </a:bodyPr>
          <a:lstStyle/>
          <a:p>
            <a:r>
              <a:rPr lang="en-US" sz="3200" dirty="0">
                <a:ln>
                  <a:solidFill>
                    <a:schemeClr val="accent3">
                      <a:lumMod val="40000"/>
                      <a:lumOff val="60000"/>
                    </a:schemeClr>
                  </a:solidFill>
                </a:ln>
                <a:effectLst>
                  <a:outerShdw blurRad="50800" dist="38100" dir="2700000" algn="br">
                    <a:srgbClr val="000000">
                      <a:alpha val="43000"/>
                    </a:srgbClr>
                  </a:outerShdw>
                </a:effectLst>
              </a:rPr>
              <a:t>The MHC class I antigen presentation pathway: strategies for viral immune evasion.</a:t>
            </a:r>
          </a:p>
          <a:p>
            <a:r>
              <a:rPr lang="en-US" sz="2400" dirty="0">
                <a:ln>
                  <a:solidFill>
                    <a:schemeClr val="accent3">
                      <a:lumMod val="40000"/>
                      <a:lumOff val="60000"/>
                    </a:schemeClr>
                  </a:solidFill>
                </a:ln>
                <a:effectLst>
                  <a:outerShdw blurRad="50800" dist="38100" dir="2700000" algn="br">
                    <a:srgbClr val="000000">
                      <a:alpha val="43000"/>
                    </a:srgbClr>
                  </a:outerShdw>
                </a:effectLst>
              </a:rPr>
              <a:t>Eric W Hewitt  </a:t>
            </a:r>
            <a:r>
              <a:rPr lang="en-US" sz="2400" i="1" dirty="0">
                <a:ln>
                  <a:solidFill>
                    <a:schemeClr val="accent3">
                      <a:lumMod val="40000"/>
                      <a:lumOff val="60000"/>
                    </a:schemeClr>
                  </a:solidFill>
                </a:ln>
                <a:effectLst>
                  <a:outerShdw blurRad="50800" dist="38100" dir="2700000" algn="br">
                    <a:srgbClr val="000000">
                      <a:alpha val="43000"/>
                    </a:srgbClr>
                  </a:outerShdw>
                </a:effectLst>
              </a:rPr>
              <a:t>Immunology</a:t>
            </a:r>
            <a:r>
              <a:rPr lang="en-US" sz="2400" dirty="0">
                <a:ln>
                  <a:solidFill>
                    <a:schemeClr val="accent3">
                      <a:lumMod val="40000"/>
                      <a:lumOff val="60000"/>
                    </a:schemeClr>
                  </a:solidFill>
                </a:ln>
                <a:effectLst>
                  <a:outerShdw blurRad="50800" dist="38100" dir="2700000" algn="br">
                    <a:srgbClr val="000000">
                      <a:alpha val="43000"/>
                    </a:srgbClr>
                  </a:outerShdw>
                </a:effectLst>
              </a:rPr>
              <a:t>. 2003 Oct; </a:t>
            </a:r>
            <a:r>
              <a:rPr lang="en-US" sz="2400" b="1" dirty="0">
                <a:ln>
                  <a:solidFill>
                    <a:schemeClr val="accent3">
                      <a:lumMod val="40000"/>
                      <a:lumOff val="60000"/>
                    </a:schemeClr>
                  </a:solidFill>
                </a:ln>
                <a:effectLst>
                  <a:outerShdw blurRad="50800" dist="38100" dir="2700000" algn="br">
                    <a:srgbClr val="000000">
                      <a:alpha val="43000"/>
                    </a:srgbClr>
                  </a:outerShdw>
                </a:effectLst>
              </a:rPr>
              <a:t>110</a:t>
            </a:r>
            <a:r>
              <a:rPr lang="en-US" sz="2400" dirty="0">
                <a:ln>
                  <a:solidFill>
                    <a:schemeClr val="accent3">
                      <a:lumMod val="40000"/>
                      <a:lumOff val="60000"/>
                    </a:schemeClr>
                  </a:solidFill>
                </a:ln>
                <a:effectLst>
                  <a:outerShdw blurRad="50800" dist="38100" dir="2700000" algn="br">
                    <a:srgbClr val="000000">
                      <a:alpha val="43000"/>
                    </a:srgbClr>
                  </a:outerShdw>
                </a:effectLst>
              </a:rPr>
              <a:t>(2): 163–169.</a:t>
            </a:r>
          </a:p>
          <a:p>
            <a:r>
              <a:rPr lang="en-US" sz="2400" dirty="0">
                <a:ln>
                  <a:solidFill>
                    <a:schemeClr val="accent3">
                      <a:lumMod val="40000"/>
                      <a:lumOff val="60000"/>
                    </a:schemeClr>
                  </a:solidFill>
                </a:ln>
                <a:effectLst>
                  <a:outerShdw blurRad="50800" dist="38100" dir="2700000" algn="br">
                    <a:srgbClr val="000000">
                      <a:alpha val="43000"/>
                    </a:srgbClr>
                  </a:outerShdw>
                </a:effectLst>
              </a:rPr>
              <a:t>https://www.ncbi.nlm.nih.gov/pmc/articles/PMC1783040/</a:t>
            </a:r>
          </a:p>
          <a:p>
            <a:endParaRPr lang="en-US" sz="2400" dirty="0">
              <a:ln>
                <a:solidFill>
                  <a:schemeClr val="accent3">
                    <a:lumMod val="40000"/>
                    <a:lumOff val="60000"/>
                  </a:schemeClr>
                </a:solidFill>
              </a:ln>
              <a:effectLst>
                <a:outerShdw blurRad="50800" dist="38100" dir="2700000" algn="br">
                  <a:srgbClr val="000000">
                    <a:alpha val="43000"/>
                  </a:srgbClr>
                </a:outerShdw>
              </a:effectLst>
            </a:endParaRPr>
          </a:p>
        </p:txBody>
      </p:sp>
      <p:pic>
        <p:nvPicPr>
          <p:cNvPr id="1028" name="Picture 4" descr="https://www.ncbi.nlm.nih.gov/corecgi/tileshop/tileshop.fcgi?p=PMC3&amp;id=424109&amp;s=1&amp;r=1&amp;c=1">
            <a:extLst>
              <a:ext uri="{FF2B5EF4-FFF2-40B4-BE49-F238E27FC236}">
                <a16:creationId xmlns:a16="http://schemas.microsoft.com/office/drawing/2014/main" id="{DF655CA4-FF48-42AB-96B7-449F4D76B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463" y="806450"/>
            <a:ext cx="5042009" cy="589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646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uLnTx/>
              <a:uFillTx/>
              <a:latin typeface="Lucida Sans"/>
              <a:ea typeface="+mn-ea"/>
              <a:cs typeface="+mn-cs"/>
            </a:endParaRPr>
          </a:p>
        </p:txBody>
      </p:sp>
      <p:sp>
        <p:nvSpPr>
          <p:cNvPr id="24" name="Title 1"/>
          <p:cNvSpPr txBox="1">
            <a:spLocks/>
          </p:cNvSpPr>
          <p:nvPr/>
        </p:nvSpPr>
        <p:spPr>
          <a:xfrm>
            <a:off x="0" y="12700"/>
            <a:ext cx="9144000" cy="8255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u="sng" dirty="0">
                <a:solidFill>
                  <a:srgbClr val="FFFF66"/>
                </a:solidFill>
                <a:latin typeface="Britannic Bold" panose="020B0903060703020204" pitchFamily="34" charset="0"/>
              </a:rPr>
              <a:t>Evolution and Racism</a:t>
            </a:r>
            <a:endParaRPr lang="en-US" sz="3200" b="0" dirty="0">
              <a:solidFill>
                <a:srgbClr val="FFFF66"/>
              </a:solidFill>
              <a:latin typeface="Britannic Bold" panose="020B090306070302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63" y="4125704"/>
            <a:ext cx="2147210" cy="2732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857536" y="864948"/>
            <a:ext cx="36868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solidFill>
                    <a:srgbClr val="E68422">
                      <a:lumMod val="40000"/>
                      <a:lumOff val="60000"/>
                    </a:srgbClr>
                  </a:solidFill>
                </a:ln>
                <a:solidFill>
                  <a:prstClr val="white"/>
                </a:solidFill>
                <a:effectLst>
                  <a:outerShdw blurRad="50800" dist="38100" dir="2700000" algn="br">
                    <a:srgbClr val="000000">
                      <a:alpha val="43000"/>
                    </a:srgbClr>
                  </a:outerShdw>
                </a:effectLst>
                <a:uLnTx/>
                <a:uFillTx/>
                <a:latin typeface="Book Antiqua"/>
                <a:ea typeface="+mn-ea"/>
                <a:cs typeface="+mn-cs"/>
              </a:rPr>
              <a:t>Natural Selection</a:t>
            </a:r>
          </a:p>
        </p:txBody>
      </p:sp>
      <p:sp>
        <p:nvSpPr>
          <p:cNvPr id="16" name="TextBox 15"/>
          <p:cNvSpPr txBox="1"/>
          <p:nvPr/>
        </p:nvSpPr>
        <p:spPr>
          <a:xfrm>
            <a:off x="4458664" y="1480628"/>
            <a:ext cx="468533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outerShdw blurRad="50800" dist="38100" dir="2700000" algn="br">
                    <a:srgbClr val="000000">
                      <a:alpha val="43000"/>
                    </a:srgbClr>
                  </a:outerShdw>
                </a:effectLst>
                <a:uLnTx/>
                <a:uFillTx/>
                <a:latin typeface="Lucida Sans"/>
                <a:ea typeface="+mn-ea"/>
                <a:cs typeface="+mn-cs"/>
              </a:rPr>
              <a:t>Organisms produce more offspring than the environment can support.</a:t>
            </a:r>
          </a:p>
        </p:txBody>
      </p:sp>
      <p:sp>
        <p:nvSpPr>
          <p:cNvPr id="17" name="TextBox 16"/>
          <p:cNvSpPr txBox="1"/>
          <p:nvPr/>
        </p:nvSpPr>
        <p:spPr>
          <a:xfrm>
            <a:off x="-19594" y="1511279"/>
            <a:ext cx="469702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outerShdw blurRad="50800" dist="38100" dir="2700000" algn="br">
                    <a:srgbClr val="000000">
                      <a:alpha val="43000"/>
                    </a:srgbClr>
                  </a:outerShdw>
                </a:effectLst>
                <a:uLnTx/>
                <a:uFillTx/>
                <a:latin typeface="Lucida Sans"/>
                <a:ea typeface="+mn-ea"/>
                <a:cs typeface="+mn-cs"/>
              </a:rPr>
              <a:t>Individuals in a population vary in their heritable characteristics.</a:t>
            </a:r>
          </a:p>
        </p:txBody>
      </p:sp>
      <p:sp>
        <p:nvSpPr>
          <p:cNvPr id="18" name="TextBox 17"/>
          <p:cNvSpPr txBox="1"/>
          <p:nvPr/>
        </p:nvSpPr>
        <p:spPr>
          <a:xfrm>
            <a:off x="1871775" y="3429000"/>
            <a:ext cx="552546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outerShdw blurRad="50800" dist="38100" dir="2700000" algn="br">
                    <a:srgbClr val="000000">
                      <a:alpha val="43000"/>
                    </a:srgbClr>
                  </a:outerShdw>
                </a:effectLst>
                <a:uLnTx/>
                <a:uFillTx/>
                <a:latin typeface="Lucida Sans"/>
                <a:ea typeface="+mn-ea"/>
                <a:cs typeface="+mn-cs"/>
              </a:rPr>
              <a:t>Individuals that are well suited</a:t>
            </a:r>
            <a:br>
              <a:rPr kumimoji="0" lang="en-US" sz="2200" b="1" i="0" u="none" strike="noStrike" kern="1200" cap="none" spc="0" normalizeH="0" baseline="0" noProof="0" dirty="0">
                <a:ln>
                  <a:noFill/>
                </a:ln>
                <a:solidFill>
                  <a:prstClr val="white"/>
                </a:solidFill>
                <a:effectLst>
                  <a:outerShdw blurRad="50800" dist="38100" dir="2700000" algn="br">
                    <a:srgbClr val="000000">
                      <a:alpha val="43000"/>
                    </a:srgbClr>
                  </a:outerShdw>
                </a:effectLst>
                <a:uLnTx/>
                <a:uFillTx/>
                <a:latin typeface="Lucida Sans"/>
                <a:ea typeface="+mn-ea"/>
                <a:cs typeface="+mn-cs"/>
              </a:rPr>
            </a:br>
            <a:r>
              <a:rPr kumimoji="0" lang="en-US" sz="2200" b="1" i="0" u="none" strike="noStrike" kern="1200" cap="none" spc="0" normalizeH="0" baseline="0" noProof="0" dirty="0">
                <a:ln>
                  <a:noFill/>
                </a:ln>
                <a:solidFill>
                  <a:prstClr val="white"/>
                </a:solidFill>
                <a:effectLst>
                  <a:outerShdw blurRad="50800" dist="38100" dir="2700000" algn="br">
                    <a:srgbClr val="000000">
                      <a:alpha val="43000"/>
                    </a:srgbClr>
                  </a:outerShdw>
                </a:effectLst>
                <a:uLnTx/>
                <a:uFillTx/>
                <a:latin typeface="Lucida Sans"/>
                <a:ea typeface="+mn-ea"/>
                <a:cs typeface="+mn-cs"/>
              </a:rPr>
              <a:t>to their environment tend to leave more offspring than other individuals.</a:t>
            </a:r>
          </a:p>
        </p:txBody>
      </p:sp>
      <p:sp>
        <p:nvSpPr>
          <p:cNvPr id="19" name="TextBox 18"/>
          <p:cNvSpPr txBox="1"/>
          <p:nvPr/>
        </p:nvSpPr>
        <p:spPr>
          <a:xfrm>
            <a:off x="2358312" y="5885905"/>
            <a:ext cx="4685336"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outerShdw blurRad="50800" dist="38100" dir="2700000" algn="br">
                    <a:srgbClr val="000000">
                      <a:alpha val="43000"/>
                    </a:srgbClr>
                  </a:outerShdw>
                </a:effectLst>
                <a:uLnTx/>
                <a:uFillTx/>
                <a:latin typeface="Lucida Sans"/>
                <a:ea typeface="+mn-ea"/>
                <a:cs typeface="+mn-cs"/>
              </a:rPr>
              <a:t>Over time, favorable traits</a:t>
            </a:r>
            <a:br>
              <a:rPr kumimoji="0" lang="en-US" sz="2200" b="1" i="0" u="none" strike="noStrike" kern="1200" cap="none" spc="0" normalizeH="0" baseline="0" noProof="0" dirty="0">
                <a:ln>
                  <a:noFill/>
                </a:ln>
                <a:solidFill>
                  <a:prstClr val="white"/>
                </a:solidFill>
                <a:effectLst>
                  <a:outerShdw blurRad="50800" dist="38100" dir="2700000" algn="br">
                    <a:srgbClr val="000000">
                      <a:alpha val="43000"/>
                    </a:srgbClr>
                  </a:outerShdw>
                </a:effectLst>
                <a:uLnTx/>
                <a:uFillTx/>
                <a:latin typeface="Lucida Sans"/>
                <a:ea typeface="+mn-ea"/>
                <a:cs typeface="+mn-cs"/>
              </a:rPr>
            </a:br>
            <a:r>
              <a:rPr kumimoji="0" lang="en-US" sz="2200" b="1" i="0" u="none" strike="noStrike" kern="1200" cap="none" spc="0" normalizeH="0" baseline="0" noProof="0" dirty="0">
                <a:ln>
                  <a:noFill/>
                </a:ln>
                <a:solidFill>
                  <a:prstClr val="white"/>
                </a:solidFill>
                <a:effectLst>
                  <a:outerShdw blurRad="50800" dist="38100" dir="2700000" algn="br">
                    <a:srgbClr val="000000">
                      <a:alpha val="43000"/>
                    </a:srgbClr>
                  </a:outerShdw>
                </a:effectLst>
                <a:uLnTx/>
                <a:uFillTx/>
                <a:latin typeface="Lucida Sans"/>
                <a:ea typeface="+mn-ea"/>
                <a:cs typeface="+mn-cs"/>
              </a:rPr>
              <a:t>accumulate in the population.</a:t>
            </a:r>
          </a:p>
        </p:txBody>
      </p:sp>
      <p:sp>
        <p:nvSpPr>
          <p:cNvPr id="2" name="Bent-Up Arrow 1"/>
          <p:cNvSpPr/>
          <p:nvPr/>
        </p:nvSpPr>
        <p:spPr>
          <a:xfrm rot="5400000">
            <a:off x="1381262" y="2841258"/>
            <a:ext cx="1175485" cy="731520"/>
          </a:xfrm>
          <a:prstGeom prst="bentUp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20" name="Bent-Up Arrow 19"/>
          <p:cNvSpPr/>
          <p:nvPr/>
        </p:nvSpPr>
        <p:spPr>
          <a:xfrm rot="16200000" flipH="1">
            <a:off x="6868655" y="2810607"/>
            <a:ext cx="1175485" cy="731520"/>
          </a:xfrm>
          <a:prstGeom prst="bentUp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3" name="Down Arrow 2"/>
          <p:cNvSpPr/>
          <p:nvPr/>
        </p:nvSpPr>
        <p:spPr>
          <a:xfrm>
            <a:off x="4435117" y="4875550"/>
            <a:ext cx="484632" cy="978408"/>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pic>
        <p:nvPicPr>
          <p:cNvPr id="13" name="Picture 4" descr="22_07DarwinIThinkTree-L">
            <a:extLst>
              <a:ext uri="{FF2B5EF4-FFF2-40B4-BE49-F238E27FC236}">
                <a16:creationId xmlns:a16="http://schemas.microsoft.com/office/drawing/2014/main" id="{CDECBAAE-1A14-46AA-9689-A8EBA483F4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1" y="4196693"/>
            <a:ext cx="2438400" cy="245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019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b="0" u="sng" dirty="0">
                <a:solidFill>
                  <a:srgbClr val="FFFF66"/>
                </a:solidFill>
                <a:latin typeface="Britannic Bold" panose="020B0903060703020204" pitchFamily="34" charset="0"/>
              </a:rPr>
              <a:t>Human Biodiversity</a:t>
            </a:r>
          </a:p>
        </p:txBody>
      </p:sp>
      <p:sp>
        <p:nvSpPr>
          <p:cNvPr id="6" name="TextBox 5">
            <a:extLst>
              <a:ext uri="{FF2B5EF4-FFF2-40B4-BE49-F238E27FC236}">
                <a16:creationId xmlns:a16="http://schemas.microsoft.com/office/drawing/2014/main" id="{A6797EF6-29CC-4F4F-9361-044DBC2234BC}"/>
              </a:ext>
            </a:extLst>
          </p:cNvPr>
          <p:cNvSpPr txBox="1"/>
          <p:nvPr/>
        </p:nvSpPr>
        <p:spPr>
          <a:xfrm>
            <a:off x="30132" y="762001"/>
            <a:ext cx="5292127" cy="3323987"/>
          </a:xfrm>
          <a:prstGeom prst="rect">
            <a:avLst/>
          </a:prstGeom>
          <a:noFill/>
        </p:spPr>
        <p:txBody>
          <a:bodyPr wrap="square" rtlCol="0">
            <a:spAutoFit/>
          </a:bodyPr>
          <a:lstStyle/>
          <a:p>
            <a:r>
              <a:rPr lang="en-US" sz="2800" dirty="0">
                <a:ln>
                  <a:solidFill>
                    <a:schemeClr val="accent3">
                      <a:lumMod val="40000"/>
                      <a:lumOff val="60000"/>
                    </a:schemeClr>
                  </a:solidFill>
                </a:ln>
                <a:effectLst>
                  <a:outerShdw blurRad="50800" dist="38100" dir="2700000" algn="br">
                    <a:srgbClr val="000000">
                      <a:alpha val="43000"/>
                    </a:srgbClr>
                  </a:outerShdw>
                </a:effectLst>
              </a:rPr>
              <a:t>The importance of immune gene variability (MHC) in evolutionary ecology and conservation</a:t>
            </a:r>
          </a:p>
          <a:p>
            <a:r>
              <a:rPr lang="en-US" sz="2000" dirty="0">
                <a:ln>
                  <a:solidFill>
                    <a:schemeClr val="accent3">
                      <a:lumMod val="40000"/>
                      <a:lumOff val="60000"/>
                    </a:schemeClr>
                  </a:solidFill>
                </a:ln>
                <a:effectLst>
                  <a:outerShdw blurRad="50800" dist="38100" dir="2700000" algn="br">
                    <a:srgbClr val="000000">
                      <a:alpha val="43000"/>
                    </a:srgbClr>
                  </a:outerShdw>
                </a:effectLst>
              </a:rPr>
              <a:t>Simone Sommer</a:t>
            </a:r>
          </a:p>
          <a:p>
            <a:r>
              <a:rPr lang="en-US" sz="2000" dirty="0">
                <a:ln>
                  <a:solidFill>
                    <a:schemeClr val="accent3">
                      <a:lumMod val="40000"/>
                      <a:lumOff val="60000"/>
                    </a:schemeClr>
                  </a:solidFill>
                </a:ln>
                <a:effectLst>
                  <a:outerShdw blurRad="50800" dist="38100" dir="2700000" algn="br">
                    <a:srgbClr val="000000">
                      <a:alpha val="43000"/>
                    </a:srgbClr>
                  </a:outerShdw>
                </a:effectLst>
              </a:rPr>
              <a:t>Front Zool. 2005; 2: 16.</a:t>
            </a:r>
          </a:p>
          <a:p>
            <a:r>
              <a:rPr lang="en-US" sz="2000" dirty="0">
                <a:ln>
                  <a:solidFill>
                    <a:schemeClr val="accent3">
                      <a:lumMod val="40000"/>
                      <a:lumOff val="60000"/>
                    </a:schemeClr>
                  </a:solidFill>
                </a:ln>
                <a:effectLst>
                  <a:outerShdw blurRad="50800" dist="38100" dir="2700000" algn="br">
                    <a:srgbClr val="000000">
                      <a:alpha val="43000"/>
                    </a:srgbClr>
                  </a:outerShdw>
                </a:effectLst>
                <a:hlinkClick r:id="rId3"/>
              </a:rPr>
              <a:t>https://www.ncbi.nlm.nih.gov/pmc/articles/PMC1282567/</a:t>
            </a:r>
            <a:endParaRPr lang="en-US" sz="2000" dirty="0">
              <a:ln>
                <a:solidFill>
                  <a:schemeClr val="accent3">
                    <a:lumMod val="40000"/>
                    <a:lumOff val="60000"/>
                  </a:schemeClr>
                </a:solidFill>
              </a:ln>
              <a:effectLst>
                <a:outerShdw blurRad="50800" dist="38100" dir="2700000" algn="br">
                  <a:srgbClr val="000000">
                    <a:alpha val="43000"/>
                  </a:srgbClr>
                </a:outerShdw>
              </a:effectLst>
            </a:endParaRPr>
          </a:p>
          <a:p>
            <a:endParaRPr lang="en-US" sz="2000" dirty="0">
              <a:ln>
                <a:solidFill>
                  <a:schemeClr val="accent3">
                    <a:lumMod val="40000"/>
                    <a:lumOff val="60000"/>
                  </a:schemeClr>
                </a:solidFill>
              </a:ln>
              <a:effectLst>
                <a:outerShdw blurRad="50800" dist="38100" dir="2700000" algn="br">
                  <a:srgbClr val="000000">
                    <a:alpha val="43000"/>
                  </a:srgbClr>
                </a:outerShdw>
              </a:effectLst>
            </a:endParaRPr>
          </a:p>
        </p:txBody>
      </p:sp>
      <p:pic>
        <p:nvPicPr>
          <p:cNvPr id="2050" name="Picture 2" descr="Figure 1">
            <a:extLst>
              <a:ext uri="{FF2B5EF4-FFF2-40B4-BE49-F238E27FC236}">
                <a16:creationId xmlns:a16="http://schemas.microsoft.com/office/drawing/2014/main" id="{6D1BA849-867F-4DED-83FD-1A64BC9264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0659" y="977379"/>
            <a:ext cx="3696378" cy="51779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445A1C8-BE29-43A8-B7BE-BF9B12BCC3C4}"/>
              </a:ext>
            </a:extLst>
          </p:cNvPr>
          <p:cNvSpPr txBox="1"/>
          <p:nvPr/>
        </p:nvSpPr>
        <p:spPr>
          <a:xfrm>
            <a:off x="39510" y="3886200"/>
            <a:ext cx="5282749" cy="2646878"/>
          </a:xfrm>
          <a:prstGeom prst="rect">
            <a:avLst/>
          </a:prstGeom>
          <a:noFill/>
        </p:spPr>
        <p:txBody>
          <a:bodyPr wrap="square" rtlCol="0">
            <a:spAutoFit/>
          </a:bodyPr>
          <a:lstStyle/>
          <a:p>
            <a:r>
              <a:rPr lang="en-US" sz="2800" dirty="0">
                <a:ln>
                  <a:solidFill>
                    <a:schemeClr val="accent3">
                      <a:lumMod val="40000"/>
                      <a:lumOff val="60000"/>
                    </a:schemeClr>
                  </a:solidFill>
                </a:ln>
                <a:effectLst>
                  <a:outerShdw blurRad="50800" dist="38100" dir="2700000" algn="br">
                    <a:srgbClr val="000000">
                      <a:alpha val="43000"/>
                    </a:srgbClr>
                  </a:outerShdw>
                </a:effectLst>
              </a:rPr>
              <a:t>The HLA genomic loci map: expression, interaction, diversity and disease</a:t>
            </a:r>
          </a:p>
          <a:p>
            <a:r>
              <a:rPr lang="en-US" dirty="0">
                <a:ln>
                  <a:solidFill>
                    <a:schemeClr val="accent3">
                      <a:lumMod val="40000"/>
                      <a:lumOff val="60000"/>
                    </a:schemeClr>
                  </a:solidFill>
                </a:ln>
                <a:effectLst>
                  <a:outerShdw blurRad="50800" dist="38100" dir="2700000" algn="br">
                    <a:srgbClr val="000000">
                      <a:alpha val="43000"/>
                    </a:srgbClr>
                  </a:outerShdw>
                </a:effectLst>
              </a:rPr>
              <a:t>Takashi </a:t>
            </a:r>
            <a:r>
              <a:rPr lang="en-US" dirty="0" err="1">
                <a:ln>
                  <a:solidFill>
                    <a:schemeClr val="accent3">
                      <a:lumMod val="40000"/>
                      <a:lumOff val="60000"/>
                    </a:schemeClr>
                  </a:solidFill>
                </a:ln>
                <a:effectLst>
                  <a:outerShdw blurRad="50800" dist="38100" dir="2700000" algn="br">
                    <a:srgbClr val="000000">
                      <a:alpha val="43000"/>
                    </a:srgbClr>
                  </a:outerShdw>
                </a:effectLst>
              </a:rPr>
              <a:t>Shiina</a:t>
            </a:r>
            <a:r>
              <a:rPr lang="en-US" dirty="0">
                <a:ln>
                  <a:solidFill>
                    <a:schemeClr val="accent3">
                      <a:lumMod val="40000"/>
                      <a:lumOff val="60000"/>
                    </a:schemeClr>
                  </a:solidFill>
                </a:ln>
                <a:effectLst>
                  <a:outerShdw blurRad="50800" dist="38100" dir="2700000" algn="br">
                    <a:srgbClr val="000000">
                      <a:alpha val="43000"/>
                    </a:srgbClr>
                  </a:outerShdw>
                </a:effectLst>
              </a:rPr>
              <a:t>, Kazuyoshi </a:t>
            </a:r>
            <a:r>
              <a:rPr lang="en-US" dirty="0" err="1">
                <a:ln>
                  <a:solidFill>
                    <a:schemeClr val="accent3">
                      <a:lumMod val="40000"/>
                      <a:lumOff val="60000"/>
                    </a:schemeClr>
                  </a:solidFill>
                </a:ln>
                <a:effectLst>
                  <a:outerShdw blurRad="50800" dist="38100" dir="2700000" algn="br">
                    <a:srgbClr val="000000">
                      <a:alpha val="43000"/>
                    </a:srgbClr>
                  </a:outerShdw>
                </a:effectLst>
              </a:rPr>
              <a:t>Hosomichi</a:t>
            </a:r>
            <a:r>
              <a:rPr lang="en-US" dirty="0">
                <a:ln>
                  <a:solidFill>
                    <a:schemeClr val="accent3">
                      <a:lumMod val="40000"/>
                      <a:lumOff val="60000"/>
                    </a:schemeClr>
                  </a:solidFill>
                </a:ln>
                <a:effectLst>
                  <a:outerShdw blurRad="50800" dist="38100" dir="2700000" algn="br">
                    <a:srgbClr val="000000">
                      <a:alpha val="43000"/>
                    </a:srgbClr>
                  </a:outerShdw>
                </a:effectLst>
              </a:rPr>
              <a:t>, Hidetoshi </a:t>
            </a:r>
            <a:r>
              <a:rPr lang="en-US" dirty="0" err="1">
                <a:ln>
                  <a:solidFill>
                    <a:schemeClr val="accent3">
                      <a:lumMod val="40000"/>
                      <a:lumOff val="60000"/>
                    </a:schemeClr>
                  </a:solidFill>
                </a:ln>
                <a:effectLst>
                  <a:outerShdw blurRad="50800" dist="38100" dir="2700000" algn="br">
                    <a:srgbClr val="000000">
                      <a:alpha val="43000"/>
                    </a:srgbClr>
                  </a:outerShdw>
                </a:effectLst>
              </a:rPr>
              <a:t>Inoko</a:t>
            </a:r>
            <a:r>
              <a:rPr lang="en-US" dirty="0">
                <a:ln>
                  <a:solidFill>
                    <a:schemeClr val="accent3">
                      <a:lumMod val="40000"/>
                      <a:lumOff val="60000"/>
                    </a:schemeClr>
                  </a:solidFill>
                </a:ln>
                <a:effectLst>
                  <a:outerShdw blurRad="50800" dist="38100" dir="2700000" algn="br">
                    <a:srgbClr val="000000">
                      <a:alpha val="43000"/>
                    </a:srgbClr>
                  </a:outerShdw>
                </a:effectLst>
              </a:rPr>
              <a:t> &amp; Jerzy K </a:t>
            </a:r>
            <a:r>
              <a:rPr lang="en-US" dirty="0" err="1">
                <a:ln>
                  <a:solidFill>
                    <a:schemeClr val="accent3">
                      <a:lumMod val="40000"/>
                      <a:lumOff val="60000"/>
                    </a:schemeClr>
                  </a:solidFill>
                </a:ln>
                <a:effectLst>
                  <a:outerShdw blurRad="50800" dist="38100" dir="2700000" algn="br">
                    <a:srgbClr val="000000">
                      <a:alpha val="43000"/>
                    </a:srgbClr>
                  </a:outerShdw>
                </a:effectLst>
              </a:rPr>
              <a:t>Kulski</a:t>
            </a:r>
            <a:endParaRPr lang="en-US" dirty="0">
              <a:ln>
                <a:solidFill>
                  <a:schemeClr val="accent3">
                    <a:lumMod val="40000"/>
                    <a:lumOff val="60000"/>
                  </a:schemeClr>
                </a:solidFill>
              </a:ln>
              <a:effectLst>
                <a:outerShdw blurRad="50800" dist="38100" dir="2700000" algn="br">
                  <a:srgbClr val="000000">
                    <a:alpha val="43000"/>
                  </a:srgbClr>
                </a:outerShdw>
              </a:effectLst>
            </a:endParaRPr>
          </a:p>
          <a:p>
            <a:r>
              <a:rPr lang="en-US" dirty="0">
                <a:ln>
                  <a:solidFill>
                    <a:schemeClr val="accent3">
                      <a:lumMod val="40000"/>
                      <a:lumOff val="60000"/>
                    </a:schemeClr>
                  </a:solidFill>
                </a:ln>
                <a:effectLst>
                  <a:outerShdw blurRad="50800" dist="38100" dir="2700000" algn="br">
                    <a:srgbClr val="000000">
                      <a:alpha val="43000"/>
                    </a:srgbClr>
                  </a:outerShdw>
                </a:effectLst>
              </a:rPr>
              <a:t>Journal of Human Genetics 54, 15–39 (2009)</a:t>
            </a:r>
          </a:p>
          <a:p>
            <a:r>
              <a:rPr lang="en-US" sz="1400" dirty="0">
                <a:ln>
                  <a:solidFill>
                    <a:schemeClr val="accent3">
                      <a:lumMod val="40000"/>
                      <a:lumOff val="60000"/>
                    </a:schemeClr>
                  </a:solidFill>
                </a:ln>
                <a:effectLst>
                  <a:outerShdw blurRad="50800" dist="38100" dir="2700000" algn="br">
                    <a:srgbClr val="000000">
                      <a:alpha val="43000"/>
                    </a:srgbClr>
                  </a:outerShdw>
                </a:effectLst>
                <a:hlinkClick r:id="rId5"/>
              </a:rPr>
              <a:t>https://www.nature.com/articles/jhg20085</a:t>
            </a:r>
            <a:endParaRPr lang="en-US" sz="1400" dirty="0">
              <a:ln>
                <a:solidFill>
                  <a:schemeClr val="accent3">
                    <a:lumMod val="40000"/>
                    <a:lumOff val="60000"/>
                  </a:schemeClr>
                </a:solidFill>
              </a:ln>
              <a:effectLst>
                <a:outerShdw blurRad="50800" dist="38100" dir="2700000" algn="br">
                  <a:srgbClr val="000000">
                    <a:alpha val="43000"/>
                  </a:srgbClr>
                </a:outerShdw>
              </a:effectLst>
            </a:endParaRPr>
          </a:p>
          <a:p>
            <a:endParaRPr lang="en-US" sz="1400" dirty="0">
              <a:ln>
                <a:solidFill>
                  <a:schemeClr val="accent3">
                    <a:lumMod val="40000"/>
                    <a:lumOff val="60000"/>
                  </a:schemeClr>
                </a:solidFill>
              </a:ln>
              <a:effectLst>
                <a:outerShdw blurRad="50800" dist="38100" dir="2700000" algn="br">
                  <a:srgbClr val="000000">
                    <a:alpha val="43000"/>
                  </a:srgbClr>
                </a:outerShdw>
              </a:effectLst>
            </a:endParaRPr>
          </a:p>
        </p:txBody>
      </p:sp>
    </p:spTree>
    <p:extLst>
      <p:ext uri="{BB962C8B-B14F-4D97-AF65-F5344CB8AC3E}">
        <p14:creationId xmlns:p14="http://schemas.microsoft.com/office/powerpoint/2010/main" val="1297071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C652BA-218E-4BC5-9F6A-C5C2E47669D1}"/>
              </a:ext>
            </a:extLst>
          </p:cNvPr>
          <p:cNvPicPr>
            <a:picLocks noChangeAspect="1"/>
          </p:cNvPicPr>
          <p:nvPr/>
        </p:nvPicPr>
        <p:blipFill>
          <a:blip r:embed="rId3"/>
          <a:stretch>
            <a:fillRect/>
          </a:stretch>
        </p:blipFill>
        <p:spPr>
          <a:xfrm>
            <a:off x="6440199" y="2074938"/>
            <a:ext cx="2765413" cy="2052319"/>
          </a:xfrm>
          <a:prstGeom prst="rect">
            <a:avLst/>
          </a:prstGeom>
        </p:spPr>
      </p:pic>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b="0" u="sng" dirty="0">
                <a:solidFill>
                  <a:srgbClr val="FFFF66"/>
                </a:solidFill>
                <a:latin typeface="Britannic Bold" panose="020B0903060703020204" pitchFamily="34" charset="0"/>
              </a:rPr>
              <a:t>Human Biodiversity</a:t>
            </a:r>
          </a:p>
        </p:txBody>
      </p:sp>
      <p:sp>
        <p:nvSpPr>
          <p:cNvPr id="6" name="TextBox 5">
            <a:extLst>
              <a:ext uri="{FF2B5EF4-FFF2-40B4-BE49-F238E27FC236}">
                <a16:creationId xmlns:a16="http://schemas.microsoft.com/office/drawing/2014/main" id="{A6797EF6-29CC-4F4F-9361-044DBC2234BC}"/>
              </a:ext>
            </a:extLst>
          </p:cNvPr>
          <p:cNvSpPr txBox="1"/>
          <p:nvPr/>
        </p:nvSpPr>
        <p:spPr>
          <a:xfrm>
            <a:off x="30132" y="762001"/>
            <a:ext cx="7437468" cy="5970865"/>
          </a:xfrm>
          <a:prstGeom prst="rect">
            <a:avLst/>
          </a:prstGeom>
          <a:noFill/>
        </p:spPr>
        <p:txBody>
          <a:bodyPr wrap="square" rtlCol="0">
            <a:spAutoFit/>
          </a:bodyPr>
          <a:lstStyle/>
          <a:p>
            <a:r>
              <a:rPr lang="en-US" sz="2800" dirty="0">
                <a:ln>
                  <a:solidFill>
                    <a:schemeClr val="accent3">
                      <a:lumMod val="40000"/>
                      <a:lumOff val="60000"/>
                    </a:schemeClr>
                  </a:solidFill>
                </a:ln>
                <a:effectLst>
                  <a:outerShdw blurRad="50800" dist="38100" dir="2700000" algn="br">
                    <a:srgbClr val="000000">
                      <a:alpha val="43000"/>
                    </a:srgbClr>
                  </a:outerShdw>
                </a:effectLst>
              </a:rPr>
              <a:t>Sweaty T-Shirts and Human Mate Choice</a:t>
            </a:r>
          </a:p>
          <a:p>
            <a:r>
              <a:rPr lang="en-US" sz="2400" dirty="0">
                <a:ln>
                  <a:solidFill>
                    <a:schemeClr val="accent3">
                      <a:lumMod val="40000"/>
                      <a:lumOff val="60000"/>
                    </a:schemeClr>
                  </a:solidFill>
                </a:ln>
                <a:effectLst>
                  <a:outerShdw blurRad="50800" dist="38100" dir="2700000" algn="br">
                    <a:srgbClr val="000000">
                      <a:alpha val="43000"/>
                    </a:srgbClr>
                  </a:outerShdw>
                </a:effectLst>
              </a:rPr>
              <a:t>Citing work by Swiss zoologist, Claus </a:t>
            </a:r>
            <a:r>
              <a:rPr lang="en-US" sz="2400" dirty="0" err="1">
                <a:ln>
                  <a:solidFill>
                    <a:schemeClr val="accent3">
                      <a:lumMod val="40000"/>
                      <a:lumOff val="60000"/>
                    </a:schemeClr>
                  </a:solidFill>
                </a:ln>
                <a:effectLst>
                  <a:outerShdw blurRad="50800" dist="38100" dir="2700000" algn="br">
                    <a:srgbClr val="000000">
                      <a:alpha val="43000"/>
                    </a:srgbClr>
                  </a:outerShdw>
                </a:effectLst>
              </a:rPr>
              <a:t>Wedekind</a:t>
            </a:r>
            <a:endParaRPr lang="en-US" sz="2400" dirty="0">
              <a:ln>
                <a:solidFill>
                  <a:schemeClr val="accent3">
                    <a:lumMod val="40000"/>
                    <a:lumOff val="60000"/>
                  </a:schemeClr>
                </a:solidFill>
              </a:ln>
              <a:effectLst>
                <a:outerShdw blurRad="50800" dist="38100" dir="2700000" algn="br">
                  <a:srgbClr val="000000">
                    <a:alpha val="43000"/>
                  </a:srgbClr>
                </a:outerShdw>
              </a:effectLst>
            </a:endParaRPr>
          </a:p>
          <a:p>
            <a:endParaRPr lang="en-US" sz="2400" dirty="0">
              <a:ln>
                <a:solidFill>
                  <a:schemeClr val="accent3">
                    <a:lumMod val="40000"/>
                    <a:lumOff val="60000"/>
                  </a:schemeClr>
                </a:solidFill>
              </a:ln>
              <a:effectLst>
                <a:outerShdw blurRad="50800" dist="38100" dir="2700000" algn="br">
                  <a:srgbClr val="000000">
                    <a:alpha val="43000"/>
                  </a:srgbClr>
                </a:outerShdw>
              </a:effectLst>
            </a:endParaRPr>
          </a:p>
          <a:p>
            <a:r>
              <a:rPr lang="en-US" sz="2400" dirty="0">
                <a:ln>
                  <a:solidFill>
                    <a:schemeClr val="accent3">
                      <a:lumMod val="40000"/>
                      <a:lumOff val="60000"/>
                    </a:schemeClr>
                  </a:solidFill>
                </a:ln>
                <a:effectLst>
                  <a:outerShdw blurRad="50800" dist="38100" dir="2700000" algn="br">
                    <a:srgbClr val="000000">
                      <a:alpha val="43000"/>
                    </a:srgbClr>
                  </a:outerShdw>
                </a:effectLst>
              </a:rPr>
              <a:t>He assembled volunteers, 49 women and 44 men selected for their variety of MHC gene types. He gave the men clean T-shirts to wear for two nights and then return to the scientists. </a:t>
            </a:r>
          </a:p>
          <a:p>
            <a:endParaRPr lang="en-US" sz="2400" dirty="0">
              <a:ln>
                <a:solidFill>
                  <a:schemeClr val="accent3">
                    <a:lumMod val="40000"/>
                    <a:lumOff val="60000"/>
                  </a:schemeClr>
                </a:solidFill>
              </a:ln>
              <a:effectLst>
                <a:outerShdw blurRad="50800" dist="38100" dir="2700000" algn="br">
                  <a:srgbClr val="000000">
                    <a:alpha val="43000"/>
                  </a:srgbClr>
                </a:outerShdw>
              </a:effectLst>
            </a:endParaRPr>
          </a:p>
          <a:p>
            <a:r>
              <a:rPr lang="en-US" sz="2400" dirty="0">
                <a:ln>
                  <a:solidFill>
                    <a:schemeClr val="accent3">
                      <a:lumMod val="40000"/>
                      <a:lumOff val="60000"/>
                    </a:schemeClr>
                  </a:solidFill>
                </a:ln>
                <a:effectLst>
                  <a:outerShdw blurRad="50800" dist="38100" dir="2700000" algn="br">
                    <a:srgbClr val="000000">
                      <a:alpha val="43000"/>
                    </a:srgbClr>
                  </a:outerShdw>
                </a:effectLst>
              </a:rPr>
              <a:t>In the laboratory, the researchers put each T-shirt in a box equipped with a smelling hole and invited the women volunteers to come in, one at a time, and sniff the boxes. </a:t>
            </a:r>
          </a:p>
          <a:p>
            <a:r>
              <a:rPr lang="en-US" sz="2400" b="1" dirty="0">
                <a:ln>
                  <a:solidFill>
                    <a:schemeClr val="accent3">
                      <a:lumMod val="40000"/>
                      <a:lumOff val="60000"/>
                    </a:schemeClr>
                  </a:solidFill>
                </a:ln>
                <a:effectLst>
                  <a:outerShdw blurRad="50800" dist="38100" dir="2700000" algn="br">
                    <a:srgbClr val="000000">
                      <a:alpha val="43000"/>
                    </a:srgbClr>
                  </a:outerShdw>
                </a:effectLst>
              </a:rPr>
              <a:t>The results were striking. Overall, the women preferred the scents of T-shirts worn by men whose MHC genes were different from their own. </a:t>
            </a:r>
          </a:p>
          <a:p>
            <a:endParaRPr lang="en-US" dirty="0">
              <a:ln>
                <a:solidFill>
                  <a:schemeClr val="accent3">
                    <a:lumMod val="40000"/>
                    <a:lumOff val="60000"/>
                  </a:schemeClr>
                </a:solidFill>
              </a:ln>
              <a:effectLst>
                <a:outerShdw blurRad="50800" dist="38100" dir="2700000" algn="br">
                  <a:srgbClr val="000000">
                    <a:alpha val="43000"/>
                  </a:srgbClr>
                </a:outerShdw>
              </a:effectLst>
            </a:endParaRPr>
          </a:p>
        </p:txBody>
      </p:sp>
      <p:sp>
        <p:nvSpPr>
          <p:cNvPr id="3" name="Rectangle 2">
            <a:extLst>
              <a:ext uri="{FF2B5EF4-FFF2-40B4-BE49-F238E27FC236}">
                <a16:creationId xmlns:a16="http://schemas.microsoft.com/office/drawing/2014/main" id="{0970B1CB-B74C-4EBA-8D9C-2F7C250BA4A7}"/>
              </a:ext>
            </a:extLst>
          </p:cNvPr>
          <p:cNvSpPr/>
          <p:nvPr/>
        </p:nvSpPr>
        <p:spPr>
          <a:xfrm>
            <a:off x="780854" y="6366567"/>
            <a:ext cx="7707306" cy="369332"/>
          </a:xfrm>
          <a:prstGeom prst="rect">
            <a:avLst/>
          </a:prstGeom>
        </p:spPr>
        <p:txBody>
          <a:bodyPr wrap="square">
            <a:spAutoFit/>
          </a:bodyPr>
          <a:lstStyle/>
          <a:p>
            <a:r>
              <a:rPr lang="en-US" dirty="0">
                <a:ln>
                  <a:solidFill>
                    <a:schemeClr val="accent3">
                      <a:lumMod val="40000"/>
                      <a:lumOff val="60000"/>
                    </a:schemeClr>
                  </a:solidFill>
                </a:ln>
                <a:effectLst>
                  <a:outerShdw blurRad="50800" dist="38100" dir="2700000" algn="br">
                    <a:srgbClr val="000000">
                      <a:alpha val="43000"/>
                    </a:srgbClr>
                  </a:outerShdw>
                </a:effectLst>
                <a:hlinkClick r:id="rId4"/>
              </a:rPr>
              <a:t>http://www.pbs.org/wgbh/evolution/library/01/6/l_016_08.html</a:t>
            </a:r>
            <a:endParaRPr lang="en-US" dirty="0">
              <a:ln>
                <a:solidFill>
                  <a:schemeClr val="accent3">
                    <a:lumMod val="40000"/>
                    <a:lumOff val="60000"/>
                  </a:schemeClr>
                </a:solidFill>
              </a:ln>
              <a:effectLst>
                <a:outerShdw blurRad="50800" dist="38100" dir="2700000" algn="br">
                  <a:srgbClr val="000000">
                    <a:alpha val="43000"/>
                  </a:srgbClr>
                </a:outerShdw>
              </a:effectLst>
            </a:endParaRPr>
          </a:p>
        </p:txBody>
      </p:sp>
    </p:spTree>
    <p:extLst>
      <p:ext uri="{BB962C8B-B14F-4D97-AF65-F5344CB8AC3E}">
        <p14:creationId xmlns:p14="http://schemas.microsoft.com/office/powerpoint/2010/main" val="3362029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52500" y="864948"/>
            <a:ext cx="7239000" cy="646331"/>
          </a:xfrm>
          <a:prstGeom prst="rect">
            <a:avLst/>
          </a:prstGeom>
          <a:noFill/>
        </p:spPr>
        <p:txBody>
          <a:bodyPr wrap="square" rtlCol="0">
            <a:spAutoFit/>
          </a:bodyPr>
          <a:lstStyle/>
          <a:p>
            <a:pPr algn="ctr"/>
            <a:r>
              <a:rPr lang="en-US" sz="3600" dirty="0">
                <a:ln>
                  <a:solidFill>
                    <a:schemeClr val="accent3">
                      <a:lumMod val="40000"/>
                      <a:lumOff val="60000"/>
                    </a:schemeClr>
                  </a:solidFill>
                </a:ln>
                <a:effectLst>
                  <a:outerShdw blurRad="50800" dist="38100" dir="2700000" algn="br">
                    <a:srgbClr val="000000">
                      <a:alpha val="43000"/>
                    </a:srgbClr>
                  </a:outerShdw>
                </a:effectLst>
              </a:rPr>
              <a:t>Hominid Family Tree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11279"/>
            <a:ext cx="7924800" cy="5237189"/>
          </a:xfrm>
          <a:prstGeom prst="rect">
            <a:avLst/>
          </a:prstGeom>
        </p:spPr>
      </p:pic>
      <p:sp>
        <p:nvSpPr>
          <p:cNvPr id="6" name="Title 1">
            <a:extLst>
              <a:ext uri="{FF2B5EF4-FFF2-40B4-BE49-F238E27FC236}">
                <a16:creationId xmlns:a16="http://schemas.microsoft.com/office/drawing/2014/main" id="{0114D6BE-38A1-41C9-B9F5-CAD3E09BD1FF}"/>
              </a:ext>
            </a:extLst>
          </p:cNvPr>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400" u="sng" dirty="0">
                <a:solidFill>
                  <a:srgbClr val="FFFF66"/>
                </a:solidFill>
                <a:latin typeface="Britannic Bold" panose="020B0903060703020204" pitchFamily="34" charset="0"/>
              </a:rPr>
              <a:t>Human Biodiversity</a:t>
            </a:r>
            <a:endParaRPr lang="en-US" sz="3600" b="0" dirty="0">
              <a:solidFill>
                <a:srgbClr val="FFFF66"/>
              </a:solidFill>
              <a:latin typeface="Britannic Bold" panose="020B0903060703020204" pitchFamily="34" charset="0"/>
            </a:endParaRPr>
          </a:p>
        </p:txBody>
      </p:sp>
    </p:spTree>
    <p:extLst>
      <p:ext uri="{BB962C8B-B14F-4D97-AF65-F5344CB8AC3E}">
        <p14:creationId xmlns:p14="http://schemas.microsoft.com/office/powerpoint/2010/main" val="2469375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864948"/>
            <a:ext cx="5105400" cy="1200329"/>
          </a:xfrm>
          <a:prstGeom prst="rect">
            <a:avLst/>
          </a:prstGeom>
          <a:noFill/>
        </p:spPr>
        <p:txBody>
          <a:bodyPr wrap="square" rtlCol="0">
            <a:spAutoFit/>
          </a:bodyPr>
          <a:lstStyle/>
          <a:p>
            <a:pPr algn="ctr"/>
            <a:r>
              <a:rPr lang="en-US" sz="3600" dirty="0">
                <a:ln>
                  <a:solidFill>
                    <a:schemeClr val="accent3">
                      <a:lumMod val="40000"/>
                      <a:lumOff val="60000"/>
                    </a:schemeClr>
                  </a:solidFill>
                </a:ln>
                <a:effectLst>
                  <a:outerShdw blurRad="50800" dist="38100" dir="2700000" algn="br">
                    <a:srgbClr val="000000">
                      <a:alpha val="43000"/>
                    </a:srgbClr>
                  </a:outerShdw>
                </a:effectLst>
              </a:rPr>
              <a:t>A Draft Sequence of the Neandertal Genome</a:t>
            </a:r>
          </a:p>
        </p:txBody>
      </p:sp>
      <p:sp>
        <p:nvSpPr>
          <p:cNvPr id="6" name="Title 1">
            <a:extLst>
              <a:ext uri="{FF2B5EF4-FFF2-40B4-BE49-F238E27FC236}">
                <a16:creationId xmlns:a16="http://schemas.microsoft.com/office/drawing/2014/main" id="{0114D6BE-38A1-41C9-B9F5-CAD3E09BD1FF}"/>
              </a:ext>
            </a:extLst>
          </p:cNvPr>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400" u="sng" dirty="0">
                <a:solidFill>
                  <a:srgbClr val="FFFF66"/>
                </a:solidFill>
                <a:latin typeface="Britannic Bold" panose="020B0903060703020204" pitchFamily="34" charset="0"/>
              </a:rPr>
              <a:t>Human Biodiversity</a:t>
            </a:r>
            <a:endParaRPr lang="en-US" sz="3600" b="0" dirty="0">
              <a:solidFill>
                <a:srgbClr val="FFFF66"/>
              </a:solidFill>
              <a:latin typeface="Britannic Bold" panose="020B0903060703020204" pitchFamily="34" charset="0"/>
            </a:endParaRPr>
          </a:p>
        </p:txBody>
      </p:sp>
      <p:sp>
        <p:nvSpPr>
          <p:cNvPr id="5" name="TextBox 4">
            <a:extLst>
              <a:ext uri="{FF2B5EF4-FFF2-40B4-BE49-F238E27FC236}">
                <a16:creationId xmlns:a16="http://schemas.microsoft.com/office/drawing/2014/main" id="{989272C5-906E-4707-81F2-478092652FEC}"/>
              </a:ext>
            </a:extLst>
          </p:cNvPr>
          <p:cNvSpPr txBox="1"/>
          <p:nvPr/>
        </p:nvSpPr>
        <p:spPr>
          <a:xfrm>
            <a:off x="1" y="2065277"/>
            <a:ext cx="5615354" cy="4524315"/>
          </a:xfrm>
          <a:prstGeom prst="rect">
            <a:avLst/>
          </a:prstGeom>
          <a:noFill/>
        </p:spPr>
        <p:txBody>
          <a:bodyPr wrap="square" rtlCol="0">
            <a:spAutoFit/>
          </a:bodyPr>
          <a:lstStyle/>
          <a:p>
            <a:r>
              <a:rPr lang="fr-FR" sz="2400" dirty="0">
                <a:ln>
                  <a:solidFill>
                    <a:schemeClr val="accent3">
                      <a:lumMod val="40000"/>
                      <a:lumOff val="60000"/>
                    </a:schemeClr>
                  </a:solidFill>
                </a:ln>
                <a:effectLst>
                  <a:outerShdw blurRad="50800" dist="38100" dir="2700000" algn="br">
                    <a:srgbClr val="000000">
                      <a:alpha val="43000"/>
                    </a:srgbClr>
                  </a:outerShdw>
                </a:effectLst>
              </a:rPr>
              <a:t>R E Green et al. </a:t>
            </a:r>
            <a:r>
              <a:rPr lang="fr-FR" sz="2400" i="1" dirty="0">
                <a:ln>
                  <a:solidFill>
                    <a:schemeClr val="accent3">
                      <a:lumMod val="40000"/>
                      <a:lumOff val="60000"/>
                    </a:schemeClr>
                  </a:solidFill>
                </a:ln>
                <a:effectLst>
                  <a:outerShdw blurRad="50800" dist="38100" dir="2700000" algn="br">
                    <a:srgbClr val="000000">
                      <a:alpha val="43000"/>
                    </a:srgbClr>
                  </a:outerShdw>
                </a:effectLst>
              </a:rPr>
              <a:t>Science</a:t>
            </a:r>
            <a:r>
              <a:rPr lang="fr-FR" sz="2400" dirty="0">
                <a:ln>
                  <a:solidFill>
                    <a:schemeClr val="accent3">
                      <a:lumMod val="40000"/>
                      <a:lumOff val="60000"/>
                    </a:schemeClr>
                  </a:solidFill>
                </a:ln>
                <a:effectLst>
                  <a:outerShdw blurRad="50800" dist="38100" dir="2700000" algn="br">
                    <a:srgbClr val="000000">
                      <a:alpha val="43000"/>
                    </a:srgbClr>
                  </a:outerShdw>
                </a:effectLst>
              </a:rPr>
              <a:t> 2010;328:710-722</a:t>
            </a:r>
          </a:p>
          <a:p>
            <a:endParaRPr lang="fr-FR" sz="2400" dirty="0">
              <a:ln>
                <a:solidFill>
                  <a:schemeClr val="accent3">
                    <a:lumMod val="40000"/>
                    <a:lumOff val="60000"/>
                  </a:schemeClr>
                </a:solidFill>
              </a:ln>
              <a:effectLst>
                <a:outerShdw blurRad="50800" dist="38100" dir="2700000" algn="br">
                  <a:srgbClr val="000000">
                    <a:alpha val="43000"/>
                  </a:srgbClr>
                </a:outerShdw>
              </a:effectLst>
            </a:endParaRPr>
          </a:p>
          <a:p>
            <a:r>
              <a:rPr lang="en-US" sz="2400" dirty="0">
                <a:ln>
                  <a:solidFill>
                    <a:schemeClr val="accent3">
                      <a:lumMod val="40000"/>
                      <a:lumOff val="60000"/>
                    </a:schemeClr>
                  </a:solidFill>
                </a:ln>
                <a:effectLst>
                  <a:outerShdw blurRad="50800" dist="38100" dir="2700000" algn="br">
                    <a:srgbClr val="000000">
                      <a:alpha val="43000"/>
                    </a:srgbClr>
                  </a:outerShdw>
                </a:effectLst>
              </a:rPr>
              <a:t> Fig. 6 Four possible scenarios of genetic mixture involving Neandertals.</a:t>
            </a:r>
          </a:p>
          <a:p>
            <a:endParaRPr lang="en-US" sz="2400" dirty="0">
              <a:ln>
                <a:solidFill>
                  <a:schemeClr val="accent3">
                    <a:lumMod val="40000"/>
                    <a:lumOff val="60000"/>
                  </a:schemeClr>
                </a:solidFill>
              </a:ln>
              <a:effectLst>
                <a:outerShdw blurRad="50800" dist="38100" dir="2700000" algn="br">
                  <a:srgbClr val="000000">
                    <a:alpha val="43000"/>
                  </a:srgbClr>
                </a:outerShdw>
              </a:effectLst>
            </a:endParaRPr>
          </a:p>
          <a:p>
            <a:endParaRPr lang="en-US" sz="2400" dirty="0">
              <a:ln>
                <a:solidFill>
                  <a:schemeClr val="accent3">
                    <a:lumMod val="40000"/>
                    <a:lumOff val="60000"/>
                  </a:schemeClr>
                </a:solidFill>
              </a:ln>
              <a:effectLst>
                <a:outerShdw blurRad="50800" dist="38100" dir="2700000" algn="br">
                  <a:srgbClr val="000000">
                    <a:alpha val="43000"/>
                  </a:srgbClr>
                </a:outerShdw>
              </a:effectLst>
            </a:endParaRPr>
          </a:p>
          <a:p>
            <a:endParaRPr lang="en-US" sz="2400" dirty="0">
              <a:ln>
                <a:solidFill>
                  <a:schemeClr val="accent3">
                    <a:lumMod val="40000"/>
                    <a:lumOff val="60000"/>
                  </a:schemeClr>
                </a:solidFill>
              </a:ln>
              <a:effectLst>
                <a:outerShdw blurRad="50800" dist="38100" dir="2700000" algn="br">
                  <a:srgbClr val="000000">
                    <a:alpha val="43000"/>
                  </a:srgbClr>
                </a:outerShdw>
              </a:effectLst>
            </a:endParaRPr>
          </a:p>
          <a:p>
            <a:r>
              <a:rPr lang="en-US" sz="2400" dirty="0">
                <a:ln>
                  <a:solidFill>
                    <a:schemeClr val="accent3">
                      <a:lumMod val="40000"/>
                      <a:lumOff val="60000"/>
                    </a:schemeClr>
                  </a:solidFill>
                </a:ln>
                <a:effectLst>
                  <a:outerShdw blurRad="50800" dist="38100" dir="2700000" algn="br">
                    <a:srgbClr val="000000">
                      <a:alpha val="43000"/>
                    </a:srgbClr>
                  </a:outerShdw>
                </a:effectLst>
              </a:rPr>
              <a:t>Subsequent to this</a:t>
            </a:r>
          </a:p>
          <a:p>
            <a:r>
              <a:rPr lang="en-US" sz="2400" dirty="0">
                <a:ln>
                  <a:solidFill>
                    <a:schemeClr val="accent3">
                      <a:lumMod val="40000"/>
                      <a:lumOff val="60000"/>
                    </a:schemeClr>
                  </a:solidFill>
                </a:ln>
                <a:effectLst>
                  <a:outerShdw blurRad="50800" dist="38100" dir="2700000" algn="br">
                    <a:srgbClr val="000000">
                      <a:alpha val="43000"/>
                    </a:srgbClr>
                  </a:outerShdw>
                </a:effectLst>
              </a:rPr>
              <a:t> More recent analyses show modern humans have between 2-4%. Higher in Europeans than African populations</a:t>
            </a:r>
          </a:p>
          <a:p>
            <a:endParaRPr lang="en-US" sz="2400" dirty="0">
              <a:ln>
                <a:solidFill>
                  <a:schemeClr val="accent3">
                    <a:lumMod val="40000"/>
                    <a:lumOff val="60000"/>
                  </a:schemeClr>
                </a:solidFill>
              </a:ln>
              <a:effectLst>
                <a:outerShdw blurRad="50800" dist="38100" dir="2700000" algn="br">
                  <a:srgbClr val="000000">
                    <a:alpha val="43000"/>
                  </a:srgbClr>
                </a:outerShdw>
              </a:effectLst>
            </a:endParaRPr>
          </a:p>
        </p:txBody>
      </p:sp>
      <p:pic>
        <p:nvPicPr>
          <p:cNvPr id="7" name="Picture 3">
            <a:extLst>
              <a:ext uri="{FF2B5EF4-FFF2-40B4-BE49-F238E27FC236}">
                <a16:creationId xmlns:a16="http://schemas.microsoft.com/office/drawing/2014/main" id="{8A3F3482-B450-4F1E-A2DE-30ABD370ED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958850"/>
            <a:ext cx="3481754" cy="57521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04078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864948"/>
            <a:ext cx="9144000" cy="1077218"/>
          </a:xfrm>
          <a:prstGeom prst="rect">
            <a:avLst/>
          </a:prstGeom>
          <a:noFill/>
        </p:spPr>
        <p:txBody>
          <a:bodyPr wrap="square" rtlCol="0">
            <a:spAutoFit/>
          </a:bodyPr>
          <a:lstStyle/>
          <a:p>
            <a:r>
              <a:rPr lang="en-US" sz="3200" dirty="0">
                <a:ln>
                  <a:solidFill>
                    <a:schemeClr val="accent3">
                      <a:lumMod val="40000"/>
                      <a:lumOff val="60000"/>
                    </a:schemeClr>
                  </a:solidFill>
                </a:ln>
                <a:effectLst>
                  <a:outerShdw blurRad="50800" dist="38100" dir="2700000" algn="br">
                    <a:srgbClr val="000000">
                      <a:alpha val="43000"/>
                    </a:srgbClr>
                  </a:outerShdw>
                </a:effectLst>
              </a:rPr>
              <a:t>Archaic hominin admixture facilitated adaptation to Out-of-Africa environments</a:t>
            </a:r>
          </a:p>
        </p:txBody>
      </p:sp>
      <p:sp>
        <p:nvSpPr>
          <p:cNvPr id="6" name="Title 1">
            <a:extLst>
              <a:ext uri="{FF2B5EF4-FFF2-40B4-BE49-F238E27FC236}">
                <a16:creationId xmlns:a16="http://schemas.microsoft.com/office/drawing/2014/main" id="{0114D6BE-38A1-41C9-B9F5-CAD3E09BD1FF}"/>
              </a:ext>
            </a:extLst>
          </p:cNvPr>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400" u="sng" dirty="0">
                <a:solidFill>
                  <a:srgbClr val="FFFF66"/>
                </a:solidFill>
                <a:latin typeface="Britannic Bold" panose="020B0903060703020204" pitchFamily="34" charset="0"/>
              </a:rPr>
              <a:t>Human Biodiversity</a:t>
            </a:r>
            <a:endParaRPr lang="en-US" sz="3600" b="0" dirty="0">
              <a:solidFill>
                <a:srgbClr val="FFFF66"/>
              </a:solidFill>
              <a:latin typeface="Britannic Bold" panose="020B0903060703020204" pitchFamily="34" charset="0"/>
            </a:endParaRPr>
          </a:p>
        </p:txBody>
      </p:sp>
      <p:sp>
        <p:nvSpPr>
          <p:cNvPr id="5" name="TextBox 4">
            <a:extLst>
              <a:ext uri="{FF2B5EF4-FFF2-40B4-BE49-F238E27FC236}">
                <a16:creationId xmlns:a16="http://schemas.microsoft.com/office/drawing/2014/main" id="{989272C5-906E-4707-81F2-478092652FEC}"/>
              </a:ext>
            </a:extLst>
          </p:cNvPr>
          <p:cNvSpPr txBox="1"/>
          <p:nvPr/>
        </p:nvSpPr>
        <p:spPr>
          <a:xfrm>
            <a:off x="49237" y="1942166"/>
            <a:ext cx="9094763" cy="4401205"/>
          </a:xfrm>
          <a:prstGeom prst="rect">
            <a:avLst/>
          </a:prstGeom>
          <a:noFill/>
        </p:spPr>
        <p:txBody>
          <a:bodyPr wrap="square" rtlCol="0">
            <a:spAutoFit/>
          </a:bodyPr>
          <a:lstStyle/>
          <a:p>
            <a:r>
              <a:rPr lang="en-US" sz="2000" dirty="0">
                <a:ln>
                  <a:solidFill>
                    <a:schemeClr val="accent3">
                      <a:lumMod val="40000"/>
                      <a:lumOff val="60000"/>
                    </a:schemeClr>
                  </a:solidFill>
                </a:ln>
                <a:effectLst>
                  <a:outerShdw blurRad="50800" dist="38100" dir="2700000" algn="br">
                    <a:srgbClr val="000000">
                      <a:alpha val="43000"/>
                    </a:srgbClr>
                  </a:outerShdw>
                </a:effectLst>
              </a:rPr>
              <a:t>R.M. </a:t>
            </a:r>
            <a:r>
              <a:rPr lang="en-US" sz="2000" dirty="0" err="1">
                <a:ln>
                  <a:solidFill>
                    <a:schemeClr val="accent3">
                      <a:lumMod val="40000"/>
                      <a:lumOff val="60000"/>
                    </a:schemeClr>
                  </a:solidFill>
                </a:ln>
                <a:effectLst>
                  <a:outerShdw blurRad="50800" dist="38100" dir="2700000" algn="br">
                    <a:srgbClr val="000000">
                      <a:alpha val="43000"/>
                    </a:srgbClr>
                  </a:outerShdw>
                </a:effectLst>
              </a:rPr>
              <a:t>Gittelman</a:t>
            </a:r>
            <a:r>
              <a:rPr lang="en-US" sz="2000" dirty="0">
                <a:ln>
                  <a:solidFill>
                    <a:schemeClr val="accent3">
                      <a:lumMod val="40000"/>
                      <a:lumOff val="60000"/>
                    </a:schemeClr>
                  </a:solidFill>
                </a:ln>
                <a:effectLst>
                  <a:outerShdw blurRad="50800" dist="38100" dir="2700000" algn="br">
                    <a:srgbClr val="000000">
                      <a:alpha val="43000"/>
                    </a:srgbClr>
                  </a:outerShdw>
                </a:effectLst>
              </a:rPr>
              <a:t> et al., Current Biology, doi:10.1016/j.cub.2016.10.041, 2016. </a:t>
            </a:r>
          </a:p>
          <a:p>
            <a:endParaRPr lang="en-US" sz="2000" dirty="0">
              <a:ln>
                <a:solidFill>
                  <a:schemeClr val="accent3">
                    <a:lumMod val="40000"/>
                    <a:lumOff val="60000"/>
                  </a:schemeClr>
                </a:solidFill>
              </a:ln>
              <a:effectLst>
                <a:outerShdw blurRad="50800" dist="38100" dir="2700000" algn="br">
                  <a:srgbClr val="000000">
                    <a:alpha val="43000"/>
                  </a:srgbClr>
                </a:outerShdw>
              </a:effectLst>
            </a:endParaRPr>
          </a:p>
          <a:p>
            <a:r>
              <a:rPr lang="en-US" sz="2000" dirty="0">
                <a:ln>
                  <a:solidFill>
                    <a:schemeClr val="accent3">
                      <a:lumMod val="40000"/>
                      <a:lumOff val="60000"/>
                    </a:schemeClr>
                  </a:solidFill>
                </a:ln>
                <a:effectLst>
                  <a:outerShdw blurRad="50800" dist="38100" dir="2700000" algn="br">
                    <a:srgbClr val="000000">
                      <a:alpha val="43000"/>
                    </a:srgbClr>
                  </a:outerShdw>
                </a:effectLst>
              </a:rPr>
              <a:t>found 126 genomic loci where ancient hominin DNA appeared to persist at relatively high frequency among these individuals, indicating that the retained locus is likely to confer an evolutionary advantage.</a:t>
            </a:r>
          </a:p>
          <a:p>
            <a:endParaRPr lang="en-US" sz="2000" dirty="0">
              <a:ln>
                <a:solidFill>
                  <a:schemeClr val="accent3">
                    <a:lumMod val="40000"/>
                    <a:lumOff val="60000"/>
                  </a:schemeClr>
                </a:solidFill>
              </a:ln>
              <a:effectLst>
                <a:outerShdw blurRad="50800" dist="38100" dir="2700000" algn="br">
                  <a:srgbClr val="000000">
                    <a:alpha val="43000"/>
                  </a:srgbClr>
                </a:outerShdw>
              </a:effectLst>
            </a:endParaRPr>
          </a:p>
          <a:p>
            <a:endParaRPr lang="en-US" sz="2000" dirty="0">
              <a:ln>
                <a:solidFill>
                  <a:schemeClr val="accent3">
                    <a:lumMod val="40000"/>
                    <a:lumOff val="60000"/>
                  </a:schemeClr>
                </a:solidFill>
              </a:ln>
              <a:effectLst>
                <a:outerShdw blurRad="50800" dist="38100" dir="2700000" algn="br">
                  <a:srgbClr val="000000">
                    <a:alpha val="43000"/>
                  </a:srgbClr>
                </a:outerShdw>
              </a:effectLst>
            </a:endParaRPr>
          </a:p>
          <a:p>
            <a:r>
              <a:rPr lang="en-US" sz="2000" dirty="0">
                <a:ln>
                  <a:solidFill>
                    <a:schemeClr val="accent3">
                      <a:lumMod val="40000"/>
                      <a:lumOff val="60000"/>
                    </a:schemeClr>
                  </a:solidFill>
                </a:ln>
                <a:effectLst>
                  <a:outerShdw blurRad="50800" dist="38100" dir="2700000" algn="br">
                    <a:srgbClr val="000000">
                      <a:alpha val="43000"/>
                    </a:srgbClr>
                  </a:outerShdw>
                </a:effectLst>
              </a:rPr>
              <a:t>The 126 loci—including seven previously identified—corresponded to seven genes involved in skin pigmentation and 31 genes that function in immunity. </a:t>
            </a:r>
          </a:p>
          <a:p>
            <a:endParaRPr lang="en-US" sz="2000" dirty="0">
              <a:ln>
                <a:solidFill>
                  <a:schemeClr val="accent3">
                    <a:lumMod val="40000"/>
                    <a:lumOff val="60000"/>
                  </a:schemeClr>
                </a:solidFill>
              </a:ln>
              <a:effectLst>
                <a:outerShdw blurRad="50800" dist="38100" dir="2700000" algn="br">
                  <a:srgbClr val="000000">
                    <a:alpha val="43000"/>
                  </a:srgbClr>
                </a:outerShdw>
              </a:effectLst>
            </a:endParaRPr>
          </a:p>
          <a:p>
            <a:r>
              <a:rPr lang="en-US" sz="2000" dirty="0">
                <a:ln>
                  <a:solidFill>
                    <a:schemeClr val="accent3">
                      <a:lumMod val="40000"/>
                      <a:lumOff val="60000"/>
                    </a:schemeClr>
                  </a:solidFill>
                </a:ln>
                <a:effectLst>
                  <a:outerShdw blurRad="50800" dist="38100" dir="2700000" algn="br">
                    <a:srgbClr val="000000">
                      <a:alpha val="43000"/>
                    </a:srgbClr>
                  </a:outerShdw>
                </a:effectLst>
                <a:hlinkClick r:id="rId3"/>
              </a:rPr>
              <a:t>https://www.the-scientist.com/?articles.view/articleNo/47474/title/Advantages-of-Neanderthal-DNA-in-the-Human-Genome/</a:t>
            </a:r>
            <a:endParaRPr lang="en-US" sz="2000" dirty="0">
              <a:ln>
                <a:solidFill>
                  <a:schemeClr val="accent3">
                    <a:lumMod val="40000"/>
                    <a:lumOff val="60000"/>
                  </a:schemeClr>
                </a:solidFill>
              </a:ln>
              <a:effectLst>
                <a:outerShdw blurRad="50800" dist="38100" dir="2700000" algn="br">
                  <a:srgbClr val="000000">
                    <a:alpha val="43000"/>
                  </a:srgbClr>
                </a:outerShdw>
              </a:effectLst>
            </a:endParaRPr>
          </a:p>
          <a:p>
            <a:endParaRPr lang="en-US" sz="2000" dirty="0">
              <a:ln>
                <a:solidFill>
                  <a:schemeClr val="accent3">
                    <a:lumMod val="40000"/>
                    <a:lumOff val="60000"/>
                  </a:schemeClr>
                </a:solidFill>
              </a:ln>
              <a:effectLst>
                <a:outerShdw blurRad="50800" dist="38100" dir="2700000" algn="br">
                  <a:srgbClr val="000000">
                    <a:alpha val="43000"/>
                  </a:srgbClr>
                </a:outerShdw>
              </a:effectLst>
            </a:endParaRPr>
          </a:p>
        </p:txBody>
      </p:sp>
    </p:spTree>
    <p:extLst>
      <p:ext uri="{BB962C8B-B14F-4D97-AF65-F5344CB8AC3E}">
        <p14:creationId xmlns:p14="http://schemas.microsoft.com/office/powerpoint/2010/main" val="3538202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b="0" u="sng" dirty="0">
                <a:solidFill>
                  <a:srgbClr val="FFFF66"/>
                </a:solidFill>
                <a:latin typeface="Britannic Bold" panose="020B0903060703020204" pitchFamily="34" charset="0"/>
              </a:rPr>
              <a:t>Perspective on Human Biodiversity</a:t>
            </a:r>
          </a:p>
        </p:txBody>
      </p:sp>
      <p:sp>
        <p:nvSpPr>
          <p:cNvPr id="5" name="TextBox 4"/>
          <p:cNvSpPr txBox="1"/>
          <p:nvPr/>
        </p:nvSpPr>
        <p:spPr>
          <a:xfrm>
            <a:off x="53578" y="815400"/>
            <a:ext cx="9090422" cy="2554545"/>
          </a:xfrm>
          <a:prstGeom prst="rect">
            <a:avLst/>
          </a:prstGeom>
          <a:noFill/>
        </p:spPr>
        <p:txBody>
          <a:bodyPr wrap="square" rtlCol="0">
            <a:spAutoFit/>
          </a:bodyPr>
          <a:lstStyle/>
          <a:p>
            <a:r>
              <a:rPr lang="en-US" sz="4000" b="1" dirty="0">
                <a:effectLst>
                  <a:outerShdw blurRad="50800" dist="38100" dir="2700000" algn="br">
                    <a:srgbClr val="000000">
                      <a:alpha val="43000"/>
                    </a:srgbClr>
                  </a:outerShdw>
                </a:effectLst>
                <a:latin typeface="+mj-lt"/>
              </a:rPr>
              <a:t>Diversity in human genes is a key factor in creating selective advantages for survival of the species!!!</a:t>
            </a:r>
          </a:p>
        </p:txBody>
      </p:sp>
    </p:spTree>
    <p:extLst>
      <p:ext uri="{BB962C8B-B14F-4D97-AF65-F5344CB8AC3E}">
        <p14:creationId xmlns:p14="http://schemas.microsoft.com/office/powerpoint/2010/main" val="3299802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b="0" u="sng" dirty="0">
                <a:solidFill>
                  <a:srgbClr val="FFFF66"/>
                </a:solidFill>
                <a:latin typeface="Britannic Bold" panose="020B0903060703020204" pitchFamily="34" charset="0"/>
              </a:rPr>
              <a:t>Future Perspectives on Biodiversity</a:t>
            </a:r>
          </a:p>
        </p:txBody>
      </p:sp>
      <p:sp>
        <p:nvSpPr>
          <p:cNvPr id="5" name="TextBox 4"/>
          <p:cNvSpPr txBox="1"/>
          <p:nvPr/>
        </p:nvSpPr>
        <p:spPr>
          <a:xfrm>
            <a:off x="53578" y="815400"/>
            <a:ext cx="9090422" cy="5632311"/>
          </a:xfrm>
          <a:prstGeom prst="rect">
            <a:avLst/>
          </a:prstGeom>
          <a:noFill/>
        </p:spPr>
        <p:txBody>
          <a:bodyPr wrap="square" rtlCol="0">
            <a:spAutoFit/>
          </a:bodyPr>
          <a:lstStyle/>
          <a:p>
            <a:r>
              <a:rPr lang="en-US" sz="4000" b="1" dirty="0">
                <a:effectLst>
                  <a:outerShdw blurRad="50800" dist="38100" dir="2700000" algn="br">
                    <a:srgbClr val="000000">
                      <a:alpha val="43000"/>
                    </a:srgbClr>
                  </a:outerShdw>
                </a:effectLst>
                <a:latin typeface="+mj-lt"/>
              </a:rPr>
              <a:t>With genomes and smell tests:</a:t>
            </a:r>
          </a:p>
          <a:p>
            <a:r>
              <a:rPr lang="en-US" sz="4000" b="1" dirty="0">
                <a:effectLst>
                  <a:outerShdw blurRad="50800" dist="38100" dir="2700000" algn="br">
                    <a:srgbClr val="000000">
                      <a:alpha val="43000"/>
                    </a:srgbClr>
                  </a:outerShdw>
                </a:effectLst>
                <a:latin typeface="+mj-lt"/>
              </a:rPr>
              <a:t>--select mates before breeding</a:t>
            </a:r>
          </a:p>
          <a:p>
            <a:r>
              <a:rPr lang="en-US" sz="4000" b="1" dirty="0">
                <a:effectLst>
                  <a:outerShdw blurRad="50800" dist="38100" dir="2700000" algn="br">
                    <a:srgbClr val="000000">
                      <a:alpha val="43000"/>
                    </a:srgbClr>
                  </a:outerShdw>
                </a:effectLst>
                <a:latin typeface="+mj-lt"/>
              </a:rPr>
              <a:t>--remove harmful mutations via gene editing (CRISPR)</a:t>
            </a:r>
          </a:p>
          <a:p>
            <a:endParaRPr lang="en-US" sz="4000" b="1" dirty="0">
              <a:effectLst>
                <a:outerShdw blurRad="50800" dist="38100" dir="2700000" algn="br">
                  <a:srgbClr val="000000">
                    <a:alpha val="43000"/>
                  </a:srgbClr>
                </a:outerShdw>
              </a:effectLst>
              <a:latin typeface="+mj-lt"/>
            </a:endParaRPr>
          </a:p>
          <a:p>
            <a:r>
              <a:rPr lang="en-US" sz="4000" b="1" dirty="0">
                <a:effectLst>
                  <a:outerShdw blurRad="50800" dist="38100" dir="2700000" algn="br">
                    <a:srgbClr val="000000">
                      <a:alpha val="43000"/>
                    </a:srgbClr>
                  </a:outerShdw>
                </a:effectLst>
                <a:latin typeface="+mj-lt"/>
              </a:rPr>
              <a:t>Have to be careful to not remove harmful/beneficial diversity.</a:t>
            </a:r>
          </a:p>
          <a:p>
            <a:r>
              <a:rPr lang="en-US" sz="4000" b="1" dirty="0">
                <a:effectLst>
                  <a:outerShdw blurRad="50800" dist="38100" dir="2700000" algn="br">
                    <a:srgbClr val="000000">
                      <a:alpha val="43000"/>
                    </a:srgbClr>
                  </a:outerShdw>
                </a:effectLst>
                <a:latin typeface="+mj-lt"/>
              </a:rPr>
              <a:t>Also, if employed, should be widely employed. </a:t>
            </a:r>
          </a:p>
        </p:txBody>
      </p:sp>
    </p:spTree>
    <p:extLst>
      <p:ext uri="{BB962C8B-B14F-4D97-AF65-F5344CB8AC3E}">
        <p14:creationId xmlns:p14="http://schemas.microsoft.com/office/powerpoint/2010/main" val="3644721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800" u="sng" dirty="0">
                <a:solidFill>
                  <a:srgbClr val="FFFF66"/>
                </a:solidFill>
                <a:latin typeface="Britannic Bold" panose="020B0903060703020204" pitchFamily="34" charset="0"/>
              </a:rPr>
              <a:t>Future Directions</a:t>
            </a:r>
            <a:endParaRPr lang="en-US" sz="4000" b="0" dirty="0">
              <a:solidFill>
                <a:srgbClr val="FFFF66"/>
              </a:solidFill>
              <a:latin typeface="Britannic Bold" panose="020B0903060703020204" pitchFamily="34" charset="0"/>
            </a:endParaRPr>
          </a:p>
        </p:txBody>
      </p:sp>
      <p:pic>
        <p:nvPicPr>
          <p:cNvPr id="2" name="Picture 1"/>
          <p:cNvPicPr>
            <a:picLocks noChangeAspect="1"/>
          </p:cNvPicPr>
          <p:nvPr/>
        </p:nvPicPr>
        <p:blipFill>
          <a:blip r:embed="rId3"/>
          <a:stretch>
            <a:fillRect/>
          </a:stretch>
        </p:blipFill>
        <p:spPr>
          <a:xfrm>
            <a:off x="2514600" y="990600"/>
            <a:ext cx="3759200" cy="5638800"/>
          </a:xfrm>
          <a:prstGeom prst="rect">
            <a:avLst/>
          </a:prstGeom>
        </p:spPr>
      </p:pic>
    </p:spTree>
    <p:extLst>
      <p:ext uri="{BB962C8B-B14F-4D97-AF65-F5344CB8AC3E}">
        <p14:creationId xmlns:p14="http://schemas.microsoft.com/office/powerpoint/2010/main" val="1367417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u="sng" dirty="0">
                <a:solidFill>
                  <a:srgbClr val="FFFF66"/>
                </a:solidFill>
                <a:latin typeface="Britannic Bold" panose="020B0903060703020204" pitchFamily="34" charset="0"/>
              </a:rPr>
              <a:t>Evolution and Racism</a:t>
            </a:r>
            <a:endParaRPr lang="en-US" sz="3200" b="0" dirty="0">
              <a:solidFill>
                <a:srgbClr val="FFFF66"/>
              </a:solidFill>
              <a:latin typeface="Britannic Bold" panose="020B0903060703020204" pitchFamily="34" charset="0"/>
            </a:endParaRPr>
          </a:p>
        </p:txBody>
      </p:sp>
      <p:pic>
        <p:nvPicPr>
          <p:cNvPr id="1026" name="Picture 2" descr="Picture">
            <a:extLst>
              <a:ext uri="{FF2B5EF4-FFF2-40B4-BE49-F238E27FC236}">
                <a16:creationId xmlns:a16="http://schemas.microsoft.com/office/drawing/2014/main" id="{9F6D5C20-9067-4B36-83A2-B833637295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66" y="3200400"/>
            <a:ext cx="4936818" cy="32089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DB74442-20C1-4CB4-96E6-84F8F0704037}"/>
              </a:ext>
            </a:extLst>
          </p:cNvPr>
          <p:cNvSpPr/>
          <p:nvPr/>
        </p:nvSpPr>
        <p:spPr>
          <a:xfrm>
            <a:off x="5100637" y="5582793"/>
            <a:ext cx="4114800" cy="1323439"/>
          </a:xfrm>
          <a:prstGeom prst="rect">
            <a:avLst/>
          </a:prstGeom>
        </p:spPr>
        <p:txBody>
          <a:bodyPr wrap="square">
            <a:spAutoFit/>
          </a:bodyPr>
          <a:lstStyle/>
          <a:p>
            <a:r>
              <a:rPr lang="en-US" sz="1600" dirty="0">
                <a:hlinkClick r:id="rId4"/>
              </a:rPr>
              <a:t>https://redfoxclimatechange.weebly.com/red-fox-vs-arctic-fox.html</a:t>
            </a:r>
            <a:endParaRPr lang="en-US" sz="1600" dirty="0"/>
          </a:p>
          <a:p>
            <a:r>
              <a:rPr lang="en-US" sz="1600" dirty="0">
                <a:hlinkClick r:id="rId5"/>
              </a:rPr>
              <a:t>https://en.wikipedia.org/wiki/Arctic_fox</a:t>
            </a:r>
            <a:endParaRPr lang="en-US" sz="1600" dirty="0"/>
          </a:p>
          <a:p>
            <a:r>
              <a:rPr lang="en-US" sz="1600" dirty="0">
                <a:hlinkClick r:id="rId6"/>
              </a:rPr>
              <a:t>https://en.wikipedia.org/wiki/Red_fox</a:t>
            </a:r>
            <a:endParaRPr lang="en-US" sz="1600" dirty="0"/>
          </a:p>
          <a:p>
            <a:endParaRPr lang="en-US" sz="1600" dirty="0"/>
          </a:p>
        </p:txBody>
      </p:sp>
      <p:pic>
        <p:nvPicPr>
          <p:cNvPr id="4" name="Picture 3">
            <a:extLst>
              <a:ext uri="{FF2B5EF4-FFF2-40B4-BE49-F238E27FC236}">
                <a16:creationId xmlns:a16="http://schemas.microsoft.com/office/drawing/2014/main" id="{30B5BF8C-203E-4772-8957-BD11DB5F3788}"/>
              </a:ext>
            </a:extLst>
          </p:cNvPr>
          <p:cNvPicPr>
            <a:picLocks noChangeAspect="1"/>
          </p:cNvPicPr>
          <p:nvPr/>
        </p:nvPicPr>
        <p:blipFill>
          <a:blip r:embed="rId7"/>
          <a:stretch>
            <a:fillRect/>
          </a:stretch>
        </p:blipFill>
        <p:spPr>
          <a:xfrm>
            <a:off x="5326372" y="892371"/>
            <a:ext cx="3209925" cy="4391025"/>
          </a:xfrm>
          <a:prstGeom prst="rect">
            <a:avLst/>
          </a:prstGeom>
        </p:spPr>
      </p:pic>
      <p:pic>
        <p:nvPicPr>
          <p:cNvPr id="1028" name="Picture 4" descr="Picture">
            <a:extLst>
              <a:ext uri="{FF2B5EF4-FFF2-40B4-BE49-F238E27FC236}">
                <a16:creationId xmlns:a16="http://schemas.microsoft.com/office/drawing/2014/main" id="{AEB0E11E-A9A6-452D-9C33-F0F1BD69A7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78" y="958850"/>
            <a:ext cx="431482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4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evolutionofpolarbears.weebly.com/uploads/5/1/7/9/51790685/1785025_orig.jpg">
            <a:extLst>
              <a:ext uri="{FF2B5EF4-FFF2-40B4-BE49-F238E27FC236}">
                <a16:creationId xmlns:a16="http://schemas.microsoft.com/office/drawing/2014/main" id="{8E65F8FE-A82F-41F7-83F3-2B83AA61F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 y="762000"/>
            <a:ext cx="6584696" cy="485188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u="sng" dirty="0">
                <a:solidFill>
                  <a:srgbClr val="FFFF66"/>
                </a:solidFill>
                <a:latin typeface="Britannic Bold" panose="020B0903060703020204" pitchFamily="34" charset="0"/>
              </a:rPr>
              <a:t>Evolution and Racism</a:t>
            </a:r>
            <a:endParaRPr lang="en-US" sz="3200" b="0" dirty="0">
              <a:solidFill>
                <a:srgbClr val="FFFF66"/>
              </a:solidFill>
              <a:latin typeface="Britannic Bold" panose="020B0903060703020204" pitchFamily="34" charset="0"/>
            </a:endParaRPr>
          </a:p>
        </p:txBody>
      </p:sp>
      <p:pic>
        <p:nvPicPr>
          <p:cNvPr id="2050" name="Picture 2" descr="Grosser Panda.JPG">
            <a:extLst>
              <a:ext uri="{FF2B5EF4-FFF2-40B4-BE49-F238E27FC236}">
                <a16:creationId xmlns:a16="http://schemas.microsoft.com/office/drawing/2014/main" id="{D65EC097-3AEB-4E56-8ED1-52BF8A1A63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921" y="3009314"/>
            <a:ext cx="4683861"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73B380E-9C93-4C21-94BC-BD4E08A0D94A}"/>
              </a:ext>
            </a:extLst>
          </p:cNvPr>
          <p:cNvSpPr/>
          <p:nvPr/>
        </p:nvSpPr>
        <p:spPr>
          <a:xfrm>
            <a:off x="4381573" y="6253872"/>
            <a:ext cx="5173019" cy="646331"/>
          </a:xfrm>
          <a:prstGeom prst="rect">
            <a:avLst/>
          </a:prstGeom>
        </p:spPr>
        <p:txBody>
          <a:bodyPr wrap="square">
            <a:spAutoFit/>
          </a:bodyPr>
          <a:lstStyle/>
          <a:p>
            <a:r>
              <a:rPr lang="en-US" dirty="0">
                <a:hlinkClick r:id="rId5"/>
              </a:rPr>
              <a:t>https://en.wikipedia.org/wiki/Giant_panda</a:t>
            </a:r>
            <a:endParaRPr lang="en-US" dirty="0"/>
          </a:p>
          <a:p>
            <a:endParaRPr lang="en-US" dirty="0"/>
          </a:p>
        </p:txBody>
      </p:sp>
    </p:spTree>
    <p:extLst>
      <p:ext uri="{BB962C8B-B14F-4D97-AF65-F5344CB8AC3E}">
        <p14:creationId xmlns:p14="http://schemas.microsoft.com/office/powerpoint/2010/main" val="3061772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u="sng" dirty="0">
                <a:solidFill>
                  <a:srgbClr val="FFFF66"/>
                </a:solidFill>
                <a:latin typeface="Britannic Bold" panose="020B0903060703020204" pitchFamily="34" charset="0"/>
              </a:rPr>
              <a:t>Evolution and Racism</a:t>
            </a:r>
            <a:endParaRPr lang="en-US" sz="3200" b="0" dirty="0">
              <a:solidFill>
                <a:srgbClr val="FFFF66"/>
              </a:solidFill>
              <a:latin typeface="Britannic Bold" panose="020B0903060703020204" pitchFamily="34" charset="0"/>
            </a:endParaRPr>
          </a:p>
        </p:txBody>
      </p:sp>
      <p:sp>
        <p:nvSpPr>
          <p:cNvPr id="5" name="TextBox 4"/>
          <p:cNvSpPr txBox="1"/>
          <p:nvPr/>
        </p:nvSpPr>
        <p:spPr>
          <a:xfrm>
            <a:off x="280932" y="1465409"/>
            <a:ext cx="8938022" cy="5262979"/>
          </a:xfrm>
          <a:prstGeom prst="rect">
            <a:avLst/>
          </a:prstGeom>
          <a:noFill/>
        </p:spPr>
        <p:txBody>
          <a:bodyPr wrap="square" rtlCol="0">
            <a:spAutoFit/>
          </a:bodyPr>
          <a:lstStyle/>
          <a:p>
            <a:r>
              <a:rPr lang="en-US" sz="2400" b="1" dirty="0">
                <a:effectLst>
                  <a:outerShdw blurRad="50800" dist="38100" dir="2700000" algn="br">
                    <a:srgbClr val="000000">
                      <a:alpha val="43000"/>
                    </a:srgbClr>
                  </a:outerShdw>
                </a:effectLst>
                <a:latin typeface="+mj-lt"/>
              </a:rPr>
              <a:t> Isolation mechanisms that occur before and up to the union of egg and sperm (pre-zygotic isolation)</a:t>
            </a:r>
          </a:p>
          <a:p>
            <a:endParaRPr lang="en-US" sz="2400" b="1" dirty="0">
              <a:effectLst>
                <a:outerShdw blurRad="50800" dist="38100" dir="2700000" algn="br">
                  <a:srgbClr val="000000">
                    <a:alpha val="43000"/>
                  </a:srgbClr>
                </a:outerShdw>
              </a:effectLst>
              <a:latin typeface="+mj-lt"/>
            </a:endParaRPr>
          </a:p>
          <a:p>
            <a:r>
              <a:rPr lang="en-US" sz="2400" b="1" dirty="0">
                <a:effectLst>
                  <a:outerShdw blurRad="50800" dist="38100" dir="2700000" algn="br">
                    <a:srgbClr val="000000">
                      <a:alpha val="43000"/>
                    </a:srgbClr>
                  </a:outerShdw>
                </a:effectLst>
                <a:latin typeface="+mj-lt"/>
              </a:rPr>
              <a:t>    1.1 Temporal or habitat isolation</a:t>
            </a:r>
          </a:p>
          <a:p>
            <a:r>
              <a:rPr lang="en-US" sz="2400" b="1" dirty="0">
                <a:effectLst>
                  <a:outerShdw blurRad="50800" dist="38100" dir="2700000" algn="br">
                    <a:srgbClr val="000000">
                      <a:alpha val="43000"/>
                    </a:srgbClr>
                  </a:outerShdw>
                </a:effectLst>
                <a:latin typeface="+mj-lt"/>
              </a:rPr>
              <a:t>    1.2 Sexual isolation by behavior or conduct</a:t>
            </a:r>
          </a:p>
          <a:p>
            <a:r>
              <a:rPr lang="en-US" sz="2400" b="1" dirty="0">
                <a:effectLst>
                  <a:outerShdw blurRad="50800" dist="38100" dir="2700000" algn="br">
                    <a:srgbClr val="000000">
                      <a:alpha val="43000"/>
                    </a:srgbClr>
                  </a:outerShdw>
                </a:effectLst>
                <a:latin typeface="+mj-lt"/>
              </a:rPr>
              <a:t>    1.3 Mechanical isolation</a:t>
            </a:r>
          </a:p>
          <a:p>
            <a:r>
              <a:rPr lang="en-US" sz="2400" b="1" dirty="0">
                <a:effectLst>
                  <a:outerShdw blurRad="50800" dist="38100" dir="2700000" algn="br">
                    <a:srgbClr val="000000">
                      <a:alpha val="43000"/>
                    </a:srgbClr>
                  </a:outerShdw>
                </a:effectLst>
                <a:latin typeface="+mj-lt"/>
              </a:rPr>
              <a:t>    1.4 Gametic isolation</a:t>
            </a:r>
          </a:p>
          <a:p>
            <a:endParaRPr lang="en-US" sz="2400" b="1" dirty="0">
              <a:effectLst>
                <a:outerShdw blurRad="50800" dist="38100" dir="2700000" algn="br">
                  <a:srgbClr val="000000">
                    <a:alpha val="43000"/>
                  </a:srgbClr>
                </a:outerShdw>
              </a:effectLst>
              <a:latin typeface="+mj-lt"/>
            </a:endParaRPr>
          </a:p>
          <a:p>
            <a:r>
              <a:rPr lang="en-US" sz="2400" b="1" dirty="0">
                <a:effectLst>
                  <a:outerShdw blurRad="50800" dist="38100" dir="2700000" algn="br">
                    <a:srgbClr val="000000">
                      <a:alpha val="43000"/>
                    </a:srgbClr>
                  </a:outerShdw>
                </a:effectLst>
                <a:latin typeface="+mj-lt"/>
              </a:rPr>
              <a:t>2 Isolation mechanisms that occur after breeding or copulation (post-zygotic isolation)</a:t>
            </a:r>
          </a:p>
          <a:p>
            <a:endParaRPr lang="en-US" sz="2400" b="1" dirty="0">
              <a:effectLst>
                <a:outerShdw blurRad="50800" dist="38100" dir="2700000" algn="br">
                  <a:srgbClr val="000000">
                    <a:alpha val="43000"/>
                  </a:srgbClr>
                </a:outerShdw>
              </a:effectLst>
              <a:latin typeface="+mj-lt"/>
            </a:endParaRPr>
          </a:p>
          <a:p>
            <a:r>
              <a:rPr lang="en-US" sz="2400" b="1" dirty="0">
                <a:effectLst>
                  <a:outerShdw blurRad="50800" dist="38100" dir="2700000" algn="br">
                    <a:srgbClr val="000000">
                      <a:alpha val="43000"/>
                    </a:srgbClr>
                  </a:outerShdw>
                </a:effectLst>
                <a:latin typeface="+mj-lt"/>
              </a:rPr>
              <a:t>    2.1 Zygote mortality and non-viability of hybrids</a:t>
            </a:r>
          </a:p>
          <a:p>
            <a:r>
              <a:rPr lang="en-US" sz="2400" b="1" dirty="0">
                <a:effectLst>
                  <a:outerShdw blurRad="50800" dist="38100" dir="2700000" algn="br">
                    <a:srgbClr val="000000">
                      <a:alpha val="43000"/>
                    </a:srgbClr>
                  </a:outerShdw>
                </a:effectLst>
                <a:latin typeface="+mj-lt"/>
              </a:rPr>
              <a:t>    2.2 Hybrid sterility</a:t>
            </a:r>
          </a:p>
          <a:p>
            <a:endParaRPr lang="en-US" sz="2400" b="1" dirty="0">
              <a:effectLst>
                <a:outerShdw blurRad="50800" dist="38100" dir="2700000" algn="br">
                  <a:srgbClr val="000000">
                    <a:alpha val="43000"/>
                  </a:srgbClr>
                </a:outerShdw>
              </a:effectLst>
              <a:latin typeface="+mj-lt"/>
            </a:endParaRPr>
          </a:p>
        </p:txBody>
      </p:sp>
      <p:sp>
        <p:nvSpPr>
          <p:cNvPr id="2" name="Rectangle 1">
            <a:extLst>
              <a:ext uri="{FF2B5EF4-FFF2-40B4-BE49-F238E27FC236}">
                <a16:creationId xmlns:a16="http://schemas.microsoft.com/office/drawing/2014/main" id="{126BBA91-BD72-4584-A2A9-1782935E3ECE}"/>
              </a:ext>
            </a:extLst>
          </p:cNvPr>
          <p:cNvSpPr/>
          <p:nvPr/>
        </p:nvSpPr>
        <p:spPr>
          <a:xfrm>
            <a:off x="372763" y="819078"/>
            <a:ext cx="8523487" cy="646331"/>
          </a:xfrm>
          <a:prstGeom prst="rect">
            <a:avLst/>
          </a:prstGeom>
        </p:spPr>
        <p:txBody>
          <a:bodyPr wrap="none">
            <a:spAutoFit/>
          </a:bodyPr>
          <a:lstStyle/>
          <a:p>
            <a:r>
              <a:rPr lang="en-US" sz="3600" dirty="0"/>
              <a:t>Barriers to reproduction between species</a:t>
            </a:r>
          </a:p>
        </p:txBody>
      </p:sp>
    </p:spTree>
    <p:extLst>
      <p:ext uri="{BB962C8B-B14F-4D97-AF65-F5344CB8AC3E}">
        <p14:creationId xmlns:p14="http://schemas.microsoft.com/office/powerpoint/2010/main" val="195945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u="sng" dirty="0">
                <a:solidFill>
                  <a:srgbClr val="FFFF66"/>
                </a:solidFill>
                <a:latin typeface="Britannic Bold" panose="020B0903060703020204" pitchFamily="34" charset="0"/>
              </a:rPr>
              <a:t>Evolution and Racism</a:t>
            </a:r>
            <a:endParaRPr lang="en-US" sz="3200" b="0" dirty="0">
              <a:solidFill>
                <a:srgbClr val="FFFF66"/>
              </a:solidFill>
              <a:latin typeface="Britannic Bold" panose="020B0903060703020204" pitchFamily="34" charset="0"/>
            </a:endParaRPr>
          </a:p>
        </p:txBody>
      </p:sp>
      <p:sp>
        <p:nvSpPr>
          <p:cNvPr id="5" name="TextBox 4"/>
          <p:cNvSpPr txBox="1"/>
          <p:nvPr/>
        </p:nvSpPr>
        <p:spPr>
          <a:xfrm>
            <a:off x="4363274" y="1325637"/>
            <a:ext cx="4651772" cy="4154984"/>
          </a:xfrm>
          <a:prstGeom prst="rect">
            <a:avLst/>
          </a:prstGeom>
          <a:noFill/>
        </p:spPr>
        <p:txBody>
          <a:bodyPr wrap="square" rtlCol="0">
            <a:spAutoFit/>
          </a:bodyPr>
          <a:lstStyle/>
          <a:p>
            <a:r>
              <a:rPr lang="en-US" sz="2400" dirty="0">
                <a:effectLst>
                  <a:outerShdw blurRad="50800" dist="38100" dir="2700000" algn="br">
                    <a:srgbClr val="000000">
                      <a:alpha val="43000"/>
                    </a:srgbClr>
                  </a:outerShdw>
                </a:effectLst>
                <a:latin typeface="+mj-lt"/>
              </a:rPr>
              <a:t>A DNA comparison helped put 161 dog breeds into larger groups (various colors) based on their common ancestries.</a:t>
            </a:r>
          </a:p>
          <a:p>
            <a:r>
              <a:rPr lang="en-US" sz="2400" dirty="0">
                <a:effectLst>
                  <a:outerShdw blurRad="50800" dist="38100" dir="2700000" algn="br">
                    <a:srgbClr val="000000">
                      <a:alpha val="43000"/>
                    </a:srgbClr>
                  </a:outerShdw>
                </a:effectLst>
                <a:latin typeface="+mj-lt"/>
              </a:rPr>
              <a:t>H. G. Parker et. al. </a:t>
            </a:r>
            <a:r>
              <a:rPr lang="en-US" sz="2400" i="1" dirty="0">
                <a:effectLst>
                  <a:outerShdw blurRad="50800" dist="38100" dir="2700000" algn="br">
                    <a:srgbClr val="000000">
                      <a:alpha val="43000"/>
                    </a:srgbClr>
                  </a:outerShdw>
                </a:effectLst>
                <a:latin typeface="+mj-lt"/>
              </a:rPr>
              <a:t>Cell</a:t>
            </a:r>
            <a:r>
              <a:rPr lang="en-US" sz="2400" dirty="0">
                <a:effectLst>
                  <a:outerShdw blurRad="50800" dist="38100" dir="2700000" algn="br">
                    <a:srgbClr val="000000">
                      <a:alpha val="43000"/>
                    </a:srgbClr>
                  </a:outerShdw>
                </a:effectLst>
                <a:latin typeface="+mj-lt"/>
              </a:rPr>
              <a:t> </a:t>
            </a:r>
            <a:r>
              <a:rPr lang="en-US" sz="2400" i="1" dirty="0">
                <a:effectLst>
                  <a:outerShdw blurRad="50800" dist="38100" dir="2700000" algn="br">
                    <a:srgbClr val="000000">
                      <a:alpha val="43000"/>
                    </a:srgbClr>
                  </a:outerShdw>
                </a:effectLst>
                <a:latin typeface="+mj-lt"/>
              </a:rPr>
              <a:t>Reports</a:t>
            </a:r>
            <a:r>
              <a:rPr lang="en-US" sz="2400" dirty="0">
                <a:effectLst>
                  <a:outerShdw blurRad="50800" dist="38100" dir="2700000" algn="br">
                    <a:srgbClr val="000000">
                      <a:alpha val="43000"/>
                    </a:srgbClr>
                  </a:outerShdw>
                </a:effectLst>
                <a:latin typeface="+mj-lt"/>
              </a:rPr>
              <a:t> </a:t>
            </a:r>
            <a:r>
              <a:rPr lang="en-US" sz="2400" b="1" dirty="0">
                <a:effectLst>
                  <a:outerShdw blurRad="50800" dist="38100" dir="2700000" algn="br">
                    <a:srgbClr val="000000">
                      <a:alpha val="43000"/>
                    </a:srgbClr>
                  </a:outerShdw>
                </a:effectLst>
                <a:latin typeface="+mj-lt"/>
              </a:rPr>
              <a:t>19</a:t>
            </a:r>
            <a:r>
              <a:rPr lang="en-US" sz="2400" dirty="0">
                <a:effectLst>
                  <a:outerShdw blurRad="50800" dist="38100" dir="2700000" algn="br">
                    <a:srgbClr val="000000">
                      <a:alpha val="43000"/>
                    </a:srgbClr>
                  </a:outerShdw>
                </a:effectLst>
                <a:latin typeface="+mj-lt"/>
              </a:rPr>
              <a:t> (25 April 2017) © Elsevier Inc.</a:t>
            </a:r>
          </a:p>
          <a:p>
            <a:endParaRPr lang="en-US" sz="2400" dirty="0">
              <a:effectLst>
                <a:outerShdw blurRad="50800" dist="38100" dir="2700000" algn="br">
                  <a:srgbClr val="000000">
                    <a:alpha val="43000"/>
                  </a:srgbClr>
                </a:outerShdw>
              </a:effectLst>
              <a:latin typeface="+mj-lt"/>
            </a:endParaRPr>
          </a:p>
          <a:p>
            <a:r>
              <a:rPr lang="en-US" sz="2400" dirty="0">
                <a:effectLst>
                  <a:outerShdw blurRad="50800" dist="38100" dir="2700000" algn="br">
                    <a:srgbClr val="000000">
                      <a:alpha val="43000"/>
                    </a:srgbClr>
                  </a:outerShdw>
                </a:effectLst>
                <a:latin typeface="+mj-lt"/>
              </a:rPr>
              <a:t>Breed: subdivision of species</a:t>
            </a:r>
          </a:p>
          <a:p>
            <a:r>
              <a:rPr lang="en-US" sz="2400" dirty="0">
                <a:effectLst>
                  <a:outerShdw blurRad="50800" dist="38100" dir="2700000" algn="br">
                    <a:srgbClr val="000000">
                      <a:alpha val="43000"/>
                    </a:srgbClr>
                  </a:outerShdw>
                </a:effectLst>
                <a:latin typeface="+mj-lt"/>
              </a:rPr>
              <a:t>Can produce viable offspring</a:t>
            </a:r>
          </a:p>
        </p:txBody>
      </p:sp>
      <p:pic>
        <p:nvPicPr>
          <p:cNvPr id="3074" name="Picture 2" descr="http://www.sciencemag.org/sites/default/files/styles/inline__450w__no_aspect/public/gr1.png?itok=uc8jFFMi">
            <a:extLst>
              <a:ext uri="{FF2B5EF4-FFF2-40B4-BE49-F238E27FC236}">
                <a16:creationId xmlns:a16="http://schemas.microsoft.com/office/drawing/2014/main" id="{A0D7CDF6-0ACE-41C0-8797-A1E65DBA0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 y="1338532"/>
            <a:ext cx="4286250"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8869133-4E47-41FD-ADE3-DDF3E777207E}"/>
              </a:ext>
            </a:extLst>
          </p:cNvPr>
          <p:cNvSpPr txBox="1"/>
          <p:nvPr/>
        </p:nvSpPr>
        <p:spPr>
          <a:xfrm>
            <a:off x="1676400" y="805186"/>
            <a:ext cx="6499622" cy="584775"/>
          </a:xfrm>
          <a:prstGeom prst="rect">
            <a:avLst/>
          </a:prstGeom>
          <a:noFill/>
        </p:spPr>
        <p:txBody>
          <a:bodyPr wrap="square" rtlCol="0">
            <a:spAutoFit/>
          </a:bodyPr>
          <a:lstStyle/>
          <a:p>
            <a:r>
              <a:rPr lang="en-US" sz="3200" b="1" dirty="0">
                <a:effectLst>
                  <a:outerShdw blurRad="50800" dist="38100" dir="2700000" algn="br">
                    <a:srgbClr val="000000">
                      <a:alpha val="43000"/>
                    </a:srgbClr>
                  </a:outerShdw>
                </a:effectLst>
                <a:latin typeface="+mj-lt"/>
              </a:rPr>
              <a:t>Domestic Dog Family Tree</a:t>
            </a:r>
          </a:p>
        </p:txBody>
      </p:sp>
    </p:spTree>
    <p:extLst>
      <p:ext uri="{BB962C8B-B14F-4D97-AF65-F5344CB8AC3E}">
        <p14:creationId xmlns:p14="http://schemas.microsoft.com/office/powerpoint/2010/main" val="2334476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94615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u="sng" dirty="0">
                <a:solidFill>
                  <a:srgbClr val="FFFF66"/>
                </a:solidFill>
                <a:latin typeface="Britannic Bold" panose="020B0903060703020204" pitchFamily="34" charset="0"/>
              </a:rPr>
              <a:t>Evolution and Racism</a:t>
            </a:r>
            <a:endParaRPr lang="en-US" sz="3200" b="0" dirty="0">
              <a:solidFill>
                <a:srgbClr val="FFFF66"/>
              </a:solidFill>
              <a:latin typeface="Britannic Bold" panose="020B0903060703020204" pitchFamily="34" charset="0"/>
            </a:endParaRPr>
          </a:p>
        </p:txBody>
      </p:sp>
      <p:sp>
        <p:nvSpPr>
          <p:cNvPr id="5" name="TextBox 4"/>
          <p:cNvSpPr txBox="1"/>
          <p:nvPr/>
        </p:nvSpPr>
        <p:spPr>
          <a:xfrm>
            <a:off x="4363274" y="1325637"/>
            <a:ext cx="4651772" cy="4524315"/>
          </a:xfrm>
          <a:prstGeom prst="rect">
            <a:avLst/>
          </a:prstGeom>
          <a:noFill/>
        </p:spPr>
        <p:txBody>
          <a:bodyPr wrap="square" rtlCol="0">
            <a:spAutoFit/>
          </a:bodyPr>
          <a:lstStyle/>
          <a:p>
            <a:r>
              <a:rPr lang="en-US" sz="2400" dirty="0">
                <a:effectLst>
                  <a:outerShdw blurRad="50800" dist="38100" dir="2700000" algn="br">
                    <a:srgbClr val="000000">
                      <a:alpha val="43000"/>
                    </a:srgbClr>
                  </a:outerShdw>
                </a:effectLst>
                <a:latin typeface="+mj-lt"/>
              </a:rPr>
              <a:t>A DNA comparison helped put 161 dog breeds into larger groups (various colors) based on their common ancestries.</a:t>
            </a:r>
          </a:p>
          <a:p>
            <a:r>
              <a:rPr lang="en-US" sz="2400" dirty="0">
                <a:effectLst>
                  <a:outerShdw blurRad="50800" dist="38100" dir="2700000" algn="br">
                    <a:srgbClr val="000000">
                      <a:alpha val="43000"/>
                    </a:srgbClr>
                  </a:outerShdw>
                </a:effectLst>
                <a:latin typeface="+mj-lt"/>
              </a:rPr>
              <a:t>H. G. Parker et. al. </a:t>
            </a:r>
            <a:r>
              <a:rPr lang="en-US" sz="2400" i="1" dirty="0">
                <a:effectLst>
                  <a:outerShdw blurRad="50800" dist="38100" dir="2700000" algn="br">
                    <a:srgbClr val="000000">
                      <a:alpha val="43000"/>
                    </a:srgbClr>
                  </a:outerShdw>
                </a:effectLst>
                <a:latin typeface="+mj-lt"/>
              </a:rPr>
              <a:t>Cell</a:t>
            </a:r>
            <a:r>
              <a:rPr lang="en-US" sz="2400" dirty="0">
                <a:effectLst>
                  <a:outerShdw blurRad="50800" dist="38100" dir="2700000" algn="br">
                    <a:srgbClr val="000000">
                      <a:alpha val="43000"/>
                    </a:srgbClr>
                  </a:outerShdw>
                </a:effectLst>
                <a:latin typeface="+mj-lt"/>
              </a:rPr>
              <a:t> </a:t>
            </a:r>
            <a:r>
              <a:rPr lang="en-US" sz="2400" i="1" dirty="0">
                <a:effectLst>
                  <a:outerShdw blurRad="50800" dist="38100" dir="2700000" algn="br">
                    <a:srgbClr val="000000">
                      <a:alpha val="43000"/>
                    </a:srgbClr>
                  </a:outerShdw>
                </a:effectLst>
                <a:latin typeface="+mj-lt"/>
              </a:rPr>
              <a:t>Reports</a:t>
            </a:r>
            <a:r>
              <a:rPr lang="en-US" sz="2400" dirty="0">
                <a:effectLst>
                  <a:outerShdw blurRad="50800" dist="38100" dir="2700000" algn="br">
                    <a:srgbClr val="000000">
                      <a:alpha val="43000"/>
                    </a:srgbClr>
                  </a:outerShdw>
                </a:effectLst>
                <a:latin typeface="+mj-lt"/>
              </a:rPr>
              <a:t> </a:t>
            </a:r>
            <a:r>
              <a:rPr lang="en-US" sz="2400" b="1" dirty="0">
                <a:effectLst>
                  <a:outerShdw blurRad="50800" dist="38100" dir="2700000" algn="br">
                    <a:srgbClr val="000000">
                      <a:alpha val="43000"/>
                    </a:srgbClr>
                  </a:outerShdw>
                </a:effectLst>
                <a:latin typeface="+mj-lt"/>
              </a:rPr>
              <a:t>19</a:t>
            </a:r>
            <a:r>
              <a:rPr lang="en-US" sz="2400" dirty="0">
                <a:effectLst>
                  <a:outerShdw blurRad="50800" dist="38100" dir="2700000" algn="br">
                    <a:srgbClr val="000000">
                      <a:alpha val="43000"/>
                    </a:srgbClr>
                  </a:outerShdw>
                </a:effectLst>
                <a:latin typeface="+mj-lt"/>
              </a:rPr>
              <a:t> (25 April 2017) © Elsevier Inc.</a:t>
            </a:r>
          </a:p>
          <a:p>
            <a:endParaRPr lang="en-US" sz="2400" dirty="0">
              <a:effectLst>
                <a:outerShdw blurRad="50800" dist="38100" dir="2700000" algn="br">
                  <a:srgbClr val="000000">
                    <a:alpha val="43000"/>
                  </a:srgbClr>
                </a:outerShdw>
              </a:effectLst>
              <a:latin typeface="+mj-lt"/>
            </a:endParaRPr>
          </a:p>
          <a:p>
            <a:r>
              <a:rPr lang="en-US" sz="2400" dirty="0">
                <a:effectLst>
                  <a:outerShdw blurRad="50800" dist="38100" dir="2700000" algn="br">
                    <a:srgbClr val="000000">
                      <a:alpha val="43000"/>
                    </a:srgbClr>
                  </a:outerShdw>
                </a:effectLst>
                <a:latin typeface="+mj-lt"/>
              </a:rPr>
              <a:t>Breed: subdivision of species</a:t>
            </a:r>
          </a:p>
          <a:p>
            <a:r>
              <a:rPr lang="en-US" sz="2400" dirty="0">
                <a:effectLst>
                  <a:outerShdw blurRad="50800" dist="38100" dir="2700000" algn="br">
                    <a:srgbClr val="000000">
                      <a:alpha val="43000"/>
                    </a:srgbClr>
                  </a:outerShdw>
                </a:effectLst>
                <a:latin typeface="+mj-lt"/>
              </a:rPr>
              <a:t>Can produce viable offspring</a:t>
            </a:r>
          </a:p>
          <a:p>
            <a:r>
              <a:rPr lang="en-US" sz="2400" dirty="0">
                <a:effectLst>
                  <a:outerShdw blurRad="50800" dist="38100" dir="2700000" algn="br">
                    <a:srgbClr val="000000">
                      <a:alpha val="43000"/>
                    </a:srgbClr>
                  </a:outerShdw>
                </a:effectLst>
                <a:latin typeface="+mj-lt"/>
              </a:rPr>
              <a:t>But how enjoyable?</a:t>
            </a:r>
          </a:p>
        </p:txBody>
      </p:sp>
      <p:pic>
        <p:nvPicPr>
          <p:cNvPr id="3074" name="Picture 2" descr="http://www.sciencemag.org/sites/default/files/styles/inline__450w__no_aspect/public/gr1.png?itok=uc8jFFMi">
            <a:extLst>
              <a:ext uri="{FF2B5EF4-FFF2-40B4-BE49-F238E27FC236}">
                <a16:creationId xmlns:a16="http://schemas.microsoft.com/office/drawing/2014/main" id="{A0D7CDF6-0ACE-41C0-8797-A1E65DBA03A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5000" contrast="-48000"/>
                    </a14:imgEffect>
                  </a14:imgLayer>
                </a14:imgProps>
              </a:ext>
              <a:ext uri="{28A0092B-C50C-407E-A947-70E740481C1C}">
                <a14:useLocalDpi xmlns:a14="http://schemas.microsoft.com/office/drawing/2010/main" val="0"/>
              </a:ext>
            </a:extLst>
          </a:blip>
          <a:srcRect/>
          <a:stretch>
            <a:fillRect/>
          </a:stretch>
        </p:blipFill>
        <p:spPr bwMode="auto">
          <a:xfrm>
            <a:off x="53578" y="1338532"/>
            <a:ext cx="4286250" cy="4114800"/>
          </a:xfrm>
          <a:prstGeom prst="rect">
            <a:avLst/>
          </a:prstGeom>
          <a:noFill/>
          <a:effectLst>
            <a:outerShdw blurRad="50800" dist="50800" dir="5400000" algn="ctr" rotWithShape="0">
              <a:srgbClr val="000000">
                <a:alpha val="20000"/>
              </a:srgbClr>
            </a:outerShdw>
            <a:reflection stA="0" endPos="65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8869133-4E47-41FD-ADE3-DDF3E777207E}"/>
              </a:ext>
            </a:extLst>
          </p:cNvPr>
          <p:cNvSpPr txBox="1"/>
          <p:nvPr/>
        </p:nvSpPr>
        <p:spPr>
          <a:xfrm>
            <a:off x="1676400" y="805186"/>
            <a:ext cx="6499622" cy="584775"/>
          </a:xfrm>
          <a:prstGeom prst="rect">
            <a:avLst/>
          </a:prstGeom>
          <a:noFill/>
        </p:spPr>
        <p:txBody>
          <a:bodyPr wrap="square" rtlCol="0">
            <a:spAutoFit/>
          </a:bodyPr>
          <a:lstStyle/>
          <a:p>
            <a:r>
              <a:rPr lang="en-US" sz="3200" b="1" dirty="0">
                <a:effectLst>
                  <a:outerShdw blurRad="50800" dist="38100" dir="2700000" algn="br">
                    <a:srgbClr val="000000">
                      <a:alpha val="43000"/>
                    </a:srgbClr>
                  </a:outerShdw>
                </a:effectLst>
                <a:latin typeface="+mj-lt"/>
              </a:rPr>
              <a:t>Domestic Dog Family Tree</a:t>
            </a:r>
          </a:p>
        </p:txBody>
      </p:sp>
      <p:pic>
        <p:nvPicPr>
          <p:cNvPr id="3" name="Picture 2">
            <a:extLst>
              <a:ext uri="{FF2B5EF4-FFF2-40B4-BE49-F238E27FC236}">
                <a16:creationId xmlns:a16="http://schemas.microsoft.com/office/drawing/2014/main" id="{BCC1F64C-62D6-45E0-A258-FF831C963164}"/>
              </a:ext>
            </a:extLst>
          </p:cNvPr>
          <p:cNvPicPr>
            <a:picLocks noChangeAspect="1"/>
          </p:cNvPicPr>
          <p:nvPr/>
        </p:nvPicPr>
        <p:blipFill>
          <a:blip r:embed="rId5"/>
          <a:stretch>
            <a:fillRect/>
          </a:stretch>
        </p:blipFill>
        <p:spPr>
          <a:xfrm>
            <a:off x="1676400" y="800815"/>
            <a:ext cx="7335129" cy="4584456"/>
          </a:xfrm>
          <a:prstGeom prst="rect">
            <a:avLst/>
          </a:prstGeom>
        </p:spPr>
      </p:pic>
      <p:sp>
        <p:nvSpPr>
          <p:cNvPr id="4" name="Rectangle 3">
            <a:extLst>
              <a:ext uri="{FF2B5EF4-FFF2-40B4-BE49-F238E27FC236}">
                <a16:creationId xmlns:a16="http://schemas.microsoft.com/office/drawing/2014/main" id="{70F84866-ECA0-496A-BB45-8B33E2BA3A8E}"/>
              </a:ext>
            </a:extLst>
          </p:cNvPr>
          <p:cNvSpPr/>
          <p:nvPr/>
        </p:nvSpPr>
        <p:spPr>
          <a:xfrm>
            <a:off x="5791200" y="6224945"/>
            <a:ext cx="2916183" cy="646331"/>
          </a:xfrm>
          <a:prstGeom prst="rect">
            <a:avLst/>
          </a:prstGeom>
        </p:spPr>
        <p:txBody>
          <a:bodyPr wrap="none">
            <a:spAutoFit/>
          </a:bodyPr>
          <a:lstStyle/>
          <a:p>
            <a:r>
              <a:rPr lang="en-US" dirty="0">
                <a:hlinkClick r:id="rId6"/>
              </a:rPr>
              <a:t>http://www.zastavki.com</a:t>
            </a:r>
            <a:endParaRPr lang="en-US" dirty="0"/>
          </a:p>
          <a:p>
            <a:endParaRPr lang="en-US" dirty="0"/>
          </a:p>
        </p:txBody>
      </p:sp>
    </p:spTree>
    <p:extLst>
      <p:ext uri="{BB962C8B-B14F-4D97-AF65-F5344CB8AC3E}">
        <p14:creationId xmlns:p14="http://schemas.microsoft.com/office/powerpoint/2010/main" val="2150648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p:cNvSpPr>
          <p:nvPr/>
        </p:nvSpPr>
        <p:spPr bwMode="auto">
          <a:xfrm>
            <a:off x="53578" y="629121"/>
            <a:ext cx="9161859" cy="69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lIns="0" tIns="0" rIns="0" bIns="0" anchor="b"/>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endParaRPr lang="en-US"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latin typeface="Lucida Sans"/>
            </a:endParaRPr>
          </a:p>
        </p:txBody>
      </p:sp>
      <p:sp>
        <p:nvSpPr>
          <p:cNvPr id="24" name="Title 1"/>
          <p:cNvSpPr txBox="1">
            <a:spLocks/>
          </p:cNvSpPr>
          <p:nvPr/>
        </p:nvSpPr>
        <p:spPr>
          <a:xfrm>
            <a:off x="0" y="12700"/>
            <a:ext cx="9144000" cy="8255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000" u="sng" dirty="0">
                <a:solidFill>
                  <a:srgbClr val="FFFF66"/>
                </a:solidFill>
                <a:latin typeface="Britannic Bold" panose="020B0903060703020204" pitchFamily="34" charset="0"/>
              </a:rPr>
              <a:t>Darwin and Racism</a:t>
            </a:r>
            <a:endParaRPr lang="en-US" sz="3200" b="0" dirty="0">
              <a:solidFill>
                <a:srgbClr val="FFFF66"/>
              </a:solidFill>
              <a:latin typeface="Britannic Bold" panose="020B0903060703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2" y="826477"/>
            <a:ext cx="2790727" cy="35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817415" y="838200"/>
            <a:ext cx="6326585" cy="5078313"/>
          </a:xfrm>
          <a:prstGeom prst="rect">
            <a:avLst/>
          </a:prstGeom>
          <a:noFill/>
        </p:spPr>
        <p:txBody>
          <a:bodyPr wrap="square" rtlCol="0">
            <a:spAutoFit/>
          </a:bodyPr>
          <a:lstStyle/>
          <a:p>
            <a:r>
              <a:rPr lang="en-US" sz="3600" dirty="0">
                <a:ln>
                  <a:solidFill>
                    <a:schemeClr val="accent3">
                      <a:lumMod val="40000"/>
                      <a:lumOff val="60000"/>
                    </a:schemeClr>
                  </a:solidFill>
                </a:ln>
                <a:effectLst>
                  <a:outerShdw blurRad="50800" dist="38100" dir="2700000" algn="br">
                    <a:srgbClr val="000000">
                      <a:alpha val="43000"/>
                    </a:srgbClr>
                  </a:outerShdw>
                </a:effectLst>
              </a:rPr>
              <a:t>1859</a:t>
            </a:r>
            <a:r>
              <a:rPr lang="en-US" sz="3600" i="1" dirty="0">
                <a:ln>
                  <a:solidFill>
                    <a:schemeClr val="accent3">
                      <a:lumMod val="40000"/>
                      <a:lumOff val="60000"/>
                    </a:schemeClr>
                  </a:solidFill>
                </a:ln>
                <a:effectLst>
                  <a:outerShdw blurRad="50800" dist="38100" dir="2700000" algn="br">
                    <a:srgbClr val="000000">
                      <a:alpha val="43000"/>
                    </a:srgbClr>
                  </a:outerShdw>
                </a:effectLst>
              </a:rPr>
              <a:t> On the origin of species by means of natural selection, or the preservation of </a:t>
            </a:r>
            <a:r>
              <a:rPr lang="en-US" sz="3600" i="1" dirty="0" err="1">
                <a:ln>
                  <a:solidFill>
                    <a:schemeClr val="accent3">
                      <a:lumMod val="40000"/>
                      <a:lumOff val="60000"/>
                    </a:schemeClr>
                  </a:solidFill>
                </a:ln>
                <a:effectLst>
                  <a:outerShdw blurRad="50800" dist="38100" dir="2700000" algn="br">
                    <a:srgbClr val="000000">
                      <a:alpha val="43000"/>
                    </a:srgbClr>
                  </a:outerShdw>
                </a:effectLst>
              </a:rPr>
              <a:t>favoured</a:t>
            </a:r>
            <a:r>
              <a:rPr lang="en-US" sz="3600" i="1" dirty="0">
                <a:ln>
                  <a:solidFill>
                    <a:schemeClr val="accent3">
                      <a:lumMod val="40000"/>
                      <a:lumOff val="60000"/>
                    </a:schemeClr>
                  </a:solidFill>
                </a:ln>
                <a:effectLst>
                  <a:outerShdw blurRad="50800" dist="38100" dir="2700000" algn="br">
                    <a:srgbClr val="000000">
                      <a:alpha val="43000"/>
                    </a:srgbClr>
                  </a:outerShdw>
                </a:effectLst>
              </a:rPr>
              <a:t> races in the struggle for life. </a:t>
            </a:r>
            <a:r>
              <a:rPr lang="en-US" sz="3600" dirty="0">
                <a:ln>
                  <a:solidFill>
                    <a:schemeClr val="accent3">
                      <a:lumMod val="40000"/>
                      <a:lumOff val="60000"/>
                    </a:schemeClr>
                  </a:solidFill>
                </a:ln>
                <a:effectLst>
                  <a:outerShdw blurRad="50800" dist="38100" dir="2700000" algn="br">
                    <a:srgbClr val="000000">
                      <a:alpha val="43000"/>
                    </a:srgbClr>
                  </a:outerShdw>
                </a:effectLst>
              </a:rPr>
              <a:t>London: Murray. [1st ed.]</a:t>
            </a:r>
          </a:p>
          <a:p>
            <a:endParaRPr lang="en-US" sz="3600" dirty="0">
              <a:ln>
                <a:solidFill>
                  <a:schemeClr val="accent3">
                    <a:lumMod val="40000"/>
                    <a:lumOff val="60000"/>
                  </a:schemeClr>
                </a:solidFill>
              </a:ln>
              <a:effectLst>
                <a:outerShdw blurRad="50800" dist="38100" dir="2700000" algn="br">
                  <a:srgbClr val="000000">
                    <a:alpha val="43000"/>
                  </a:srgbClr>
                </a:outerShdw>
              </a:effectLst>
            </a:endParaRPr>
          </a:p>
          <a:p>
            <a:r>
              <a:rPr lang="en-US" sz="3600" dirty="0">
                <a:ln>
                  <a:solidFill>
                    <a:schemeClr val="accent3">
                      <a:lumMod val="40000"/>
                      <a:lumOff val="60000"/>
                    </a:schemeClr>
                  </a:solidFill>
                </a:ln>
                <a:effectLst>
                  <a:outerShdw blurRad="50800" dist="38100" dir="2700000" algn="br">
                    <a:srgbClr val="000000">
                      <a:alpha val="43000"/>
                    </a:srgbClr>
                  </a:outerShdw>
                </a:effectLst>
              </a:rPr>
              <a:t>1871. </a:t>
            </a:r>
            <a:r>
              <a:rPr lang="en-US" sz="3600" i="1" dirty="0">
                <a:ln>
                  <a:solidFill>
                    <a:schemeClr val="accent3">
                      <a:lumMod val="40000"/>
                      <a:lumOff val="60000"/>
                    </a:schemeClr>
                  </a:solidFill>
                </a:ln>
                <a:effectLst>
                  <a:outerShdw blurRad="50800" dist="38100" dir="2700000" algn="br">
                    <a:srgbClr val="000000">
                      <a:alpha val="43000"/>
                    </a:srgbClr>
                  </a:outerShdw>
                </a:effectLst>
              </a:rPr>
              <a:t>The descent of man, and selection in relation to sex.</a:t>
            </a:r>
            <a:r>
              <a:rPr lang="en-US" sz="3600" dirty="0">
                <a:ln>
                  <a:solidFill>
                    <a:schemeClr val="accent3">
                      <a:lumMod val="40000"/>
                      <a:lumOff val="60000"/>
                    </a:schemeClr>
                  </a:solidFill>
                </a:ln>
                <a:effectLst>
                  <a:outerShdw blurRad="50800" dist="38100" dir="2700000" algn="br">
                    <a:srgbClr val="000000">
                      <a:alpha val="43000"/>
                    </a:srgbClr>
                  </a:outerShdw>
                </a:effectLst>
              </a:rPr>
              <a:t> London: John Murray. 1st ed. </a:t>
            </a:r>
          </a:p>
        </p:txBody>
      </p:sp>
    </p:spTree>
    <p:extLst>
      <p:ext uri="{BB962C8B-B14F-4D97-AF65-F5344CB8AC3E}">
        <p14:creationId xmlns:p14="http://schemas.microsoft.com/office/powerpoint/2010/main" val="6809052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pex">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3397</TotalTime>
  <Words>2269</Words>
  <Application>Microsoft Office PowerPoint</Application>
  <PresentationFormat>On-screen Show (4:3)</PresentationFormat>
  <Paragraphs>237</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Book Antiqua</vt:lpstr>
      <vt:lpstr>Britannic Bold</vt:lpstr>
      <vt:lpstr>Calibri</vt:lpstr>
      <vt:lpstr>Lucida Sans</vt:lpstr>
      <vt:lpstr>Wingdings</vt:lpstr>
      <vt:lpstr>Wingdings 2</vt:lpstr>
      <vt:lpstr>Wingdings 3</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Ball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Stephen L. Gasior</dc:creator>
  <cp:lastModifiedBy>Stephen Gasior</cp:lastModifiedBy>
  <cp:revision>211</cp:revision>
  <dcterms:created xsi:type="dcterms:W3CDTF">2015-01-27T08:14:07Z</dcterms:created>
  <dcterms:modified xsi:type="dcterms:W3CDTF">2018-01-13T16:34:21Z</dcterms:modified>
</cp:coreProperties>
</file>