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6" r:id="rId3"/>
    <p:sldId id="277" r:id="rId4"/>
    <p:sldId id="261" r:id="rId5"/>
    <p:sldId id="264" r:id="rId6"/>
    <p:sldId id="279" r:id="rId7"/>
    <p:sldId id="280" r:id="rId8"/>
    <p:sldId id="281" r:id="rId9"/>
    <p:sldId id="259" r:id="rId10"/>
    <p:sldId id="256" r:id="rId11"/>
    <p:sldId id="272" r:id="rId12"/>
    <p:sldId id="273" r:id="rId13"/>
    <p:sldId id="275" r:id="rId14"/>
    <p:sldId id="274" r:id="rId15"/>
    <p:sldId id="262" r:id="rId16"/>
    <p:sldId id="263" r:id="rId17"/>
    <p:sldId id="266" r:id="rId18"/>
    <p:sldId id="258" r:id="rId19"/>
    <p:sldId id="267" r:id="rId20"/>
    <p:sldId id="271" r:id="rId21"/>
    <p:sldId id="270" r:id="rId22"/>
    <p:sldId id="260" r:id="rId23"/>
    <p:sldId id="269" r:id="rId24"/>
    <p:sldId id="268"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varScale="1">
        <p:scale>
          <a:sx n="80" d="100"/>
          <a:sy n="80" d="100"/>
        </p:scale>
        <p:origin x="-145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AD895-EA5B-47EE-A960-E6B5BB4FB080}" type="datetimeFigureOut">
              <a:rPr lang="en-GB" smtClean="0"/>
              <a:t>03/04/2020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C1832-877B-4417-A10A-33D40CF46450}" type="slidenum">
              <a:rPr lang="en-GB" smtClean="0"/>
              <a:t>‹#›</a:t>
            </a:fld>
            <a:endParaRPr lang="en-GB"/>
          </a:p>
        </p:txBody>
      </p:sp>
    </p:spTree>
    <p:extLst>
      <p:ext uri="{BB962C8B-B14F-4D97-AF65-F5344CB8AC3E}">
        <p14:creationId xmlns:p14="http://schemas.microsoft.com/office/powerpoint/2010/main" val="270432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necards.org/cgi-bin/carddisp.pl?gene=TMPRSS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S-Protein</a:t>
            </a:r>
            <a:r>
              <a:rPr lang="de-DE" baseline="0" dirty="0" smtClean="0"/>
              <a:t> = a main target for neutralization antibody</a:t>
            </a:r>
            <a:endParaRPr lang="en-GB" dirty="0"/>
          </a:p>
        </p:txBody>
      </p:sp>
      <p:sp>
        <p:nvSpPr>
          <p:cNvPr id="4" name="Slide Number Placeholder 3"/>
          <p:cNvSpPr>
            <a:spLocks noGrp="1"/>
          </p:cNvSpPr>
          <p:nvPr>
            <p:ph type="sldNum" sz="quarter" idx="10"/>
          </p:nvPr>
        </p:nvSpPr>
        <p:spPr/>
        <p:txBody>
          <a:bodyPr/>
          <a:lstStyle/>
          <a:p>
            <a:fld id="{3FEC1832-877B-4417-A10A-33D40CF46450}" type="slidenum">
              <a:rPr lang="en-GB" smtClean="0"/>
              <a:t>2</a:t>
            </a:fld>
            <a:endParaRPr lang="en-GB"/>
          </a:p>
        </p:txBody>
      </p:sp>
    </p:spTree>
    <p:extLst>
      <p:ext uri="{BB962C8B-B14F-4D97-AF65-F5344CB8AC3E}">
        <p14:creationId xmlns:p14="http://schemas.microsoft.com/office/powerpoint/2010/main" val="208146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S-Protein</a:t>
            </a:r>
            <a:r>
              <a:rPr lang="de-DE" baseline="0" dirty="0" smtClean="0"/>
              <a:t> = a main target for neutralization antibody</a:t>
            </a:r>
            <a:endParaRPr lang="en-GB" dirty="0"/>
          </a:p>
        </p:txBody>
      </p:sp>
      <p:sp>
        <p:nvSpPr>
          <p:cNvPr id="4" name="Slide Number Placeholder 3"/>
          <p:cNvSpPr>
            <a:spLocks noGrp="1"/>
          </p:cNvSpPr>
          <p:nvPr>
            <p:ph type="sldNum" sz="quarter" idx="10"/>
          </p:nvPr>
        </p:nvSpPr>
        <p:spPr/>
        <p:txBody>
          <a:bodyPr/>
          <a:lstStyle/>
          <a:p>
            <a:fld id="{3FEC1832-877B-4417-A10A-33D40CF46450}" type="slidenum">
              <a:rPr lang="en-GB" smtClean="0"/>
              <a:t>3</a:t>
            </a:fld>
            <a:endParaRPr lang="en-GB"/>
          </a:p>
        </p:txBody>
      </p:sp>
    </p:spTree>
    <p:extLst>
      <p:ext uri="{BB962C8B-B14F-4D97-AF65-F5344CB8AC3E}">
        <p14:creationId xmlns:p14="http://schemas.microsoft.com/office/powerpoint/2010/main" val="208146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S-Protein</a:t>
            </a:r>
            <a:r>
              <a:rPr lang="de-DE" baseline="0" dirty="0" smtClean="0"/>
              <a:t> = a main target for neutralization antibody</a:t>
            </a:r>
            <a:endParaRPr lang="en-GB" dirty="0"/>
          </a:p>
        </p:txBody>
      </p:sp>
      <p:sp>
        <p:nvSpPr>
          <p:cNvPr id="4" name="Slide Number Placeholder 3"/>
          <p:cNvSpPr>
            <a:spLocks noGrp="1"/>
          </p:cNvSpPr>
          <p:nvPr>
            <p:ph type="sldNum" sz="quarter" idx="10"/>
          </p:nvPr>
        </p:nvSpPr>
        <p:spPr/>
        <p:txBody>
          <a:bodyPr/>
          <a:lstStyle/>
          <a:p>
            <a:fld id="{3FEC1832-877B-4417-A10A-33D40CF46450}" type="slidenum">
              <a:rPr lang="en-GB" smtClean="0"/>
              <a:t>11</a:t>
            </a:fld>
            <a:endParaRPr lang="en-GB"/>
          </a:p>
        </p:txBody>
      </p:sp>
    </p:spTree>
    <p:extLst>
      <p:ext uri="{BB962C8B-B14F-4D97-AF65-F5344CB8AC3E}">
        <p14:creationId xmlns:p14="http://schemas.microsoft.com/office/powerpoint/2010/main" val="208146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S-Protein</a:t>
            </a:r>
            <a:r>
              <a:rPr lang="de-DE" baseline="0" dirty="0" smtClean="0"/>
              <a:t> = a main target for neutralization antibody</a:t>
            </a:r>
            <a:endParaRPr lang="en-GB" dirty="0"/>
          </a:p>
        </p:txBody>
      </p:sp>
      <p:sp>
        <p:nvSpPr>
          <p:cNvPr id="4" name="Slide Number Placeholder 3"/>
          <p:cNvSpPr>
            <a:spLocks noGrp="1"/>
          </p:cNvSpPr>
          <p:nvPr>
            <p:ph type="sldNum" sz="quarter" idx="10"/>
          </p:nvPr>
        </p:nvSpPr>
        <p:spPr/>
        <p:txBody>
          <a:bodyPr/>
          <a:lstStyle/>
          <a:p>
            <a:fld id="{3FEC1832-877B-4417-A10A-33D40CF46450}" type="slidenum">
              <a:rPr lang="en-GB" smtClean="0"/>
              <a:t>12</a:t>
            </a:fld>
            <a:endParaRPr lang="en-GB"/>
          </a:p>
        </p:txBody>
      </p:sp>
    </p:spTree>
    <p:extLst>
      <p:ext uri="{BB962C8B-B14F-4D97-AF65-F5344CB8AC3E}">
        <p14:creationId xmlns:p14="http://schemas.microsoft.com/office/powerpoint/2010/main" val="208146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S-Protein</a:t>
            </a:r>
            <a:r>
              <a:rPr lang="de-DE" baseline="0" dirty="0" smtClean="0"/>
              <a:t> = a main target for neutralization antibody</a:t>
            </a:r>
            <a:endParaRPr lang="en-GB" dirty="0"/>
          </a:p>
        </p:txBody>
      </p:sp>
      <p:sp>
        <p:nvSpPr>
          <p:cNvPr id="4" name="Slide Number Placeholder 3"/>
          <p:cNvSpPr>
            <a:spLocks noGrp="1"/>
          </p:cNvSpPr>
          <p:nvPr>
            <p:ph type="sldNum" sz="quarter" idx="10"/>
          </p:nvPr>
        </p:nvSpPr>
        <p:spPr/>
        <p:txBody>
          <a:bodyPr/>
          <a:lstStyle/>
          <a:p>
            <a:fld id="{3FEC1832-877B-4417-A10A-33D40CF46450}" type="slidenum">
              <a:rPr lang="en-GB" smtClean="0"/>
              <a:t>13</a:t>
            </a:fld>
            <a:endParaRPr lang="en-GB"/>
          </a:p>
        </p:txBody>
      </p:sp>
    </p:spTree>
    <p:extLst>
      <p:ext uri="{BB962C8B-B14F-4D97-AF65-F5344CB8AC3E}">
        <p14:creationId xmlns:p14="http://schemas.microsoft.com/office/powerpoint/2010/main" val="208146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S-Protein</a:t>
            </a:r>
            <a:r>
              <a:rPr lang="de-DE" baseline="0" dirty="0" smtClean="0"/>
              <a:t> = a main target for neutralization antibody</a:t>
            </a:r>
            <a:endParaRPr lang="en-GB" dirty="0"/>
          </a:p>
        </p:txBody>
      </p:sp>
      <p:sp>
        <p:nvSpPr>
          <p:cNvPr id="4" name="Slide Number Placeholder 3"/>
          <p:cNvSpPr>
            <a:spLocks noGrp="1"/>
          </p:cNvSpPr>
          <p:nvPr>
            <p:ph type="sldNum" sz="quarter" idx="10"/>
          </p:nvPr>
        </p:nvSpPr>
        <p:spPr/>
        <p:txBody>
          <a:bodyPr/>
          <a:lstStyle/>
          <a:p>
            <a:fld id="{3FEC1832-877B-4417-A10A-33D40CF46450}" type="slidenum">
              <a:rPr lang="en-GB" smtClean="0"/>
              <a:t>14</a:t>
            </a:fld>
            <a:endParaRPr lang="en-GB"/>
          </a:p>
        </p:txBody>
      </p:sp>
    </p:spTree>
    <p:extLst>
      <p:ext uri="{BB962C8B-B14F-4D97-AF65-F5344CB8AC3E}">
        <p14:creationId xmlns:p14="http://schemas.microsoft.com/office/powerpoint/2010/main" val="208146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hlinkClick r:id="rId3"/>
              </a:rPr>
              <a:t>https://www.genecards.org/cgi-bin/carddisp.pl?gene=TMPRSS2</a:t>
            </a:r>
            <a:r>
              <a:rPr lang="en-GB" sz="1200" baseline="0" dirty="0" smtClean="0"/>
              <a:t>   - </a:t>
            </a:r>
            <a:r>
              <a:rPr lang="en-GB" sz="1200" b="1" dirty="0" err="1" smtClean="0"/>
              <a:t>UniProtKB</a:t>
            </a:r>
            <a:r>
              <a:rPr lang="en-GB" sz="1200" b="1" dirty="0" smtClean="0"/>
              <a:t>/Swiss-</a:t>
            </a:r>
            <a:r>
              <a:rPr lang="en-GB" sz="1200" b="1" dirty="0" err="1" smtClean="0"/>
              <a:t>Prot</a:t>
            </a:r>
            <a:r>
              <a:rPr lang="en-GB" sz="1200" b="1" dirty="0" smtClean="0"/>
              <a:t> Summary for TMPRSS2 Gene</a:t>
            </a:r>
            <a:r>
              <a:rPr lang="en-GB" sz="1200" b="0" baseline="0" dirty="0" smtClean="0"/>
              <a:t> </a:t>
            </a:r>
            <a:endParaRPr lang="en-GB" sz="1200" b="1" dirty="0" smtClean="0"/>
          </a:p>
        </p:txBody>
      </p:sp>
      <p:sp>
        <p:nvSpPr>
          <p:cNvPr id="4" name="Slide Number Placeholder 3"/>
          <p:cNvSpPr>
            <a:spLocks noGrp="1"/>
          </p:cNvSpPr>
          <p:nvPr>
            <p:ph type="sldNum" sz="quarter" idx="10"/>
          </p:nvPr>
        </p:nvSpPr>
        <p:spPr/>
        <p:txBody>
          <a:bodyPr/>
          <a:lstStyle/>
          <a:p>
            <a:fld id="{3FEC1832-877B-4417-A10A-33D40CF46450}" type="slidenum">
              <a:rPr lang="en-GB" smtClean="0"/>
              <a:t>16</a:t>
            </a:fld>
            <a:endParaRPr lang="en-GB"/>
          </a:p>
        </p:txBody>
      </p:sp>
    </p:spTree>
    <p:extLst>
      <p:ext uri="{BB962C8B-B14F-4D97-AF65-F5344CB8AC3E}">
        <p14:creationId xmlns:p14="http://schemas.microsoft.com/office/powerpoint/2010/main" val="399777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Schematic diagram showing the replication cycle of coronavirus and the stages in which ER stress may be induced during coronavirus infection. Infection starts with receptor binding and entry by membrane fusion. After </a:t>
            </a:r>
            <a:r>
              <a:rPr lang="en-GB" sz="1200" b="0" i="0" kern="1200" dirty="0" err="1" smtClean="0">
                <a:solidFill>
                  <a:schemeClr val="tx1"/>
                </a:solidFill>
                <a:effectLst/>
                <a:latin typeface="+mn-lt"/>
                <a:ea typeface="+mn-ea"/>
                <a:cs typeface="+mn-cs"/>
              </a:rPr>
              <a:t>uncoating</a:t>
            </a:r>
            <a:r>
              <a:rPr lang="en-GB" sz="1200" b="0" i="0" kern="1200" dirty="0" smtClean="0">
                <a:solidFill>
                  <a:schemeClr val="tx1"/>
                </a:solidFill>
                <a:effectLst/>
                <a:latin typeface="+mn-lt"/>
                <a:ea typeface="+mn-ea"/>
                <a:cs typeface="+mn-cs"/>
              </a:rPr>
              <a:t>, the genomic RNA is used as a template to synthesize progeny genomes and a nested set of </a:t>
            </a:r>
            <a:r>
              <a:rPr lang="en-GB" sz="1200" b="0" i="0" kern="1200" dirty="0" err="1" smtClean="0">
                <a:solidFill>
                  <a:schemeClr val="tx1"/>
                </a:solidFill>
                <a:effectLst/>
                <a:latin typeface="+mn-lt"/>
                <a:ea typeface="+mn-ea"/>
                <a:cs typeface="+mn-cs"/>
              </a:rPr>
              <a:t>subgenomic</a:t>
            </a:r>
            <a:r>
              <a:rPr lang="en-GB" sz="1200" b="0" i="0" kern="1200" dirty="0" smtClean="0">
                <a:solidFill>
                  <a:schemeClr val="tx1"/>
                </a:solidFill>
                <a:effectLst/>
                <a:latin typeface="+mn-lt"/>
                <a:ea typeface="+mn-ea"/>
                <a:cs typeface="+mn-cs"/>
              </a:rPr>
              <a:t> RNAs. The replication transcription </a:t>
            </a:r>
            <a:r>
              <a:rPr lang="en-GB" sz="1200" b="0" i="0" kern="1200" dirty="0" err="1" smtClean="0">
                <a:solidFill>
                  <a:schemeClr val="tx1"/>
                </a:solidFill>
                <a:effectLst/>
                <a:latin typeface="+mn-lt"/>
                <a:ea typeface="+mn-ea"/>
                <a:cs typeface="+mn-cs"/>
              </a:rPr>
              <a:t>centers</a:t>
            </a:r>
            <a:r>
              <a:rPr lang="en-GB" sz="1200" b="0" i="0" kern="1200" dirty="0" smtClean="0">
                <a:solidFill>
                  <a:schemeClr val="tx1"/>
                </a:solidFill>
                <a:effectLst/>
                <a:latin typeface="+mn-lt"/>
                <a:ea typeface="+mn-ea"/>
                <a:cs typeface="+mn-cs"/>
              </a:rPr>
              <a:t> are closely associated with DMVs, which are proposed to be adopted from the modified ER, possibly by the combined activities of non-structural proteins nsp3, nsp4, and nsp6. The S, E, and M proteins are synthesized and anchored on the ER, whereas the N protein is translated in the cytosol. Assembly takes place in the ERGIC and mature </a:t>
            </a:r>
            <a:r>
              <a:rPr lang="en-GB" sz="1200" b="0" i="0" kern="1200" dirty="0" err="1" smtClean="0">
                <a:solidFill>
                  <a:schemeClr val="tx1"/>
                </a:solidFill>
                <a:effectLst/>
                <a:latin typeface="+mn-lt"/>
                <a:ea typeface="+mn-ea"/>
                <a:cs typeface="+mn-cs"/>
              </a:rPr>
              <a:t>virions</a:t>
            </a:r>
            <a:r>
              <a:rPr lang="en-GB" sz="1200" b="0" i="0" kern="1200" dirty="0" smtClean="0">
                <a:solidFill>
                  <a:schemeClr val="tx1"/>
                </a:solidFill>
                <a:effectLst/>
                <a:latin typeface="+mn-lt"/>
                <a:ea typeface="+mn-ea"/>
                <a:cs typeface="+mn-cs"/>
              </a:rPr>
              <a:t> are released via smooth-walled vesicles by exocytosis. The three stages that presumably induce ER stress are highlighted with numbered star signs, namely: (1) formation of DMVs, (2) massive production and modification of structural proteins, and (3) depletion of ER membrane during budding.</a:t>
            </a:r>
          </a:p>
          <a:p>
            <a:endParaRPr lang="en-GB" dirty="0"/>
          </a:p>
        </p:txBody>
      </p:sp>
      <p:sp>
        <p:nvSpPr>
          <p:cNvPr id="4" name="Slide Number Placeholder 3"/>
          <p:cNvSpPr>
            <a:spLocks noGrp="1"/>
          </p:cNvSpPr>
          <p:nvPr>
            <p:ph type="sldNum" sz="quarter" idx="10"/>
          </p:nvPr>
        </p:nvSpPr>
        <p:spPr/>
        <p:txBody>
          <a:bodyPr/>
          <a:lstStyle/>
          <a:p>
            <a:fld id="{3FEC1832-877B-4417-A10A-33D40CF46450}" type="slidenum">
              <a:rPr lang="en-GB" smtClean="0"/>
              <a:t>18</a:t>
            </a:fld>
            <a:endParaRPr lang="en-GB"/>
          </a:p>
        </p:txBody>
      </p:sp>
    </p:spTree>
    <p:extLst>
      <p:ext uri="{BB962C8B-B14F-4D97-AF65-F5344CB8AC3E}">
        <p14:creationId xmlns:p14="http://schemas.microsoft.com/office/powerpoint/2010/main" val="40566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4CF48F-D91E-4921-A96E-134C35BB0B66}"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30704815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4CF48F-D91E-4921-A96E-134C35BB0B66}"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259404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4CF48F-D91E-4921-A96E-134C35BB0B66}"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336693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4CF48F-D91E-4921-A96E-134C35BB0B66}"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421167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CF48F-D91E-4921-A96E-134C35BB0B66}"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151709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4CF48F-D91E-4921-A96E-134C35BB0B66}"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290068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4CF48F-D91E-4921-A96E-134C35BB0B66}"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217863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4CF48F-D91E-4921-A96E-134C35BB0B66}"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245016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CF48F-D91E-4921-A96E-134C35BB0B66}"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9278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CF48F-D91E-4921-A96E-134C35BB0B66}"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109344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CF48F-D91E-4921-A96E-134C35BB0B66}"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6332F-EAF3-4A37-B26D-68D36C181997}" type="slidenum">
              <a:rPr lang="en-GB" smtClean="0"/>
              <a:t>‹#›</a:t>
            </a:fld>
            <a:endParaRPr lang="en-GB"/>
          </a:p>
        </p:txBody>
      </p:sp>
    </p:spTree>
    <p:extLst>
      <p:ext uri="{BB962C8B-B14F-4D97-AF65-F5344CB8AC3E}">
        <p14:creationId xmlns:p14="http://schemas.microsoft.com/office/powerpoint/2010/main" val="371494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CF48F-D91E-4921-A96E-134C35BB0B66}" type="datetimeFigureOut">
              <a:rPr lang="en-GB" smtClean="0"/>
              <a:t>02/04/2020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6332F-EAF3-4A37-B26D-68D36C181997}" type="slidenum">
              <a:rPr lang="en-GB" smtClean="0"/>
              <a:t>‹#›</a:t>
            </a:fld>
            <a:endParaRPr lang="en-GB"/>
          </a:p>
        </p:txBody>
      </p:sp>
    </p:spTree>
    <p:extLst>
      <p:ext uri="{BB962C8B-B14F-4D97-AF65-F5344CB8AC3E}">
        <p14:creationId xmlns:p14="http://schemas.microsoft.com/office/powerpoint/2010/main" val="22186094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3390/ijms21031089"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sciencemag.org/content/367/6485/144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jvi.asm.org/content/82/22/11318"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jamanetwork.com/journals/jama/article-abstract/334981"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iencenews.org/article/coronavirus-pandemic-hiv-drugs-do-not-work-treatment-clinical-tria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jbc.org/content/early/2020/02/24/jbc.AC120.013056.full.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cbi.nlm.nih.gov/pmc/articles/PMC6520719/"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cbi.nlm.nih.gov/pmc/articles/PMC6520719/" TargetMode="Externa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orldometers.inf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jvi.asm.org/content/82/22/11318"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scientificanimations.com/coronavirus-symptoms-and-prevention-explained-through-medical-animatio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jvi.asm.org/content/82/22/11318"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jvi.asm.org/content/82/22/11318"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412776"/>
            <a:ext cx="8062664" cy="4206329"/>
          </a:xfrm>
        </p:spPr>
        <p:txBody>
          <a:bodyPr>
            <a:normAutofit fontScale="90000"/>
          </a:bodyPr>
          <a:lstStyle/>
          <a:p>
            <a:r>
              <a:rPr lang="de-DE" sz="3100" b="1" i="1" dirty="0" smtClean="0">
                <a:solidFill>
                  <a:srgbClr val="FFFF00"/>
                </a:solidFill>
              </a:rPr>
              <a:t/>
            </a:r>
            <a:br>
              <a:rPr lang="de-DE" sz="3100" b="1" i="1" dirty="0" smtClean="0">
                <a:solidFill>
                  <a:srgbClr val="FFFF00"/>
                </a:solidFill>
              </a:rPr>
            </a:br>
            <a:r>
              <a:rPr lang="de-DE" sz="3100" b="1" i="1" dirty="0">
                <a:solidFill>
                  <a:srgbClr val="FFFF00"/>
                </a:solidFill>
              </a:rPr>
              <a:t/>
            </a:r>
            <a:br>
              <a:rPr lang="de-DE" sz="3100" b="1" i="1" dirty="0">
                <a:solidFill>
                  <a:srgbClr val="FFFF00"/>
                </a:solidFill>
              </a:rPr>
            </a:br>
            <a:r>
              <a:rPr lang="de-DE" sz="3100" b="1" i="1" dirty="0" smtClean="0">
                <a:solidFill>
                  <a:srgbClr val="FFFF00"/>
                </a:solidFill>
              </a:rPr>
              <a:t/>
            </a:r>
            <a:br>
              <a:rPr lang="de-DE" sz="3100" b="1" i="1" dirty="0" smtClean="0">
                <a:solidFill>
                  <a:srgbClr val="FFFF00"/>
                </a:solidFill>
              </a:rPr>
            </a:br>
            <a:r>
              <a:rPr lang="de-DE" sz="3100" b="1" i="1" dirty="0">
                <a:solidFill>
                  <a:srgbClr val="FFFF00"/>
                </a:solidFill>
              </a:rPr>
              <a:t/>
            </a:r>
            <a:br>
              <a:rPr lang="de-DE" sz="3100" b="1" i="1" dirty="0">
                <a:solidFill>
                  <a:srgbClr val="FFFF00"/>
                </a:solidFill>
              </a:rPr>
            </a:br>
            <a:r>
              <a:rPr lang="de-DE" sz="3100" b="1" i="1" dirty="0" smtClean="0">
                <a:solidFill>
                  <a:srgbClr val="FFFF00"/>
                </a:solidFill>
              </a:rPr>
              <a:t>Science Circle 	Saturday 4.April 2020 </a:t>
            </a:r>
            <a:r>
              <a:rPr lang="de-DE" sz="3100" b="1" dirty="0" smtClean="0">
                <a:solidFill>
                  <a:srgbClr val="FF0000"/>
                </a:solidFill>
              </a:rPr>
              <a:t/>
            </a:r>
            <a:br>
              <a:rPr lang="de-DE" sz="3100" b="1" dirty="0" smtClean="0">
                <a:solidFill>
                  <a:srgbClr val="FF0000"/>
                </a:solidFill>
              </a:rPr>
            </a:br>
            <a:r>
              <a:rPr lang="de-DE" sz="3100" b="1" dirty="0">
                <a:solidFill>
                  <a:srgbClr val="FF0000"/>
                </a:solidFill>
              </a:rPr>
              <a:t/>
            </a:r>
            <a:br>
              <a:rPr lang="de-DE" sz="3100" b="1" dirty="0">
                <a:solidFill>
                  <a:srgbClr val="FF0000"/>
                </a:solidFill>
              </a:rPr>
            </a:br>
            <a:r>
              <a:rPr lang="de-DE" b="1" dirty="0" smtClean="0">
                <a:solidFill>
                  <a:srgbClr val="FF0000"/>
                </a:solidFill>
              </a:rPr>
              <a:t/>
            </a:r>
            <a:br>
              <a:rPr lang="de-DE" b="1" dirty="0" smtClean="0">
                <a:solidFill>
                  <a:srgbClr val="FF0000"/>
                </a:solidFill>
              </a:rPr>
            </a:br>
            <a:r>
              <a:rPr lang="en-GB" b="1" dirty="0" smtClean="0"/>
              <a:t>The COVID-19 Pandemic: </a:t>
            </a:r>
            <a:br>
              <a:rPr lang="en-GB" b="1" dirty="0" smtClean="0"/>
            </a:br>
            <a:r>
              <a:rPr lang="en-GB" b="1" dirty="0"/>
              <a:t>	</a:t>
            </a:r>
            <a:r>
              <a:rPr lang="en-GB" b="1" dirty="0" smtClean="0"/>
              <a:t>Science and Society</a:t>
            </a:r>
            <a:br>
              <a:rPr lang="en-GB" b="1" dirty="0" smtClean="0"/>
            </a:br>
            <a:r>
              <a:rPr lang="en-GB" b="1" dirty="0" smtClean="0"/>
              <a:t/>
            </a:r>
            <a:br>
              <a:rPr lang="en-GB" b="1" dirty="0" smtClean="0"/>
            </a:br>
            <a:r>
              <a:rPr lang="en-GB" sz="2700" b="1" dirty="0" smtClean="0"/>
              <a:t>Robert A. Hendrix, M.D. &amp; Phillip D. Youngblood, Ph.D.</a:t>
            </a:r>
            <a:r>
              <a:rPr lang="en-GB" b="1" dirty="0" smtClean="0"/>
              <a:t/>
            </a:r>
            <a:br>
              <a:rPr lang="en-GB" b="1" dirty="0" smtClean="0"/>
            </a:br>
            <a:r>
              <a:rPr lang="en-GB" b="1" dirty="0"/>
              <a:t/>
            </a:r>
            <a:br>
              <a:rPr lang="en-GB" b="1" dirty="0"/>
            </a:br>
            <a:r>
              <a:rPr lang="en-GB" b="1" dirty="0" smtClean="0">
                <a:solidFill>
                  <a:srgbClr val="FF0000"/>
                </a:solidFill>
              </a:rPr>
              <a:t/>
            </a:r>
            <a:br>
              <a:rPr lang="en-GB" b="1" dirty="0" smtClean="0">
                <a:solidFill>
                  <a:srgbClr val="FF0000"/>
                </a:solidFill>
              </a:rPr>
            </a:br>
            <a:endParaRPr lang="en-GB" b="1" dirty="0"/>
          </a:p>
        </p:txBody>
      </p:sp>
    </p:spTree>
    <p:extLst>
      <p:ext uri="{BB962C8B-B14F-4D97-AF65-F5344CB8AC3E}">
        <p14:creationId xmlns:p14="http://schemas.microsoft.com/office/powerpoint/2010/main" val="246605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6353894"/>
            <a:ext cx="9001000" cy="459482"/>
          </a:xfrm>
        </p:spPr>
        <p:txBody>
          <a:bodyPr>
            <a:normAutofit fontScale="90000"/>
          </a:bodyPr>
          <a:lstStyle/>
          <a:p>
            <a:r>
              <a:rPr lang="en-GB" sz="2000" dirty="0" smtClean="0">
                <a:solidFill>
                  <a:srgbClr val="FFFF00"/>
                </a:solidFill>
              </a:rPr>
              <a:t>Jan Philipp Schneider, Christoph </a:t>
            </a:r>
            <a:r>
              <a:rPr lang="en-GB" sz="2000" dirty="0" err="1" smtClean="0">
                <a:solidFill>
                  <a:srgbClr val="FFFF00"/>
                </a:solidFill>
              </a:rPr>
              <a:t>Wrede</a:t>
            </a:r>
            <a:r>
              <a:rPr lang="en-GB" sz="2000" dirty="0" smtClean="0">
                <a:solidFill>
                  <a:srgbClr val="FFFF00"/>
                </a:solidFill>
              </a:rPr>
              <a:t>, Christian </a:t>
            </a:r>
            <a:r>
              <a:rPr lang="en-GB" sz="2000" dirty="0" err="1" smtClean="0">
                <a:solidFill>
                  <a:srgbClr val="FFFF00"/>
                </a:solidFill>
              </a:rPr>
              <a:t>Mühlfeld</a:t>
            </a:r>
            <a:r>
              <a:rPr lang="en-GB" sz="2000" dirty="0" smtClean="0">
                <a:solidFill>
                  <a:srgbClr val="FFFF00"/>
                </a:solidFill>
              </a:rPr>
              <a:t>: </a:t>
            </a:r>
            <a:r>
              <a:rPr lang="en-GB" sz="2000" dirty="0" smtClean="0">
                <a:solidFill>
                  <a:srgbClr val="FFFF00"/>
                </a:solidFill>
              </a:rPr>
              <a:t>The </a:t>
            </a:r>
            <a:r>
              <a:rPr lang="en-GB" sz="2000" dirty="0">
                <a:solidFill>
                  <a:srgbClr val="FFFF00"/>
                </a:solidFill>
              </a:rPr>
              <a:t>Three-Dimensional Ultrastructure of the Human Alveolar Epithelium Revealed by Focused Ion Beam Electron </a:t>
            </a:r>
            <a:r>
              <a:rPr lang="en-GB" sz="2000" dirty="0" smtClean="0">
                <a:solidFill>
                  <a:srgbClr val="FFFF00"/>
                </a:solidFill>
              </a:rPr>
              <a:t>Microscopy </a:t>
            </a:r>
            <a:r>
              <a:rPr lang="en-GB" sz="1800" i="1" dirty="0">
                <a:solidFill>
                  <a:srgbClr val="FFFF00"/>
                </a:solidFill>
              </a:rPr>
              <a:t>Int. J. Mol. Sci.</a:t>
            </a:r>
            <a:r>
              <a:rPr lang="en-GB" sz="1800" dirty="0">
                <a:solidFill>
                  <a:srgbClr val="FFFF00"/>
                </a:solidFill>
              </a:rPr>
              <a:t> </a:t>
            </a:r>
            <a:r>
              <a:rPr lang="en-GB" sz="1800" dirty="0" smtClean="0">
                <a:solidFill>
                  <a:srgbClr val="FFFF00"/>
                </a:solidFill>
              </a:rPr>
              <a:t>6.Feb </a:t>
            </a:r>
            <a:r>
              <a:rPr lang="en-GB" sz="1800" b="1" dirty="0" smtClean="0">
                <a:solidFill>
                  <a:srgbClr val="FFFF00"/>
                </a:solidFill>
              </a:rPr>
              <a:t>2020</a:t>
            </a:r>
            <a:r>
              <a:rPr lang="en-GB" sz="1800" dirty="0">
                <a:solidFill>
                  <a:srgbClr val="FFFF00"/>
                </a:solidFill>
              </a:rPr>
              <a:t>, </a:t>
            </a:r>
            <a:r>
              <a:rPr lang="en-GB" sz="1800" i="1" dirty="0">
                <a:solidFill>
                  <a:srgbClr val="FFFF00"/>
                </a:solidFill>
              </a:rPr>
              <a:t>21</a:t>
            </a:r>
            <a:r>
              <a:rPr lang="en-GB" sz="1800" dirty="0">
                <a:solidFill>
                  <a:srgbClr val="FFFF00"/>
                </a:solidFill>
              </a:rPr>
              <a:t>(3), 1089; </a:t>
            </a:r>
            <a:r>
              <a:rPr lang="en-GB" sz="1800" b="1" dirty="0">
                <a:hlinkClick r:id="rId2"/>
              </a:rPr>
              <a:t>https://doi.org/10.3390/ijms21031089</a:t>
            </a:r>
            <a:r>
              <a:rPr lang="en-GB" sz="2000" dirty="0"/>
              <a:t/>
            </a:r>
            <a:br>
              <a:rPr lang="en-GB" sz="2000" dirty="0"/>
            </a:br>
            <a:endParaRPr lang="en-GB" sz="2000" dirty="0"/>
          </a:p>
        </p:txBody>
      </p:sp>
      <p:sp>
        <p:nvSpPr>
          <p:cNvPr id="3" name="Subtitle 2"/>
          <p:cNvSpPr>
            <a:spLocks noGrp="1"/>
          </p:cNvSpPr>
          <p:nvPr>
            <p:ph type="subTitle" idx="1"/>
          </p:nvPr>
        </p:nvSpPr>
        <p:spPr>
          <a:xfrm>
            <a:off x="-36512" y="-27384"/>
            <a:ext cx="9108504" cy="504056"/>
          </a:xfrm>
        </p:spPr>
        <p:txBody>
          <a:bodyPr>
            <a:normAutofit/>
          </a:bodyPr>
          <a:lstStyle/>
          <a:p>
            <a:r>
              <a:rPr lang="de-DE" sz="1600" b="1" i="1" dirty="0" smtClean="0">
                <a:solidFill>
                  <a:srgbClr val="FFFF00"/>
                </a:solidFill>
              </a:rPr>
              <a:t>Science Circle   </a:t>
            </a:r>
            <a:r>
              <a:rPr lang="de-DE" sz="1600" b="1" dirty="0" smtClean="0">
                <a:solidFill>
                  <a:srgbClr val="FFFF00"/>
                </a:solidFill>
              </a:rPr>
              <a:t>Saturday</a:t>
            </a:r>
            <a:r>
              <a:rPr lang="de-DE" sz="1600" b="1" i="1" dirty="0" smtClean="0">
                <a:solidFill>
                  <a:srgbClr val="FFFF00"/>
                </a:solidFill>
              </a:rPr>
              <a:t> 4.April 2020 </a:t>
            </a:r>
            <a:r>
              <a:rPr lang="de-DE" sz="1600" b="1" dirty="0">
                <a:solidFill>
                  <a:srgbClr val="FF0000"/>
                </a:solidFill>
              </a:rPr>
              <a:t> </a:t>
            </a:r>
            <a:r>
              <a:rPr lang="de-DE" sz="1600" b="1" dirty="0" smtClean="0">
                <a:solidFill>
                  <a:srgbClr val="FF0000"/>
                </a:solidFill>
              </a:rPr>
              <a:t>	</a:t>
            </a:r>
            <a:r>
              <a:rPr lang="en-GB" sz="1600" b="1" i="1" dirty="0" smtClean="0">
                <a:solidFill>
                  <a:srgbClr val="FFFF00"/>
                </a:solidFill>
              </a:rPr>
              <a:t>The COVID-19 Pandemic: </a:t>
            </a:r>
            <a:r>
              <a:rPr lang="en-GB" sz="1600" b="1" i="1" dirty="0">
                <a:solidFill>
                  <a:srgbClr val="FFFF00"/>
                </a:solidFill>
              </a:rPr>
              <a:t> </a:t>
            </a:r>
            <a:r>
              <a:rPr lang="en-GB" sz="1600" b="1" i="1" dirty="0" smtClean="0">
                <a:solidFill>
                  <a:srgbClr val="FFFF00"/>
                </a:solidFill>
              </a:rPr>
              <a:t>Science and Society</a:t>
            </a:r>
            <a:endParaRPr lang="en-GB" sz="1600" b="1" i="1"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04664"/>
            <a:ext cx="9001000" cy="3054639"/>
          </a:xfrm>
          <a:prstGeom prst="rect">
            <a:avLst/>
          </a:prstGeom>
        </p:spPr>
      </p:pic>
    </p:spTree>
    <p:extLst>
      <p:ext uri="{BB962C8B-B14F-4D97-AF65-F5344CB8AC3E}">
        <p14:creationId xmlns:p14="http://schemas.microsoft.com/office/powerpoint/2010/main" val="399852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317" y="908720"/>
            <a:ext cx="9324528" cy="3847207"/>
          </a:xfrm>
          <a:prstGeom prst="rect">
            <a:avLst/>
          </a:prstGeom>
          <a:noFill/>
        </p:spPr>
        <p:txBody>
          <a:bodyPr wrap="square" rtlCol="0">
            <a:spAutoFit/>
          </a:bodyPr>
          <a:lstStyle/>
          <a:p>
            <a:r>
              <a:rPr lang="en-GB" sz="2400" b="1" dirty="0" smtClean="0"/>
              <a:t>ATTACHMENT: 	</a:t>
            </a:r>
            <a:endParaRPr lang="en-GB" sz="2400" b="1" dirty="0"/>
          </a:p>
          <a:p>
            <a:r>
              <a:rPr lang="en-GB" sz="2400" b="1" dirty="0" smtClean="0"/>
              <a:t>	Spike Protein = S-protein binds to</a:t>
            </a:r>
          </a:p>
          <a:p>
            <a:r>
              <a:rPr lang="en-GB" sz="2400" b="1" dirty="0"/>
              <a:t>	</a:t>
            </a:r>
            <a:r>
              <a:rPr lang="en-GB" sz="2400" b="1" dirty="0" smtClean="0"/>
              <a:t>human Angiotensin Converting Enzyme 2 (hACE2) receptor</a:t>
            </a:r>
          </a:p>
          <a:p>
            <a:r>
              <a:rPr lang="de-DE" sz="2400" b="1" dirty="0"/>
              <a:t>	</a:t>
            </a:r>
            <a:r>
              <a:rPr lang="de-DE" sz="2400" b="1" dirty="0" smtClean="0"/>
              <a:t>to mediate membrane fusion and virus entry</a:t>
            </a:r>
            <a:endParaRPr lang="en-GB" sz="2400" b="1" dirty="0" smtClean="0"/>
          </a:p>
          <a:p>
            <a:endParaRPr lang="de-DE" sz="2400" b="1" dirty="0"/>
          </a:p>
          <a:p>
            <a:r>
              <a:rPr lang="en-GB" sz="2000" dirty="0"/>
              <a:t>S </a:t>
            </a:r>
            <a:r>
              <a:rPr lang="en-GB" sz="2000" dirty="0" smtClean="0"/>
              <a:t>proteins (trimeric = 3 monomers) </a:t>
            </a:r>
            <a:r>
              <a:rPr lang="en-GB" sz="2000" dirty="0"/>
              <a:t>of SARS-CoV-2 </a:t>
            </a:r>
            <a:endParaRPr lang="en-GB" sz="2000" dirty="0" smtClean="0"/>
          </a:p>
          <a:p>
            <a:r>
              <a:rPr lang="en-GB" sz="2000" dirty="0"/>
              <a:t>	</a:t>
            </a:r>
            <a:r>
              <a:rPr lang="en-GB" sz="2000" dirty="0" smtClean="0"/>
              <a:t>	share </a:t>
            </a:r>
            <a:r>
              <a:rPr lang="en-GB" sz="2000" dirty="0"/>
              <a:t>about 76</a:t>
            </a:r>
            <a:r>
              <a:rPr lang="en-GB" sz="2000" dirty="0" smtClean="0"/>
              <a:t>% </a:t>
            </a:r>
            <a:r>
              <a:rPr lang="en-GB" sz="2000" dirty="0"/>
              <a:t>of amino acid identities with </a:t>
            </a:r>
            <a:r>
              <a:rPr lang="en-GB" sz="2000" dirty="0" smtClean="0"/>
              <a:t>SARS-</a:t>
            </a:r>
            <a:r>
              <a:rPr lang="en-GB" sz="2000" dirty="0" err="1" smtClean="0"/>
              <a:t>CoV</a:t>
            </a:r>
            <a:endParaRPr lang="en-GB" sz="2000" dirty="0" smtClean="0"/>
          </a:p>
          <a:p>
            <a:endParaRPr lang="en-GB" sz="2000" dirty="0" smtClean="0"/>
          </a:p>
          <a:p>
            <a:r>
              <a:rPr lang="en-GB" sz="2000" dirty="0" smtClean="0"/>
              <a:t>The amino </a:t>
            </a:r>
            <a:r>
              <a:rPr lang="en-GB" sz="2000" dirty="0"/>
              <a:t>acid sequence of potential </a:t>
            </a:r>
            <a:r>
              <a:rPr lang="en-GB" sz="2000" dirty="0" smtClean="0"/>
              <a:t>RECEPTOR-BINDING DOMAIN (RBD)</a:t>
            </a:r>
          </a:p>
          <a:p>
            <a:r>
              <a:rPr lang="en-GB" sz="2000" dirty="0" smtClean="0"/>
              <a:t>of </a:t>
            </a:r>
            <a:r>
              <a:rPr lang="en-GB" sz="2000" dirty="0"/>
              <a:t>SARS-CoV-2 </a:t>
            </a:r>
            <a:r>
              <a:rPr lang="en-GB" sz="2000" dirty="0" smtClean="0"/>
              <a:t>	is </a:t>
            </a:r>
            <a:r>
              <a:rPr lang="en-GB" sz="2000" dirty="0"/>
              <a:t>only about </a:t>
            </a:r>
            <a:r>
              <a:rPr lang="en-GB" sz="2000" dirty="0" smtClean="0"/>
              <a:t>74% homologous </a:t>
            </a:r>
            <a:r>
              <a:rPr lang="en-GB" sz="2000" dirty="0"/>
              <a:t>to that of SARS-</a:t>
            </a:r>
            <a:r>
              <a:rPr lang="en-GB" sz="2000" dirty="0" err="1"/>
              <a:t>CoV</a:t>
            </a:r>
            <a:endParaRPr lang="en-GB" sz="2000" b="1" dirty="0" smtClean="0"/>
          </a:p>
          <a:p>
            <a:endParaRPr lang="de-DE" sz="2400" b="1" dirty="0" smtClean="0"/>
          </a:p>
        </p:txBody>
      </p:sp>
      <p:sp>
        <p:nvSpPr>
          <p:cNvPr id="4" name="TextBox 3"/>
          <p:cNvSpPr txBox="1"/>
          <p:nvPr/>
        </p:nvSpPr>
        <p:spPr>
          <a:xfrm>
            <a:off x="891914" y="140439"/>
            <a:ext cx="7361311" cy="1292662"/>
          </a:xfrm>
          <a:prstGeom prst="rect">
            <a:avLst/>
          </a:prstGeom>
          <a:noFill/>
        </p:spPr>
        <p:txBody>
          <a:bodyPr wrap="none" rtlCol="0">
            <a:spAutoFit/>
          </a:bodyPr>
          <a:lstStyle/>
          <a:p>
            <a:pPr algn="ctr"/>
            <a:r>
              <a:rPr lang="en-GB" sz="2400" b="1" dirty="0" smtClean="0"/>
              <a:t>STAGES IN INFECTION OF HOST CELLS BY CORONAVIRUS</a:t>
            </a:r>
            <a:endParaRPr lang="en-GB" sz="2400" i="1" dirty="0" smtClean="0"/>
          </a:p>
          <a:p>
            <a:pPr algn="ctr"/>
            <a:r>
              <a:rPr lang="de-DE" i="1" dirty="0" smtClean="0"/>
              <a:t>-----------------------------------------------------------------------------------------------------</a:t>
            </a:r>
            <a:endParaRPr lang="en-GB" i="1" dirty="0" smtClean="0"/>
          </a:p>
          <a:p>
            <a:endParaRPr lang="de-DE" dirty="0" smtClean="0"/>
          </a:p>
          <a:p>
            <a:endParaRPr lang="en-GB" dirty="0"/>
          </a:p>
        </p:txBody>
      </p:sp>
    </p:spTree>
    <p:extLst>
      <p:ext uri="{BB962C8B-B14F-4D97-AF65-F5344CB8AC3E}">
        <p14:creationId xmlns:p14="http://schemas.microsoft.com/office/powerpoint/2010/main" val="99100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317" y="908720"/>
            <a:ext cx="9324528" cy="5262979"/>
          </a:xfrm>
          <a:prstGeom prst="rect">
            <a:avLst/>
          </a:prstGeom>
          <a:noFill/>
        </p:spPr>
        <p:txBody>
          <a:bodyPr wrap="square" rtlCol="0">
            <a:spAutoFit/>
          </a:bodyPr>
          <a:lstStyle/>
          <a:p>
            <a:r>
              <a:rPr lang="en-GB" sz="2400" b="1" dirty="0" smtClean="0"/>
              <a:t>ATTACHMENT via Spike Protein = S-protein</a:t>
            </a:r>
          </a:p>
          <a:p>
            <a:endParaRPr lang="en-GB" sz="2400" b="1" dirty="0"/>
          </a:p>
          <a:p>
            <a:r>
              <a:rPr lang="en-GB" sz="2400" dirty="0" smtClean="0"/>
              <a:t>Each </a:t>
            </a:r>
            <a:r>
              <a:rPr lang="en-GB" sz="2400" dirty="0"/>
              <a:t>monomer of trimeric S protein is about 180 </a:t>
            </a:r>
            <a:r>
              <a:rPr lang="en-GB" sz="2400" dirty="0" err="1"/>
              <a:t>kDa</a:t>
            </a:r>
            <a:r>
              <a:rPr lang="en-GB" sz="2400" dirty="0"/>
              <a:t>, </a:t>
            </a:r>
            <a:endParaRPr lang="en-GB" sz="2400" dirty="0" smtClean="0"/>
          </a:p>
          <a:p>
            <a:r>
              <a:rPr lang="en-GB" sz="2400" dirty="0" smtClean="0"/>
              <a:t>and </a:t>
            </a:r>
            <a:r>
              <a:rPr lang="en-GB" sz="2400" dirty="0"/>
              <a:t>contains two subunits, S1 and S2, </a:t>
            </a:r>
            <a:endParaRPr lang="en-GB" sz="2400" dirty="0" smtClean="0"/>
          </a:p>
          <a:p>
            <a:r>
              <a:rPr lang="en-GB" sz="2400" dirty="0" smtClean="0"/>
              <a:t>mediating </a:t>
            </a:r>
            <a:r>
              <a:rPr lang="en-GB" sz="2400" dirty="0"/>
              <a:t>attachment and membrane fusion, respectively. </a:t>
            </a:r>
            <a:endParaRPr lang="en-GB" sz="2400" dirty="0" smtClean="0"/>
          </a:p>
          <a:p>
            <a:endParaRPr lang="en-GB" sz="2400" dirty="0"/>
          </a:p>
          <a:p>
            <a:r>
              <a:rPr lang="en-GB" sz="2400" dirty="0" smtClean="0"/>
              <a:t>In </a:t>
            </a:r>
            <a:r>
              <a:rPr lang="en-GB" sz="2400" dirty="0"/>
              <a:t>the structure, N- and C- terminal portions of S1 fold as two independent </a:t>
            </a:r>
            <a:r>
              <a:rPr lang="en-GB" sz="2400" dirty="0" smtClean="0"/>
              <a:t>domains</a:t>
            </a:r>
          </a:p>
          <a:p>
            <a:r>
              <a:rPr lang="en-GB" sz="2400" dirty="0"/>
              <a:t>	</a:t>
            </a:r>
            <a:r>
              <a:rPr lang="en-GB" sz="2400" dirty="0" smtClean="0"/>
              <a:t>N-terminal </a:t>
            </a:r>
            <a:r>
              <a:rPr lang="en-GB" sz="2400" dirty="0"/>
              <a:t>domain (</a:t>
            </a:r>
            <a:r>
              <a:rPr lang="en-GB" sz="2400" dirty="0" smtClean="0"/>
              <a:t>NTD)</a:t>
            </a:r>
          </a:p>
          <a:p>
            <a:r>
              <a:rPr lang="en-GB" sz="2400" dirty="0"/>
              <a:t>	</a:t>
            </a:r>
            <a:r>
              <a:rPr lang="en-GB" sz="2400" dirty="0" smtClean="0"/>
              <a:t>C-terminal </a:t>
            </a:r>
            <a:r>
              <a:rPr lang="en-GB" sz="2400" dirty="0"/>
              <a:t>domain (C-domain</a:t>
            </a:r>
            <a:r>
              <a:rPr lang="en-GB" sz="2400" dirty="0" smtClean="0"/>
              <a:t>). </a:t>
            </a:r>
          </a:p>
          <a:p>
            <a:r>
              <a:rPr lang="en-GB" sz="2400" dirty="0" smtClean="0"/>
              <a:t>Depending </a:t>
            </a:r>
            <a:r>
              <a:rPr lang="en-GB" sz="2400" dirty="0"/>
              <a:t>on the virus, either NTD or C-domain can serve </a:t>
            </a:r>
            <a:endParaRPr lang="en-GB" sz="2400" dirty="0" smtClean="0"/>
          </a:p>
          <a:p>
            <a:r>
              <a:rPr lang="en-GB" sz="2400" dirty="0"/>
              <a:t>	</a:t>
            </a:r>
            <a:r>
              <a:rPr lang="en-GB" sz="2400" dirty="0" smtClean="0"/>
              <a:t>as </a:t>
            </a:r>
            <a:r>
              <a:rPr lang="en-GB" sz="2400" dirty="0"/>
              <a:t>the receptor-binding domain (RBD). </a:t>
            </a:r>
            <a:endParaRPr lang="en-GB" sz="2400" dirty="0" smtClean="0"/>
          </a:p>
          <a:p>
            <a:r>
              <a:rPr lang="en-GB" sz="2400" dirty="0" smtClean="0"/>
              <a:t>Most </a:t>
            </a:r>
            <a:r>
              <a:rPr lang="en-GB" sz="2400" dirty="0" err="1"/>
              <a:t>CoVs</a:t>
            </a:r>
            <a:r>
              <a:rPr lang="en-GB" sz="2400" dirty="0"/>
              <a:t>, including SARS-</a:t>
            </a:r>
            <a:r>
              <a:rPr lang="en-GB" sz="2400" dirty="0" err="1"/>
              <a:t>CoV</a:t>
            </a:r>
            <a:r>
              <a:rPr lang="en-GB" sz="2400" dirty="0"/>
              <a:t> and </a:t>
            </a:r>
            <a:r>
              <a:rPr lang="en-GB" sz="2400" dirty="0" smtClean="0"/>
              <a:t>MERS-</a:t>
            </a:r>
            <a:r>
              <a:rPr lang="en-GB" sz="2400" dirty="0" err="1" smtClean="0"/>
              <a:t>CoV</a:t>
            </a:r>
            <a:endParaRPr lang="en-GB" sz="2400" dirty="0" smtClean="0"/>
          </a:p>
          <a:p>
            <a:r>
              <a:rPr lang="en-GB" sz="2400" dirty="0"/>
              <a:t>	</a:t>
            </a:r>
            <a:r>
              <a:rPr lang="en-GB" sz="2400" dirty="0" smtClean="0"/>
              <a:t>use </a:t>
            </a:r>
            <a:r>
              <a:rPr lang="en-GB" sz="2400" dirty="0"/>
              <a:t>C-domain to bind their receptors</a:t>
            </a:r>
            <a:endParaRPr lang="en-GB" sz="2400" b="1" dirty="0"/>
          </a:p>
        </p:txBody>
      </p:sp>
      <p:sp>
        <p:nvSpPr>
          <p:cNvPr id="4" name="TextBox 3"/>
          <p:cNvSpPr txBox="1"/>
          <p:nvPr/>
        </p:nvSpPr>
        <p:spPr>
          <a:xfrm>
            <a:off x="891914" y="140439"/>
            <a:ext cx="7361311" cy="1292662"/>
          </a:xfrm>
          <a:prstGeom prst="rect">
            <a:avLst/>
          </a:prstGeom>
          <a:noFill/>
        </p:spPr>
        <p:txBody>
          <a:bodyPr wrap="none" rtlCol="0">
            <a:spAutoFit/>
          </a:bodyPr>
          <a:lstStyle/>
          <a:p>
            <a:pPr algn="ctr"/>
            <a:r>
              <a:rPr lang="en-GB" sz="2400" b="1" dirty="0" smtClean="0"/>
              <a:t>STAGES IN INFECTION OF HOST CELLS BY CORONAVIRUS</a:t>
            </a:r>
            <a:endParaRPr lang="en-GB" sz="2400" i="1" dirty="0" smtClean="0"/>
          </a:p>
          <a:p>
            <a:pPr algn="ctr"/>
            <a:r>
              <a:rPr lang="de-DE" i="1" dirty="0" smtClean="0"/>
              <a:t>-----------------------------------------------------------------------------------------------------</a:t>
            </a:r>
            <a:endParaRPr lang="en-GB" i="1" dirty="0" smtClean="0"/>
          </a:p>
          <a:p>
            <a:endParaRPr lang="de-DE" dirty="0" smtClean="0"/>
          </a:p>
          <a:p>
            <a:endParaRPr lang="en-GB" dirty="0"/>
          </a:p>
        </p:txBody>
      </p:sp>
    </p:spTree>
    <p:extLst>
      <p:ext uri="{BB962C8B-B14F-4D97-AF65-F5344CB8AC3E}">
        <p14:creationId xmlns:p14="http://schemas.microsoft.com/office/powerpoint/2010/main" val="2835843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032" y="6167045"/>
            <a:ext cx="9324528" cy="646331"/>
          </a:xfrm>
          <a:prstGeom prst="rect">
            <a:avLst/>
          </a:prstGeom>
          <a:noFill/>
        </p:spPr>
        <p:txBody>
          <a:bodyPr wrap="square" rtlCol="0">
            <a:spAutoFit/>
          </a:bodyPr>
          <a:lstStyle/>
          <a:p>
            <a:r>
              <a:rPr lang="en-GB" b="1" dirty="0">
                <a:solidFill>
                  <a:srgbClr val="FFFF00"/>
                </a:solidFill>
                <a:latin typeface="+mj-lt"/>
              </a:rPr>
              <a:t>Researchers in China report structure of the novel coronavirus bound to its human target</a:t>
            </a:r>
          </a:p>
          <a:p>
            <a:r>
              <a:rPr lang="en-GB" i="1" dirty="0" smtClean="0">
                <a:solidFill>
                  <a:srgbClr val="FFFF00"/>
                </a:solidFill>
                <a:latin typeface="+mj-lt"/>
              </a:rPr>
              <a:t>By </a:t>
            </a:r>
            <a:r>
              <a:rPr lang="en-GB" i="1" dirty="0" err="1" smtClean="0">
                <a:solidFill>
                  <a:srgbClr val="FFFF00"/>
                </a:solidFill>
                <a:latin typeface="+mj-lt"/>
              </a:rPr>
              <a:t>Megha</a:t>
            </a:r>
            <a:r>
              <a:rPr lang="en-GB" i="1" dirty="0" smtClean="0">
                <a:solidFill>
                  <a:srgbClr val="FFFF00"/>
                </a:solidFill>
                <a:latin typeface="+mj-lt"/>
              </a:rPr>
              <a:t> </a:t>
            </a:r>
            <a:r>
              <a:rPr lang="en-GB" i="1" dirty="0" err="1" smtClean="0">
                <a:solidFill>
                  <a:srgbClr val="FFFF00"/>
                </a:solidFill>
                <a:latin typeface="+mj-lt"/>
              </a:rPr>
              <a:t>Satyanarayana</a:t>
            </a:r>
            <a:r>
              <a:rPr lang="en-GB" i="1" dirty="0" smtClean="0">
                <a:solidFill>
                  <a:srgbClr val="FFFF00"/>
                </a:solidFill>
                <a:latin typeface="+mj-lt"/>
              </a:rPr>
              <a:t> </a:t>
            </a:r>
            <a:r>
              <a:rPr lang="de-DE" b="1" dirty="0" smtClean="0">
                <a:solidFill>
                  <a:srgbClr val="FFFF00"/>
                </a:solidFill>
                <a:latin typeface="+mj-lt"/>
              </a:rPr>
              <a:t>Chemical and Engineering News 6.March 2020</a:t>
            </a:r>
          </a:p>
        </p:txBody>
      </p:sp>
      <p:sp>
        <p:nvSpPr>
          <p:cNvPr id="4" name="TextBox 3"/>
          <p:cNvSpPr txBox="1"/>
          <p:nvPr/>
        </p:nvSpPr>
        <p:spPr>
          <a:xfrm>
            <a:off x="179512" y="118760"/>
            <a:ext cx="5040560" cy="4801314"/>
          </a:xfrm>
          <a:prstGeom prst="rect">
            <a:avLst/>
          </a:prstGeom>
          <a:noFill/>
        </p:spPr>
        <p:txBody>
          <a:bodyPr wrap="square" rtlCol="0">
            <a:spAutoFit/>
          </a:bodyPr>
          <a:lstStyle/>
          <a:p>
            <a:r>
              <a:rPr lang="en-GB" sz="2400" dirty="0"/>
              <a:t>The structure shows the first steps of SARS-CoV-2 infection, </a:t>
            </a:r>
            <a:endParaRPr lang="en-GB" sz="2400" dirty="0" smtClean="0"/>
          </a:p>
          <a:p>
            <a:endParaRPr lang="en-GB" sz="2400" dirty="0" smtClean="0"/>
          </a:p>
          <a:p>
            <a:r>
              <a:rPr lang="en-GB" dirty="0"/>
              <a:t>protein-cleaving part of ACE2 binds the spike through polar interactions formed from a bridge-like structure on the enzyme. </a:t>
            </a:r>
            <a:endParaRPr lang="en-GB" dirty="0" smtClean="0"/>
          </a:p>
          <a:p>
            <a:endParaRPr lang="en-GB" dirty="0"/>
          </a:p>
          <a:p>
            <a:r>
              <a:rPr lang="en-GB" dirty="0" smtClean="0"/>
              <a:t>Both </a:t>
            </a:r>
            <a:r>
              <a:rPr lang="en-GB" dirty="0"/>
              <a:t>ends of the receptor binding domain stick to ACE2 through hydrogen bonding and van der Waals </a:t>
            </a:r>
            <a:r>
              <a:rPr lang="en-GB" dirty="0" smtClean="0"/>
              <a:t>forces.</a:t>
            </a:r>
          </a:p>
          <a:p>
            <a:endParaRPr lang="en-GB" dirty="0" smtClean="0"/>
          </a:p>
          <a:p>
            <a:r>
              <a:rPr lang="en-GB" dirty="0" smtClean="0"/>
              <a:t>In the </a:t>
            </a:r>
            <a:r>
              <a:rPr lang="en-GB" dirty="0"/>
              <a:t>middle, </a:t>
            </a:r>
            <a:r>
              <a:rPr lang="en-GB" dirty="0" err="1" smtClean="0"/>
              <a:t>Qiang</a:t>
            </a:r>
            <a:r>
              <a:rPr lang="en-GB" dirty="0" smtClean="0"/>
              <a:t> Zhou </a:t>
            </a:r>
            <a:r>
              <a:rPr lang="en-GB" dirty="0"/>
              <a:t>describes several amino acids that interact with an asparagine and histidine in ACE2 that may be required for the spike protein-ACE2 interaction to occur.</a:t>
            </a:r>
            <a:endParaRPr lang="de-DE" dirty="0" smtClean="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70552"/>
            <a:ext cx="3810000" cy="5880100"/>
          </a:xfrm>
          <a:prstGeom prst="rect">
            <a:avLst/>
          </a:prstGeom>
        </p:spPr>
      </p:pic>
    </p:spTree>
    <p:extLst>
      <p:ext uri="{BB962C8B-B14F-4D97-AF65-F5344CB8AC3E}">
        <p14:creationId xmlns:p14="http://schemas.microsoft.com/office/powerpoint/2010/main" val="340920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128" y="5733256"/>
            <a:ext cx="9324528" cy="1077218"/>
          </a:xfrm>
          <a:prstGeom prst="rect">
            <a:avLst/>
          </a:prstGeom>
          <a:noFill/>
        </p:spPr>
        <p:txBody>
          <a:bodyPr wrap="square" rtlCol="0">
            <a:spAutoFit/>
          </a:bodyPr>
          <a:lstStyle/>
          <a:p>
            <a:r>
              <a:rPr lang="en-GB" sz="1600" dirty="0">
                <a:solidFill>
                  <a:srgbClr val="FFFF00"/>
                </a:solidFill>
              </a:rPr>
              <a:t>Structural basis for the recognition of SARS-CoV-2 by full-length human ACE2</a:t>
            </a:r>
          </a:p>
          <a:p>
            <a:r>
              <a:rPr lang="en-GB" sz="1600" b="1" dirty="0" err="1">
                <a:solidFill>
                  <a:srgbClr val="FFFF00"/>
                </a:solidFill>
              </a:rPr>
              <a:t>Renhong</a:t>
            </a:r>
            <a:r>
              <a:rPr lang="en-GB" sz="1600" b="1" dirty="0">
                <a:solidFill>
                  <a:srgbClr val="FFFF00"/>
                </a:solidFill>
              </a:rPr>
              <a:t> </a:t>
            </a:r>
            <a:r>
              <a:rPr lang="en-GB" sz="1600" b="1" dirty="0" smtClean="0">
                <a:solidFill>
                  <a:srgbClr val="FFFF00"/>
                </a:solidFill>
              </a:rPr>
              <a:t>Yan, </a:t>
            </a:r>
            <a:r>
              <a:rPr lang="en-GB" sz="1600" b="1" dirty="0" err="1" smtClean="0">
                <a:solidFill>
                  <a:srgbClr val="FFFF00"/>
                </a:solidFill>
              </a:rPr>
              <a:t>Yuanyuan</a:t>
            </a:r>
            <a:r>
              <a:rPr lang="en-GB" sz="1600" b="1" dirty="0" smtClean="0">
                <a:solidFill>
                  <a:srgbClr val="FFFF00"/>
                </a:solidFill>
              </a:rPr>
              <a:t> Zhang,</a:t>
            </a:r>
            <a:r>
              <a:rPr lang="en-GB" sz="1600" b="1" dirty="0">
                <a:solidFill>
                  <a:srgbClr val="FFFF00"/>
                </a:solidFill>
              </a:rPr>
              <a:t> </a:t>
            </a:r>
            <a:r>
              <a:rPr lang="en-GB" sz="1600" b="1" dirty="0" err="1" smtClean="0">
                <a:solidFill>
                  <a:srgbClr val="FFFF00"/>
                </a:solidFill>
              </a:rPr>
              <a:t>Yaning</a:t>
            </a:r>
            <a:r>
              <a:rPr lang="en-GB" sz="1600" b="1" dirty="0" smtClean="0">
                <a:solidFill>
                  <a:srgbClr val="FFFF00"/>
                </a:solidFill>
              </a:rPr>
              <a:t> Li,</a:t>
            </a:r>
            <a:r>
              <a:rPr lang="en-GB" sz="1600" b="1" dirty="0">
                <a:solidFill>
                  <a:srgbClr val="FFFF00"/>
                </a:solidFill>
              </a:rPr>
              <a:t> </a:t>
            </a:r>
            <a:r>
              <a:rPr lang="en-GB" sz="1600" b="1" dirty="0" smtClean="0">
                <a:solidFill>
                  <a:srgbClr val="FFFF00"/>
                </a:solidFill>
              </a:rPr>
              <a:t>Lu Xia,</a:t>
            </a:r>
            <a:r>
              <a:rPr lang="en-GB" sz="1600" b="1" dirty="0">
                <a:solidFill>
                  <a:srgbClr val="FFFF00"/>
                </a:solidFill>
              </a:rPr>
              <a:t> </a:t>
            </a:r>
            <a:r>
              <a:rPr lang="en-GB" sz="1600" b="1" dirty="0" err="1" smtClean="0">
                <a:solidFill>
                  <a:srgbClr val="FFFF00"/>
                </a:solidFill>
              </a:rPr>
              <a:t>Yingying</a:t>
            </a:r>
            <a:r>
              <a:rPr lang="en-GB" sz="1600" b="1" dirty="0" smtClean="0">
                <a:solidFill>
                  <a:srgbClr val="FFFF00"/>
                </a:solidFill>
              </a:rPr>
              <a:t> </a:t>
            </a:r>
            <a:r>
              <a:rPr lang="en-GB" sz="1600" b="1" dirty="0" err="1" smtClean="0">
                <a:solidFill>
                  <a:srgbClr val="FFFF00"/>
                </a:solidFill>
              </a:rPr>
              <a:t>Guo</a:t>
            </a:r>
            <a:r>
              <a:rPr lang="en-GB" sz="1600" b="1" dirty="0" smtClean="0">
                <a:solidFill>
                  <a:srgbClr val="FFFF00"/>
                </a:solidFill>
              </a:rPr>
              <a:t>,</a:t>
            </a:r>
            <a:r>
              <a:rPr lang="en-GB" sz="1600" b="1" dirty="0">
                <a:solidFill>
                  <a:srgbClr val="FFFF00"/>
                </a:solidFill>
              </a:rPr>
              <a:t> </a:t>
            </a:r>
            <a:r>
              <a:rPr lang="en-GB" sz="1600" b="1" dirty="0" err="1" smtClean="0">
                <a:solidFill>
                  <a:srgbClr val="FFFF00"/>
                </a:solidFill>
              </a:rPr>
              <a:t>Qiang</a:t>
            </a:r>
            <a:r>
              <a:rPr lang="en-GB" sz="1600" b="1" dirty="0" smtClean="0">
                <a:solidFill>
                  <a:srgbClr val="FFFF00"/>
                </a:solidFill>
              </a:rPr>
              <a:t> Zhou,</a:t>
            </a:r>
            <a:endParaRPr lang="en-GB" sz="1600" b="1" dirty="0">
              <a:solidFill>
                <a:srgbClr val="FFFF00"/>
              </a:solidFill>
            </a:endParaRPr>
          </a:p>
          <a:p>
            <a:r>
              <a:rPr lang="en-GB" sz="1600" i="1" dirty="0" smtClean="0">
                <a:solidFill>
                  <a:srgbClr val="FFFF00"/>
                </a:solidFill>
              </a:rPr>
              <a:t>Science</a:t>
            </a:r>
            <a:r>
              <a:rPr lang="en-GB" sz="1600" i="1" dirty="0">
                <a:solidFill>
                  <a:srgbClr val="FFFF00"/>
                </a:solidFill>
              </a:rPr>
              <a:t> </a:t>
            </a:r>
            <a:r>
              <a:rPr lang="en-GB" sz="1600" dirty="0">
                <a:solidFill>
                  <a:srgbClr val="FFFF00"/>
                </a:solidFill>
              </a:rPr>
              <a:t> 27 Mar </a:t>
            </a:r>
            <a:r>
              <a:rPr lang="en-GB" sz="1600" dirty="0" smtClean="0">
                <a:solidFill>
                  <a:srgbClr val="FFFF00"/>
                </a:solidFill>
              </a:rPr>
              <a:t>2020:   Vol</a:t>
            </a:r>
            <a:r>
              <a:rPr lang="en-GB" sz="1600" dirty="0">
                <a:solidFill>
                  <a:srgbClr val="FFFF00"/>
                </a:solidFill>
              </a:rPr>
              <a:t>. 367, Issue 6485, pp. </a:t>
            </a:r>
            <a:r>
              <a:rPr lang="en-GB" sz="1600" dirty="0" smtClean="0">
                <a:solidFill>
                  <a:srgbClr val="FFFF00"/>
                </a:solidFill>
              </a:rPr>
              <a:t>1444-1448</a:t>
            </a:r>
            <a:r>
              <a:rPr lang="en-GB" sz="1600" dirty="0">
                <a:solidFill>
                  <a:srgbClr val="FFFF00"/>
                </a:solidFill>
              </a:rPr>
              <a:t> </a:t>
            </a:r>
            <a:r>
              <a:rPr lang="en-GB" sz="1600" dirty="0" smtClean="0">
                <a:hlinkClick r:id="rId3"/>
              </a:rPr>
              <a:t>https://science.sciencemag.org/content/367/6485/1444</a:t>
            </a:r>
            <a:endParaRPr lang="de-DE" sz="1600" b="1" dirty="0" smtClean="0">
              <a:latin typeface="+mj-lt"/>
            </a:endParaRPr>
          </a:p>
        </p:txBody>
      </p:sp>
      <p:sp>
        <p:nvSpPr>
          <p:cNvPr id="4" name="TextBox 3"/>
          <p:cNvSpPr txBox="1"/>
          <p:nvPr/>
        </p:nvSpPr>
        <p:spPr>
          <a:xfrm>
            <a:off x="179512" y="118760"/>
            <a:ext cx="8964488" cy="830997"/>
          </a:xfrm>
          <a:prstGeom prst="rect">
            <a:avLst/>
          </a:prstGeom>
          <a:noFill/>
        </p:spPr>
        <p:txBody>
          <a:bodyPr wrap="square" rtlCol="0">
            <a:spAutoFit/>
          </a:bodyPr>
          <a:lstStyle/>
          <a:p>
            <a:r>
              <a:rPr lang="en-GB" sz="2400" dirty="0"/>
              <a:t>The structure shows the first steps of SARS-CoV-2 infection, </a:t>
            </a:r>
            <a:endParaRPr lang="en-GB" sz="2400" dirty="0" smtClean="0"/>
          </a:p>
          <a:p>
            <a:endParaRPr lang="en-GB" sz="24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620688"/>
            <a:ext cx="9055322" cy="5040560"/>
          </a:xfrm>
          <a:prstGeom prst="rect">
            <a:avLst/>
          </a:prstGeom>
        </p:spPr>
      </p:pic>
    </p:spTree>
    <p:extLst>
      <p:ext uri="{BB962C8B-B14F-4D97-AF65-F5344CB8AC3E}">
        <p14:creationId xmlns:p14="http://schemas.microsoft.com/office/powerpoint/2010/main" val="3166942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9324528" cy="6740307"/>
          </a:xfrm>
          <a:prstGeom prst="rect">
            <a:avLst/>
          </a:prstGeom>
          <a:noFill/>
        </p:spPr>
        <p:txBody>
          <a:bodyPr wrap="square" rtlCol="0">
            <a:spAutoFit/>
          </a:bodyPr>
          <a:lstStyle/>
          <a:p>
            <a:r>
              <a:rPr lang="en-GB" sz="2400" b="1" dirty="0" smtClean="0"/>
              <a:t>ATTACHMENT: 	</a:t>
            </a:r>
            <a:endParaRPr lang="en-GB" sz="2400" b="1" dirty="0"/>
          </a:p>
          <a:p>
            <a:r>
              <a:rPr lang="en-GB" sz="2400" b="1" dirty="0" smtClean="0"/>
              <a:t>Host cell TMPRSS2</a:t>
            </a:r>
            <a:endParaRPr lang="en-GB" sz="2400" dirty="0" smtClean="0"/>
          </a:p>
          <a:p>
            <a:r>
              <a:rPr lang="en-GB" sz="2400" dirty="0"/>
              <a:t>	</a:t>
            </a:r>
            <a:r>
              <a:rPr lang="en-GB" sz="2400" dirty="0" smtClean="0"/>
              <a:t>(Transmembrane </a:t>
            </a:r>
            <a:r>
              <a:rPr lang="en-GB" sz="2400" dirty="0"/>
              <a:t>Serine Protease 2) </a:t>
            </a:r>
            <a:r>
              <a:rPr lang="en-GB" sz="2400" dirty="0" smtClean="0"/>
              <a:t>- Protein </a:t>
            </a:r>
            <a:r>
              <a:rPr lang="en-GB" sz="2400" dirty="0"/>
              <a:t>Coding gene</a:t>
            </a:r>
            <a:r>
              <a:rPr lang="en-GB" sz="2400" dirty="0" smtClean="0"/>
              <a:t>.  		</a:t>
            </a:r>
            <a:r>
              <a:rPr lang="en-GB" sz="2400" i="1" dirty="0" smtClean="0"/>
              <a:t>Diseases </a:t>
            </a:r>
            <a:r>
              <a:rPr lang="en-GB" sz="2400" i="1" dirty="0"/>
              <a:t>associated with TMPRSS2 </a:t>
            </a:r>
            <a:r>
              <a:rPr lang="en-GB" sz="2400" i="1" dirty="0" smtClean="0"/>
              <a:t>include</a:t>
            </a:r>
          </a:p>
          <a:p>
            <a:r>
              <a:rPr lang="en-GB" sz="2400" dirty="0"/>
              <a:t>	</a:t>
            </a:r>
            <a:r>
              <a:rPr lang="en-GB" sz="2400" dirty="0" smtClean="0"/>
              <a:t>		</a:t>
            </a:r>
            <a:r>
              <a:rPr lang="en-GB" sz="2400" i="1" dirty="0" smtClean="0"/>
              <a:t>INFLUENZA</a:t>
            </a:r>
            <a:endParaRPr lang="en-GB" sz="2400" i="1" dirty="0"/>
          </a:p>
          <a:p>
            <a:r>
              <a:rPr lang="en-GB" sz="2400" i="1" dirty="0" smtClean="0"/>
              <a:t>			PROSTATE CANCER</a:t>
            </a:r>
          </a:p>
          <a:p>
            <a:r>
              <a:rPr lang="en-GB" sz="2400" dirty="0"/>
              <a:t> </a:t>
            </a:r>
            <a:endParaRPr lang="de-DE" sz="2400" b="1" dirty="0"/>
          </a:p>
          <a:p>
            <a:r>
              <a:rPr lang="de-DE" sz="2400" b="1" dirty="0" smtClean="0"/>
              <a:t>TMPRSS2 </a:t>
            </a:r>
          </a:p>
          <a:p>
            <a:r>
              <a:rPr lang="en-GB" sz="2400" b="1" dirty="0" smtClean="0"/>
              <a:t>    Protein </a:t>
            </a:r>
            <a:r>
              <a:rPr lang="en-GB" sz="2400" b="1" dirty="0"/>
              <a:t>attributes for TMPRSS2 Gene</a:t>
            </a:r>
          </a:p>
          <a:p>
            <a:r>
              <a:rPr lang="en-GB" sz="2400" dirty="0" smtClean="0"/>
              <a:t>      Size:			492 </a:t>
            </a:r>
            <a:r>
              <a:rPr lang="en-GB" sz="2400" dirty="0"/>
              <a:t>amino </a:t>
            </a:r>
            <a:r>
              <a:rPr lang="en-GB" sz="2400" dirty="0" smtClean="0"/>
              <a:t>acids</a:t>
            </a:r>
          </a:p>
          <a:p>
            <a:r>
              <a:rPr lang="en-GB" sz="2400" dirty="0" smtClean="0"/>
              <a:t>      Molecular </a:t>
            </a:r>
            <a:r>
              <a:rPr lang="en-GB" sz="2400" dirty="0"/>
              <a:t>mass</a:t>
            </a:r>
            <a:r>
              <a:rPr lang="en-GB" sz="2400" dirty="0" smtClean="0"/>
              <a:t>:	             53859 Dalton</a:t>
            </a:r>
          </a:p>
          <a:p>
            <a:r>
              <a:rPr lang="en-GB" sz="2400" dirty="0" smtClean="0"/>
              <a:t>      Quaternary </a:t>
            </a:r>
            <a:r>
              <a:rPr lang="en-GB" sz="2400" dirty="0"/>
              <a:t>structure</a:t>
            </a:r>
            <a:r>
              <a:rPr lang="en-GB" sz="2400" dirty="0" smtClean="0"/>
              <a:t>:</a:t>
            </a:r>
          </a:p>
          <a:p>
            <a:r>
              <a:rPr lang="en-GB" sz="2400" dirty="0"/>
              <a:t>	</a:t>
            </a:r>
            <a:r>
              <a:rPr lang="en-GB" sz="2400" dirty="0" smtClean="0"/>
              <a:t>The </a:t>
            </a:r>
            <a:r>
              <a:rPr lang="en-GB" sz="2400" dirty="0"/>
              <a:t>catalytically active form interacts with ACE2</a:t>
            </a:r>
            <a:r>
              <a:rPr lang="en-GB" sz="2400" dirty="0" smtClean="0"/>
              <a:t>.</a:t>
            </a:r>
          </a:p>
          <a:p>
            <a:r>
              <a:rPr lang="en-GB" sz="2400" dirty="0" smtClean="0"/>
              <a:t>	physiological </a:t>
            </a:r>
            <a:r>
              <a:rPr lang="en-GB" sz="2400" dirty="0"/>
              <a:t>roles of TMPRSS2 are currently </a:t>
            </a:r>
            <a:r>
              <a:rPr lang="en-GB" sz="2400" dirty="0" smtClean="0"/>
              <a:t>unknown</a:t>
            </a:r>
          </a:p>
          <a:p>
            <a:r>
              <a:rPr lang="en-GB" sz="2400" dirty="0" smtClean="0"/>
              <a:t>	TMPRSS2 activates influenza virus by cleaving hemagglutinin </a:t>
            </a:r>
            <a:r>
              <a:rPr lang="en-GB" sz="2400" dirty="0"/>
              <a:t> </a:t>
            </a:r>
            <a:endParaRPr lang="en-GB" sz="2400" dirty="0" smtClean="0"/>
          </a:p>
          <a:p>
            <a:endParaRPr lang="en-GB" sz="2400" dirty="0"/>
          </a:p>
          <a:p>
            <a:r>
              <a:rPr lang="en-GB" sz="2400" dirty="0" smtClean="0"/>
              <a:t>suggests this </a:t>
            </a:r>
            <a:r>
              <a:rPr lang="en-GB" sz="2400" dirty="0"/>
              <a:t>enzyme may contribute to virus invasion of human airways</a:t>
            </a:r>
          </a:p>
          <a:p>
            <a:endParaRPr lang="en-GB" sz="2400" b="1" dirty="0" smtClean="0"/>
          </a:p>
        </p:txBody>
      </p:sp>
    </p:spTree>
    <p:extLst>
      <p:ext uri="{BB962C8B-B14F-4D97-AF65-F5344CB8AC3E}">
        <p14:creationId xmlns:p14="http://schemas.microsoft.com/office/powerpoint/2010/main" val="2972490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72837"/>
            <a:ext cx="8712968" cy="6370975"/>
          </a:xfrm>
          <a:prstGeom prst="rect">
            <a:avLst/>
          </a:prstGeom>
          <a:noFill/>
        </p:spPr>
        <p:txBody>
          <a:bodyPr wrap="square" rtlCol="0">
            <a:spAutoFit/>
          </a:bodyPr>
          <a:lstStyle/>
          <a:p>
            <a:r>
              <a:rPr lang="en-GB" sz="2400" i="1" u="sng" dirty="0" smtClean="0"/>
              <a:t>VIRION ATTACHMENT notes</a:t>
            </a:r>
            <a:r>
              <a:rPr lang="en-GB" sz="2400" i="1" dirty="0" smtClean="0"/>
              <a:t>: 	</a:t>
            </a:r>
            <a:endParaRPr lang="en-GB" sz="2400" i="1" dirty="0"/>
          </a:p>
          <a:p>
            <a:r>
              <a:rPr lang="en-GB" sz="2400" b="1" dirty="0" smtClean="0"/>
              <a:t>Summary </a:t>
            </a:r>
            <a:r>
              <a:rPr lang="en-GB" sz="2400" b="1" dirty="0"/>
              <a:t>for TMPRSS2 Gene</a:t>
            </a:r>
          </a:p>
          <a:p>
            <a:r>
              <a:rPr lang="en-GB" sz="2400" dirty="0"/>
              <a:t>Serine protease that </a:t>
            </a:r>
            <a:r>
              <a:rPr lang="en-GB" sz="2400" dirty="0" err="1"/>
              <a:t>proteolytically</a:t>
            </a:r>
            <a:r>
              <a:rPr lang="en-GB" sz="2400" dirty="0"/>
              <a:t> cleaves and activates the viral spike glycoproteins which facilitate virus-cell membrane fusions</a:t>
            </a:r>
            <a:r>
              <a:rPr lang="en-GB" sz="2400" dirty="0" smtClean="0"/>
              <a:t>;</a:t>
            </a:r>
          </a:p>
          <a:p>
            <a:endParaRPr lang="en-GB" sz="2400" dirty="0" smtClean="0"/>
          </a:p>
          <a:p>
            <a:r>
              <a:rPr lang="en-GB" sz="2400" dirty="0" smtClean="0"/>
              <a:t>spike </a:t>
            </a:r>
            <a:r>
              <a:rPr lang="en-GB" sz="2400" dirty="0"/>
              <a:t>proteins are synthesized and maintained in precursor intermediate folding states and proteolysis permits the refolding and energy release required to create stable virus-cell linkages and membrane coalescence. </a:t>
            </a:r>
            <a:endParaRPr lang="en-GB" sz="2400" dirty="0" smtClean="0"/>
          </a:p>
          <a:p>
            <a:endParaRPr lang="en-GB" sz="2400" dirty="0"/>
          </a:p>
          <a:p>
            <a:r>
              <a:rPr lang="en-GB" sz="2400" dirty="0" smtClean="0"/>
              <a:t>Facilitates </a:t>
            </a:r>
            <a:r>
              <a:rPr lang="en-GB" sz="2400" dirty="0"/>
              <a:t>human SARS coronavirus (SARS-</a:t>
            </a:r>
            <a:r>
              <a:rPr lang="en-GB" sz="2400" dirty="0" err="1"/>
              <a:t>CoV</a:t>
            </a:r>
            <a:r>
              <a:rPr lang="en-GB" sz="2400" dirty="0"/>
              <a:t>) infection via two independent mechanisms, </a:t>
            </a:r>
            <a:endParaRPr lang="en-GB" sz="2400" dirty="0" smtClean="0"/>
          </a:p>
          <a:p>
            <a:r>
              <a:rPr lang="en-GB" sz="2400" dirty="0"/>
              <a:t>	</a:t>
            </a:r>
            <a:r>
              <a:rPr lang="en-GB" sz="2400" dirty="0" smtClean="0"/>
              <a:t>- proteolytic </a:t>
            </a:r>
            <a:r>
              <a:rPr lang="en-GB" sz="2400" dirty="0"/>
              <a:t>cleavage </a:t>
            </a:r>
            <a:r>
              <a:rPr lang="en-GB" sz="2400" dirty="0" smtClean="0"/>
              <a:t>of </a:t>
            </a:r>
            <a:r>
              <a:rPr lang="en-GB" sz="2400" dirty="0" smtClean="0"/>
              <a:t>spike glycoprotein </a:t>
            </a:r>
          </a:p>
          <a:p>
            <a:r>
              <a:rPr lang="en-GB" sz="2400" dirty="0" smtClean="0"/>
              <a:t>		which activates the glycoprotein </a:t>
            </a:r>
          </a:p>
          <a:p>
            <a:r>
              <a:rPr lang="en-GB" sz="2400" dirty="0"/>
              <a:t>	</a:t>
            </a:r>
            <a:r>
              <a:rPr lang="en-GB" sz="2400" dirty="0" smtClean="0"/>
              <a:t>	</a:t>
            </a:r>
            <a:r>
              <a:rPr lang="en-GB" sz="2400" dirty="0"/>
              <a:t>f</a:t>
            </a:r>
            <a:r>
              <a:rPr lang="en-GB" sz="2400" dirty="0" smtClean="0"/>
              <a:t>or </a:t>
            </a:r>
            <a:r>
              <a:rPr lang="en-GB" sz="2400" dirty="0" err="1" smtClean="0"/>
              <a:t>cathepsin</a:t>
            </a:r>
            <a:r>
              <a:rPr lang="en-GB" sz="2400" dirty="0" smtClean="0"/>
              <a:t> L-independent </a:t>
            </a:r>
            <a:r>
              <a:rPr lang="en-GB" sz="2400" dirty="0" smtClean="0"/>
              <a:t> ACE2 receptor,</a:t>
            </a:r>
          </a:p>
          <a:p>
            <a:r>
              <a:rPr lang="en-GB" sz="2400" dirty="0" smtClean="0"/>
              <a:t>		which </a:t>
            </a:r>
            <a:r>
              <a:rPr lang="en-GB" sz="2400" dirty="0"/>
              <a:t>might promote viral uptake, </a:t>
            </a:r>
            <a:endParaRPr lang="en-GB" sz="2400" dirty="0" smtClean="0"/>
          </a:p>
          <a:p>
            <a:r>
              <a:rPr lang="en-GB" sz="2400" dirty="0" smtClean="0"/>
              <a:t>	- and </a:t>
            </a:r>
            <a:r>
              <a:rPr lang="en-GB" sz="2400" dirty="0"/>
              <a:t>cleavage of coronavirus </a:t>
            </a:r>
            <a:r>
              <a:rPr lang="en-GB" sz="2400" dirty="0" smtClean="0"/>
              <a:t>host </a:t>
            </a:r>
            <a:r>
              <a:rPr lang="en-GB" sz="2400" dirty="0"/>
              <a:t>cell entry. </a:t>
            </a:r>
            <a:endParaRPr lang="en-GB" sz="2400" b="1" dirty="0" smtClean="0"/>
          </a:p>
        </p:txBody>
      </p:sp>
    </p:spTree>
    <p:extLst>
      <p:ext uri="{BB962C8B-B14F-4D97-AF65-F5344CB8AC3E}">
        <p14:creationId xmlns:p14="http://schemas.microsoft.com/office/powerpoint/2010/main" val="1121903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737899"/>
            <a:ext cx="9145016" cy="1723549"/>
          </a:xfrm>
          <a:prstGeom prst="rect">
            <a:avLst/>
          </a:prstGeom>
          <a:noFill/>
        </p:spPr>
        <p:txBody>
          <a:bodyPr wrap="square" rtlCol="0">
            <a:spAutoFit/>
          </a:bodyPr>
          <a:lstStyle/>
          <a:p>
            <a:pPr fontAlgn="base"/>
            <a:r>
              <a:rPr lang="en-GB" sz="1400" dirty="0">
                <a:solidFill>
                  <a:srgbClr val="FFFF00"/>
                </a:solidFill>
              </a:rPr>
              <a:t>The M, E, and N Structural Proteins of the Severe Acute Respiratory Syndrome Coronavirus Are Required for Efficient Assembly, Trafficking, and Release of Virus-Like Particles</a:t>
            </a:r>
          </a:p>
          <a:p>
            <a:pPr fontAlgn="base"/>
            <a:r>
              <a:rPr lang="en-GB" sz="1400" dirty="0">
                <a:solidFill>
                  <a:srgbClr val="FFFF00"/>
                </a:solidFill>
              </a:rPr>
              <a:t>Y. L. Siu, K. T. Teoh, J. Lo, C. M. Chan, F. </a:t>
            </a:r>
            <a:r>
              <a:rPr lang="en-GB" sz="1400" dirty="0" err="1">
                <a:solidFill>
                  <a:srgbClr val="FFFF00"/>
                </a:solidFill>
              </a:rPr>
              <a:t>Kien</a:t>
            </a:r>
            <a:r>
              <a:rPr lang="en-GB" sz="1400" dirty="0">
                <a:solidFill>
                  <a:srgbClr val="FFFF00"/>
                </a:solidFill>
              </a:rPr>
              <a:t>, N. </a:t>
            </a:r>
            <a:r>
              <a:rPr lang="en-GB" sz="1400" dirty="0" err="1">
                <a:solidFill>
                  <a:srgbClr val="FFFF00"/>
                </a:solidFill>
              </a:rPr>
              <a:t>Escriou</a:t>
            </a:r>
            <a:r>
              <a:rPr lang="en-GB" sz="1400" dirty="0">
                <a:solidFill>
                  <a:srgbClr val="FFFF00"/>
                </a:solidFill>
              </a:rPr>
              <a:t>, S. W. </a:t>
            </a:r>
            <a:r>
              <a:rPr lang="en-GB" sz="1400" dirty="0" err="1">
                <a:solidFill>
                  <a:srgbClr val="FFFF00"/>
                </a:solidFill>
              </a:rPr>
              <a:t>Tsao</a:t>
            </a:r>
            <a:r>
              <a:rPr lang="en-GB" sz="1400" dirty="0">
                <a:solidFill>
                  <a:srgbClr val="FFFF00"/>
                </a:solidFill>
              </a:rPr>
              <a:t>, J. M. Nicholls, R. </a:t>
            </a:r>
            <a:r>
              <a:rPr lang="en-GB" sz="1400" dirty="0" err="1">
                <a:solidFill>
                  <a:srgbClr val="FFFF00"/>
                </a:solidFill>
              </a:rPr>
              <a:t>Altmeyer</a:t>
            </a:r>
            <a:r>
              <a:rPr lang="en-GB" sz="1400" dirty="0">
                <a:solidFill>
                  <a:srgbClr val="FFFF00"/>
                </a:solidFill>
              </a:rPr>
              <a:t>, J. S. M. </a:t>
            </a:r>
            <a:r>
              <a:rPr lang="en-GB" sz="1400" dirty="0" err="1">
                <a:solidFill>
                  <a:srgbClr val="FFFF00"/>
                </a:solidFill>
              </a:rPr>
              <a:t>Peiris</a:t>
            </a:r>
            <a:r>
              <a:rPr lang="en-GB" sz="1400" dirty="0">
                <a:solidFill>
                  <a:srgbClr val="FFFF00"/>
                </a:solidFill>
              </a:rPr>
              <a:t>, R. </a:t>
            </a:r>
            <a:r>
              <a:rPr lang="en-GB" sz="1400" dirty="0" err="1">
                <a:solidFill>
                  <a:srgbClr val="FFFF00"/>
                </a:solidFill>
              </a:rPr>
              <a:t>Bruzzone</a:t>
            </a:r>
            <a:r>
              <a:rPr lang="en-GB" sz="1400" dirty="0">
                <a:solidFill>
                  <a:srgbClr val="FFFF00"/>
                </a:solidFill>
              </a:rPr>
              <a:t>, B. </a:t>
            </a:r>
            <a:r>
              <a:rPr lang="en-GB" sz="1400" dirty="0" err="1">
                <a:solidFill>
                  <a:srgbClr val="FFFF00"/>
                </a:solidFill>
              </a:rPr>
              <a:t>Nal</a:t>
            </a:r>
            <a:endParaRPr lang="en-GB" sz="1400" dirty="0">
              <a:solidFill>
                <a:srgbClr val="FFFF00"/>
              </a:solidFill>
            </a:endParaRPr>
          </a:p>
          <a:p>
            <a:pPr fontAlgn="base"/>
            <a:r>
              <a:rPr lang="en-GB" sz="1400" dirty="0">
                <a:solidFill>
                  <a:srgbClr val="FFFF00"/>
                </a:solidFill>
              </a:rPr>
              <a:t>Journal of Virology Oct 2008, 82 (22) 11318-11330; </a:t>
            </a:r>
            <a:r>
              <a:rPr lang="en-GB" sz="1400" b="1" dirty="0">
                <a:solidFill>
                  <a:srgbClr val="FFFF00"/>
                </a:solidFill>
              </a:rPr>
              <a:t>DOI:</a:t>
            </a:r>
            <a:r>
              <a:rPr lang="en-GB" sz="1400" dirty="0">
                <a:solidFill>
                  <a:srgbClr val="FFFF00"/>
                </a:solidFill>
              </a:rPr>
              <a:t> </a:t>
            </a:r>
            <a:r>
              <a:rPr lang="en-GB" sz="1400" dirty="0" smtClean="0">
                <a:solidFill>
                  <a:srgbClr val="FFFF00"/>
                </a:solidFill>
              </a:rPr>
              <a:t>10.1128/JVI.01052-08 </a:t>
            </a:r>
            <a:r>
              <a:rPr lang="en-GB" sz="1400" dirty="0" smtClean="0">
                <a:solidFill>
                  <a:srgbClr val="FFFF00"/>
                </a:solidFill>
                <a:hlinkClick r:id="rId2"/>
              </a:rPr>
              <a:t>https://jvi.asm.org/content/82/22/11318</a:t>
            </a:r>
            <a:endParaRPr lang="en-GB" sz="1400" dirty="0">
              <a:solidFill>
                <a:srgbClr val="FFFF00"/>
              </a:solidFill>
            </a:endParaRPr>
          </a:p>
          <a:p>
            <a:pPr algn="ctr"/>
            <a:endParaRPr lang="de-DE" dirty="0" smtClean="0"/>
          </a:p>
          <a:p>
            <a:endParaRPr lang="en-GB" dirty="0"/>
          </a:p>
        </p:txBody>
      </p:sp>
      <p:sp>
        <p:nvSpPr>
          <p:cNvPr id="2" name="TextBox 1"/>
          <p:cNvSpPr txBox="1"/>
          <p:nvPr/>
        </p:nvSpPr>
        <p:spPr>
          <a:xfrm>
            <a:off x="107504" y="188640"/>
            <a:ext cx="8944564" cy="4985980"/>
          </a:xfrm>
          <a:prstGeom prst="rect">
            <a:avLst/>
          </a:prstGeom>
          <a:noFill/>
        </p:spPr>
        <p:txBody>
          <a:bodyPr wrap="none" rtlCol="0">
            <a:spAutoFit/>
          </a:bodyPr>
          <a:lstStyle/>
          <a:p>
            <a:r>
              <a:rPr lang="en-GB" dirty="0" smtClean="0"/>
              <a:t>In apparent contrast to other coronaviruses,</a:t>
            </a:r>
          </a:p>
          <a:p>
            <a:r>
              <a:rPr lang="en-GB" dirty="0" smtClean="0"/>
              <a:t>SARS-</a:t>
            </a:r>
            <a:r>
              <a:rPr lang="en-GB" dirty="0" err="1" smtClean="0"/>
              <a:t>CoV</a:t>
            </a:r>
            <a:r>
              <a:rPr lang="en-GB" dirty="0" smtClean="0"/>
              <a:t> egress strongly depends on </a:t>
            </a:r>
            <a:r>
              <a:rPr lang="en-GB" sz="2400" dirty="0" smtClean="0"/>
              <a:t>three structural proteins: M, E, and N. </a:t>
            </a:r>
          </a:p>
          <a:p>
            <a:endParaRPr lang="en-GB" dirty="0" smtClean="0"/>
          </a:p>
          <a:p>
            <a:r>
              <a:rPr lang="en-GB" dirty="0" smtClean="0"/>
              <a:t>Viral-Like Particles (VLPs) </a:t>
            </a:r>
            <a:r>
              <a:rPr lang="en-GB" dirty="0"/>
              <a:t>could hardly be recovered from culture medium of cells </a:t>
            </a:r>
            <a:endParaRPr lang="en-GB" dirty="0" smtClean="0"/>
          </a:p>
          <a:p>
            <a:r>
              <a:rPr lang="en-GB" dirty="0"/>
              <a:t>c</a:t>
            </a:r>
            <a:r>
              <a:rPr lang="en-GB" dirty="0" smtClean="0"/>
              <a:t>o-expressing </a:t>
            </a:r>
            <a:r>
              <a:rPr lang="en-GB" dirty="0"/>
              <a:t>combinations of M and E or M and N proteins</a:t>
            </a:r>
            <a:r>
              <a:rPr lang="en-GB" dirty="0" smtClean="0"/>
              <a:t>,</a:t>
            </a:r>
          </a:p>
          <a:p>
            <a:r>
              <a:rPr lang="en-GB" dirty="0" smtClean="0"/>
              <a:t> </a:t>
            </a:r>
          </a:p>
          <a:p>
            <a:r>
              <a:rPr lang="en-GB" dirty="0" smtClean="0"/>
              <a:t>co-expression </a:t>
            </a:r>
            <a:r>
              <a:rPr lang="en-GB" dirty="0"/>
              <a:t>of both SARS-</a:t>
            </a:r>
            <a:r>
              <a:rPr lang="en-GB" dirty="0" err="1"/>
              <a:t>CoV</a:t>
            </a:r>
            <a:r>
              <a:rPr lang="en-GB" dirty="0"/>
              <a:t> E and N with M allowed the release </a:t>
            </a:r>
            <a:endParaRPr lang="en-GB" dirty="0" smtClean="0"/>
          </a:p>
          <a:p>
            <a:r>
              <a:rPr lang="en-GB" dirty="0" smtClean="0"/>
              <a:t>of </a:t>
            </a:r>
            <a:r>
              <a:rPr lang="en-GB" dirty="0"/>
              <a:t>significant levels of VLPs within 1 day. </a:t>
            </a:r>
            <a:endParaRPr lang="en-GB" dirty="0" smtClean="0"/>
          </a:p>
          <a:p>
            <a:r>
              <a:rPr lang="en-GB" dirty="0" smtClean="0"/>
              <a:t>When co-expressed</a:t>
            </a:r>
            <a:r>
              <a:rPr lang="en-GB" dirty="0"/>
              <a:t>, the trimeric </a:t>
            </a:r>
            <a:r>
              <a:rPr lang="en-GB" b="1" dirty="0"/>
              <a:t>S protein</a:t>
            </a:r>
            <a:r>
              <a:rPr lang="en-GB" dirty="0"/>
              <a:t> was found in VLPs. </a:t>
            </a:r>
            <a:endParaRPr lang="en-GB" dirty="0" smtClean="0"/>
          </a:p>
          <a:p>
            <a:endParaRPr lang="de-DE" sz="2400" dirty="0"/>
          </a:p>
          <a:p>
            <a:r>
              <a:rPr lang="en-GB" dirty="0"/>
              <a:t>Interestingly, when a fluorescent protein tag is added to the C-terminal end of N or S protein, </a:t>
            </a:r>
            <a:endParaRPr lang="en-GB" dirty="0" smtClean="0"/>
          </a:p>
          <a:p>
            <a:r>
              <a:rPr lang="en-GB" dirty="0" smtClean="0"/>
              <a:t>but </a:t>
            </a:r>
            <a:r>
              <a:rPr lang="en-GB" dirty="0"/>
              <a:t>not M protein, the chimeric viral proteins can be assembled within VLPs </a:t>
            </a:r>
            <a:endParaRPr lang="en-GB" dirty="0" smtClean="0"/>
          </a:p>
          <a:p>
            <a:r>
              <a:rPr lang="en-GB" dirty="0" smtClean="0"/>
              <a:t>and </a:t>
            </a:r>
            <a:r>
              <a:rPr lang="en-GB" dirty="0"/>
              <a:t>allow visualization of VLP production and trafficking in living cells </a:t>
            </a:r>
            <a:endParaRPr lang="en-GB" dirty="0" smtClean="0"/>
          </a:p>
          <a:p>
            <a:r>
              <a:rPr lang="en-GB" dirty="0" smtClean="0"/>
              <a:t>by </a:t>
            </a:r>
            <a:r>
              <a:rPr lang="en-GB" dirty="0"/>
              <a:t>state-of-the-art imaging technologies. </a:t>
            </a:r>
            <a:endParaRPr lang="en-GB" dirty="0" smtClean="0"/>
          </a:p>
          <a:p>
            <a:endParaRPr lang="en-GB" dirty="0"/>
          </a:p>
          <a:p>
            <a:r>
              <a:rPr lang="en-GB" dirty="0" smtClean="0"/>
              <a:t>Fluorescent </a:t>
            </a:r>
            <a:r>
              <a:rPr lang="en-GB" dirty="0"/>
              <a:t>VLPs will be used further to investigate the role of cellular machineries </a:t>
            </a:r>
            <a:endParaRPr lang="en-GB" dirty="0" smtClean="0"/>
          </a:p>
          <a:p>
            <a:r>
              <a:rPr lang="en-GB" dirty="0" smtClean="0"/>
              <a:t>during </a:t>
            </a:r>
            <a:r>
              <a:rPr lang="en-GB" dirty="0"/>
              <a:t>SARS-</a:t>
            </a:r>
            <a:r>
              <a:rPr lang="en-GB" dirty="0" err="1"/>
              <a:t>CoV</a:t>
            </a:r>
            <a:r>
              <a:rPr lang="en-GB" dirty="0"/>
              <a:t> egress.</a:t>
            </a:r>
          </a:p>
        </p:txBody>
      </p:sp>
    </p:spTree>
    <p:extLst>
      <p:ext uri="{BB962C8B-B14F-4D97-AF65-F5344CB8AC3E}">
        <p14:creationId xmlns:p14="http://schemas.microsoft.com/office/powerpoint/2010/main" val="3022928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9878"/>
            <a:ext cx="9001000" cy="459482"/>
          </a:xfrm>
        </p:spPr>
        <p:txBody>
          <a:bodyPr>
            <a:normAutofit fontScale="90000"/>
          </a:bodyPr>
          <a:lstStyle/>
          <a:p>
            <a:pPr algn="l"/>
            <a:r>
              <a:rPr lang="en-GB" sz="1800" dirty="0" smtClean="0">
                <a:solidFill>
                  <a:srgbClr val="FFFF00"/>
                </a:solidFill>
              </a:rPr>
              <a:t>TY  - JOUR 	AU  - Fung, To Sing	AU  - Liu, Ding	PY  - 2014/06/17 	SP  - 296	</a:t>
            </a:r>
            <a:br>
              <a:rPr lang="en-GB" sz="1800" dirty="0" smtClean="0">
                <a:solidFill>
                  <a:srgbClr val="FFFF00"/>
                </a:solidFill>
              </a:rPr>
            </a:br>
            <a:r>
              <a:rPr lang="en-GB" sz="1800" dirty="0" smtClean="0">
                <a:solidFill>
                  <a:srgbClr val="FFFF00"/>
                </a:solidFill>
              </a:rPr>
              <a:t>T1  - Coronavirus infection, ER stress, apoptosis and innate immunity</a:t>
            </a:r>
            <a:br>
              <a:rPr lang="en-GB" sz="1800" dirty="0" smtClean="0">
                <a:solidFill>
                  <a:srgbClr val="FFFF00"/>
                </a:solidFill>
              </a:rPr>
            </a:br>
            <a:r>
              <a:rPr lang="en-GB" sz="1800" dirty="0" smtClean="0">
                <a:solidFill>
                  <a:srgbClr val="FFFF00"/>
                </a:solidFill>
              </a:rPr>
              <a:t>VL  - 5		DO  - 10.3389/fmicb.2014.00296	JO  - Frontiers in microbiology    ER  </a:t>
            </a:r>
            <a:r>
              <a:rPr lang="en-GB" sz="2000" dirty="0" smtClean="0"/>
              <a:t>- </a:t>
            </a:r>
            <a:endParaRPr lang="en-GB" sz="2000" dirty="0"/>
          </a:p>
        </p:txBody>
      </p:sp>
      <p:sp>
        <p:nvSpPr>
          <p:cNvPr id="3" name="Subtitle 2"/>
          <p:cNvSpPr>
            <a:spLocks noGrp="1"/>
          </p:cNvSpPr>
          <p:nvPr>
            <p:ph type="subTitle" idx="1"/>
          </p:nvPr>
        </p:nvSpPr>
        <p:spPr>
          <a:xfrm>
            <a:off x="-36512" y="-27384"/>
            <a:ext cx="9108504" cy="504056"/>
          </a:xfrm>
        </p:spPr>
        <p:txBody>
          <a:bodyPr>
            <a:normAutofit/>
          </a:bodyPr>
          <a:lstStyle/>
          <a:p>
            <a:r>
              <a:rPr lang="de-DE" sz="1600" b="1" i="1" dirty="0" smtClean="0">
                <a:solidFill>
                  <a:srgbClr val="FFFF00"/>
                </a:solidFill>
              </a:rPr>
              <a:t>Science Circle   </a:t>
            </a:r>
            <a:r>
              <a:rPr lang="de-DE" sz="1600" b="1" dirty="0" smtClean="0">
                <a:solidFill>
                  <a:srgbClr val="FFFF00"/>
                </a:solidFill>
              </a:rPr>
              <a:t>Saturday</a:t>
            </a:r>
            <a:r>
              <a:rPr lang="de-DE" sz="1600" b="1" i="1" dirty="0" smtClean="0">
                <a:solidFill>
                  <a:srgbClr val="FFFF00"/>
                </a:solidFill>
              </a:rPr>
              <a:t> 4.April 2020 </a:t>
            </a:r>
            <a:r>
              <a:rPr lang="de-DE" sz="1600" b="1" dirty="0">
                <a:solidFill>
                  <a:srgbClr val="FF0000"/>
                </a:solidFill>
              </a:rPr>
              <a:t> </a:t>
            </a:r>
            <a:r>
              <a:rPr lang="de-DE" sz="1600" b="1" dirty="0" smtClean="0">
                <a:solidFill>
                  <a:srgbClr val="FF0000"/>
                </a:solidFill>
              </a:rPr>
              <a:t>	</a:t>
            </a:r>
            <a:r>
              <a:rPr lang="en-GB" sz="1600" b="1" i="1" dirty="0" smtClean="0">
                <a:solidFill>
                  <a:srgbClr val="FFFF00"/>
                </a:solidFill>
              </a:rPr>
              <a:t>The COVID-19 Pandemic: </a:t>
            </a:r>
            <a:r>
              <a:rPr lang="en-GB" sz="1600" b="1" i="1" dirty="0">
                <a:solidFill>
                  <a:srgbClr val="FFFF00"/>
                </a:solidFill>
              </a:rPr>
              <a:t> </a:t>
            </a:r>
            <a:r>
              <a:rPr lang="en-GB" sz="1600" b="1" i="1" dirty="0" smtClean="0">
                <a:solidFill>
                  <a:srgbClr val="FFFF00"/>
                </a:solidFill>
              </a:rPr>
              <a:t>Science and Society</a:t>
            </a:r>
            <a:endParaRPr lang="en-GB" sz="1600" b="1" i="1" dirty="0">
              <a:solidFill>
                <a:srgbClr val="FFFF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4624"/>
            <a:ext cx="8598501" cy="5976664"/>
          </a:xfrm>
          <a:prstGeom prst="rect">
            <a:avLst/>
          </a:prstGeom>
        </p:spPr>
      </p:pic>
    </p:spTree>
    <p:extLst>
      <p:ext uri="{BB962C8B-B14F-4D97-AF65-F5344CB8AC3E}">
        <p14:creationId xmlns:p14="http://schemas.microsoft.com/office/powerpoint/2010/main" val="71098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208912" cy="7386638"/>
          </a:xfrm>
          <a:prstGeom prst="rect">
            <a:avLst/>
          </a:prstGeom>
          <a:noFill/>
        </p:spPr>
        <p:txBody>
          <a:bodyPr wrap="square" rtlCol="0">
            <a:spAutoFit/>
          </a:bodyPr>
          <a:lstStyle/>
          <a:p>
            <a:pPr fontAlgn="base"/>
            <a:r>
              <a:rPr lang="de-DE" sz="2400" b="1" dirty="0" smtClean="0"/>
              <a:t>		  </a:t>
            </a:r>
            <a:r>
              <a:rPr lang="de-DE" sz="2800" b="1" dirty="0" smtClean="0"/>
              <a:t>  BEWARE OF </a:t>
            </a:r>
            <a:r>
              <a:rPr lang="de-DE" sz="2800" dirty="0" smtClean="0"/>
              <a:t>QUACKERY </a:t>
            </a:r>
          </a:p>
          <a:p>
            <a:pPr fontAlgn="base"/>
            <a:endParaRPr lang="de-DE" sz="2400" dirty="0" smtClean="0"/>
          </a:p>
          <a:p>
            <a:pPr fontAlgn="base"/>
            <a:endParaRPr lang="de-DE" sz="2400" dirty="0"/>
          </a:p>
          <a:p>
            <a:endParaRPr lang="en-GB" sz="2400" dirty="0" smtClean="0"/>
          </a:p>
          <a:p>
            <a:r>
              <a:rPr lang="en-GB" sz="2000" dirty="0" smtClean="0"/>
              <a:t>An </a:t>
            </a:r>
            <a:r>
              <a:rPr lang="en-GB" sz="2000" dirty="0"/>
              <a:t>Arizona man has died after ingesting </a:t>
            </a:r>
            <a:endParaRPr lang="en-GB" sz="2000" dirty="0" smtClean="0"/>
          </a:p>
          <a:p>
            <a:r>
              <a:rPr lang="en-GB" sz="2000" dirty="0" smtClean="0"/>
              <a:t>chloroquine phosphate,</a:t>
            </a:r>
          </a:p>
          <a:p>
            <a:r>
              <a:rPr lang="en-GB" sz="2000" dirty="0" smtClean="0"/>
              <a:t>believing </a:t>
            </a:r>
            <a:r>
              <a:rPr lang="en-GB" sz="2000" dirty="0"/>
              <a:t>it would protect him </a:t>
            </a:r>
            <a:r>
              <a:rPr lang="en-GB" sz="2000" dirty="0" smtClean="0"/>
              <a:t>from</a:t>
            </a:r>
          </a:p>
          <a:p>
            <a:r>
              <a:rPr lang="en-GB" sz="2000" dirty="0" smtClean="0"/>
              <a:t>becoming </a:t>
            </a:r>
            <a:r>
              <a:rPr lang="en-GB" sz="2000" dirty="0"/>
              <a:t>infected with the </a:t>
            </a:r>
            <a:r>
              <a:rPr lang="en-GB" sz="2000" dirty="0" smtClean="0"/>
              <a:t>coronavirus.</a:t>
            </a:r>
          </a:p>
          <a:p>
            <a:endParaRPr lang="en-GB" sz="2000" dirty="0"/>
          </a:p>
          <a:p>
            <a:r>
              <a:rPr lang="en-GB" sz="2000" dirty="0" smtClean="0"/>
              <a:t>The </a:t>
            </a:r>
            <a:r>
              <a:rPr lang="en-GB" sz="2000" dirty="0"/>
              <a:t>man's wife also ingested the substance and is under critical care.</a:t>
            </a:r>
          </a:p>
          <a:p>
            <a:r>
              <a:rPr lang="en-GB" sz="2000" dirty="0"/>
              <a:t>The toxic ingredient they consumed was not the medication form of </a:t>
            </a:r>
            <a:r>
              <a:rPr lang="en-GB" sz="2000" dirty="0" smtClean="0"/>
              <a:t>chloroquine,</a:t>
            </a:r>
          </a:p>
          <a:p>
            <a:r>
              <a:rPr lang="en-GB" sz="2000" dirty="0" smtClean="0"/>
              <a:t>used </a:t>
            </a:r>
            <a:r>
              <a:rPr lang="en-GB" sz="2000" dirty="0"/>
              <a:t>to treat malaria in humans. </a:t>
            </a:r>
            <a:endParaRPr lang="en-GB" sz="2000" dirty="0" smtClean="0"/>
          </a:p>
          <a:p>
            <a:endParaRPr lang="en-GB" sz="2000" dirty="0"/>
          </a:p>
          <a:p>
            <a:r>
              <a:rPr lang="en-GB" sz="2000" dirty="0" smtClean="0"/>
              <a:t>Instead</a:t>
            </a:r>
            <a:r>
              <a:rPr lang="en-GB" sz="2000" dirty="0"/>
              <a:t>, it was an ingredient listed on a parasite treatment for fish.</a:t>
            </a:r>
          </a:p>
          <a:p>
            <a:r>
              <a:rPr lang="en-GB" sz="2000" dirty="0"/>
              <a:t>The man's wife told NBC </a:t>
            </a:r>
            <a:r>
              <a:rPr lang="en-GB" sz="2000" dirty="0" smtClean="0"/>
              <a:t>News</a:t>
            </a:r>
          </a:p>
          <a:p>
            <a:r>
              <a:rPr lang="en-GB" sz="2000" dirty="0" smtClean="0"/>
              <a:t>she'd </a:t>
            </a:r>
            <a:r>
              <a:rPr lang="en-GB" sz="2000" dirty="0"/>
              <a:t>watched televised </a:t>
            </a:r>
            <a:r>
              <a:rPr lang="en-GB" sz="2000" dirty="0" smtClean="0"/>
              <a:t>briefings (Fox News?) during which</a:t>
            </a:r>
          </a:p>
          <a:p>
            <a:r>
              <a:rPr lang="en-GB" sz="2000" dirty="0" smtClean="0"/>
              <a:t>	President Trump talked about potential benefits of CHLOROQUINE.</a:t>
            </a:r>
          </a:p>
          <a:p>
            <a:endParaRPr lang="de-DE" sz="2000" dirty="0"/>
          </a:p>
          <a:p>
            <a:pPr algn="ctr"/>
            <a:r>
              <a:rPr lang="en-GB" sz="2000" i="1" dirty="0" smtClean="0"/>
              <a:t>"We were afraid of getting sick."</a:t>
            </a:r>
            <a:endParaRPr lang="en-GB" sz="2000" dirty="0" smtClean="0"/>
          </a:p>
          <a:p>
            <a:endParaRPr lang="en-GB" dirty="0" smtClean="0"/>
          </a:p>
          <a:p>
            <a:endParaRPr lang="en-GB" dirty="0" smtClean="0"/>
          </a:p>
          <a:p>
            <a:endParaRPr lang="en-GB"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1973580" cy="1478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694" y="620688"/>
            <a:ext cx="3527504" cy="2645628"/>
          </a:xfrm>
          <a:prstGeom prst="rect">
            <a:avLst/>
          </a:prstGeom>
        </p:spPr>
      </p:pic>
    </p:spTree>
    <p:extLst>
      <p:ext uri="{BB962C8B-B14F-4D97-AF65-F5344CB8AC3E}">
        <p14:creationId xmlns:p14="http://schemas.microsoft.com/office/powerpoint/2010/main" val="192374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6402814"/>
            <a:ext cx="9324528" cy="338554"/>
          </a:xfrm>
          <a:prstGeom prst="rect">
            <a:avLst/>
          </a:prstGeom>
          <a:noFill/>
        </p:spPr>
        <p:txBody>
          <a:bodyPr wrap="square" rtlCol="0">
            <a:spAutoFit/>
          </a:bodyPr>
          <a:lstStyle/>
          <a:p>
            <a:r>
              <a:rPr lang="en-GB" sz="1600" b="1" dirty="0" smtClean="0">
                <a:solidFill>
                  <a:srgbClr val="FFFF00"/>
                </a:solidFill>
              </a:rPr>
              <a:t>Allan R. Moser, PhD, Swarthmore College, PA </a:t>
            </a:r>
            <a:endParaRPr lang="de-DE" sz="1600" b="1" dirty="0" smtClean="0">
              <a:solidFill>
                <a:srgbClr val="FFFF00"/>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16632"/>
            <a:ext cx="8352928" cy="6260960"/>
          </a:xfrm>
          <a:prstGeom prst="rect">
            <a:avLst/>
          </a:prstGeom>
        </p:spPr>
      </p:pic>
    </p:spTree>
    <p:extLst>
      <p:ext uri="{BB962C8B-B14F-4D97-AF65-F5344CB8AC3E}">
        <p14:creationId xmlns:p14="http://schemas.microsoft.com/office/powerpoint/2010/main" val="138017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877272"/>
            <a:ext cx="9145016" cy="861774"/>
          </a:xfrm>
          <a:prstGeom prst="rect">
            <a:avLst/>
          </a:prstGeom>
          <a:noFill/>
        </p:spPr>
        <p:txBody>
          <a:bodyPr wrap="square" rtlCol="0">
            <a:spAutoFit/>
          </a:bodyPr>
          <a:lstStyle/>
          <a:p>
            <a:pPr fontAlgn="base"/>
            <a:r>
              <a:rPr lang="en-GB" sz="1400" dirty="0">
                <a:solidFill>
                  <a:srgbClr val="FFFF00"/>
                </a:solidFill>
              </a:rPr>
              <a:t>McDonald WG. Possible Complication of Chloroquine Therapy. </a:t>
            </a:r>
            <a:r>
              <a:rPr lang="en-GB" sz="1400" i="1" dirty="0">
                <a:solidFill>
                  <a:srgbClr val="FFFF00"/>
                </a:solidFill>
              </a:rPr>
              <a:t>JAMA.</a:t>
            </a:r>
            <a:r>
              <a:rPr lang="en-GB" sz="1400" dirty="0">
                <a:solidFill>
                  <a:srgbClr val="FFFF00"/>
                </a:solidFill>
              </a:rPr>
              <a:t> </a:t>
            </a:r>
            <a:r>
              <a:rPr lang="en-GB" dirty="0">
                <a:solidFill>
                  <a:srgbClr val="FFFF00"/>
                </a:solidFill>
              </a:rPr>
              <a:t>1967</a:t>
            </a:r>
            <a:r>
              <a:rPr lang="en-GB" sz="1400" dirty="0" smtClean="0">
                <a:solidFill>
                  <a:srgbClr val="FFFF00"/>
                </a:solidFill>
              </a:rPr>
              <a:t>;  201(4</a:t>
            </a:r>
            <a:r>
              <a:rPr lang="en-GB" sz="1400" dirty="0">
                <a:solidFill>
                  <a:srgbClr val="FFFF00"/>
                </a:solidFill>
              </a:rPr>
              <a:t>):276. </a:t>
            </a:r>
            <a:r>
              <a:rPr lang="en-GB" sz="1400" dirty="0" smtClean="0">
                <a:solidFill>
                  <a:srgbClr val="FFFF00"/>
                </a:solidFill>
              </a:rPr>
              <a:t>doi:10.1001/jama.1967.03130040072034</a:t>
            </a:r>
          </a:p>
          <a:p>
            <a:pPr fontAlgn="base"/>
            <a:r>
              <a:rPr lang="en-GB" dirty="0" smtClean="0">
                <a:hlinkClick r:id="rId2"/>
              </a:rPr>
              <a:t>https://jamanetwork.com/journals/jama/article-abstract/334981</a:t>
            </a:r>
            <a:endParaRPr lang="en-GB" dirty="0"/>
          </a:p>
        </p:txBody>
      </p:sp>
      <p:sp>
        <p:nvSpPr>
          <p:cNvPr id="2" name="TextBox 1"/>
          <p:cNvSpPr txBox="1"/>
          <p:nvPr/>
        </p:nvSpPr>
        <p:spPr>
          <a:xfrm>
            <a:off x="179512" y="188640"/>
            <a:ext cx="8712968" cy="5324535"/>
          </a:xfrm>
          <a:prstGeom prst="rect">
            <a:avLst/>
          </a:prstGeom>
          <a:noFill/>
        </p:spPr>
        <p:txBody>
          <a:bodyPr wrap="square" rtlCol="0">
            <a:spAutoFit/>
          </a:bodyPr>
          <a:lstStyle/>
          <a:p>
            <a:pPr fontAlgn="base"/>
            <a:r>
              <a:rPr lang="en-GB" sz="2400" b="1" dirty="0" smtClean="0"/>
              <a:t>COMPLICATIONS &amp; ADVERSE EFFECTS</a:t>
            </a:r>
          </a:p>
          <a:p>
            <a:pPr fontAlgn="base"/>
            <a:r>
              <a:rPr lang="en-GB" sz="2400" b="1" dirty="0" smtClean="0"/>
              <a:t> FROM CHLOROQUINE </a:t>
            </a:r>
            <a:r>
              <a:rPr lang="en-GB" sz="2400" i="1" dirty="0"/>
              <a:t> </a:t>
            </a:r>
            <a:r>
              <a:rPr lang="en-GB" sz="2400" i="1" dirty="0" smtClean="0"/>
              <a:t>   </a:t>
            </a:r>
            <a:r>
              <a:rPr lang="en-GB" dirty="0" smtClean="0"/>
              <a:t>(</a:t>
            </a:r>
            <a:r>
              <a:rPr lang="en-GB" dirty="0" err="1" smtClean="0"/>
              <a:t>hydroxychloroquin</a:t>
            </a:r>
            <a:r>
              <a:rPr lang="en-GB" dirty="0" smtClean="0"/>
              <a:t>)</a:t>
            </a:r>
          </a:p>
          <a:p>
            <a:pPr fontAlgn="base"/>
            <a:endParaRPr lang="en-GB" dirty="0"/>
          </a:p>
          <a:p>
            <a:pPr lvl="2" fontAlgn="base"/>
            <a:r>
              <a:rPr lang="en-GB" dirty="0" smtClean="0"/>
              <a:t/>
            </a:r>
            <a:br>
              <a:rPr lang="en-GB" dirty="0" smtClean="0"/>
            </a:br>
            <a:r>
              <a:rPr lang="en-GB" sz="2400" dirty="0" smtClean="0"/>
              <a:t>agranulocytosis</a:t>
            </a:r>
          </a:p>
          <a:p>
            <a:pPr lvl="2" fontAlgn="base"/>
            <a:r>
              <a:rPr lang="en-GB" sz="2400" dirty="0" smtClean="0"/>
              <a:t>Dermatitis</a:t>
            </a:r>
          </a:p>
          <a:p>
            <a:pPr lvl="2" fontAlgn="base"/>
            <a:r>
              <a:rPr lang="en-GB" sz="2400" dirty="0" smtClean="0"/>
              <a:t>Hepatotoxicity</a:t>
            </a:r>
          </a:p>
          <a:p>
            <a:pPr lvl="2" fontAlgn="base"/>
            <a:r>
              <a:rPr lang="en-GB" sz="2400" dirty="0" smtClean="0"/>
              <a:t>Myopathy</a:t>
            </a:r>
          </a:p>
          <a:p>
            <a:pPr lvl="2" fontAlgn="base"/>
            <a:r>
              <a:rPr lang="en-GB" sz="2400" dirty="0" smtClean="0"/>
              <a:t>Neuropathy</a:t>
            </a:r>
          </a:p>
          <a:p>
            <a:pPr lvl="2" fontAlgn="base"/>
            <a:r>
              <a:rPr lang="en-GB" sz="2400" dirty="0" smtClean="0"/>
              <a:t>Psychosis</a:t>
            </a:r>
          </a:p>
          <a:p>
            <a:pPr lvl="2" fontAlgn="base"/>
            <a:r>
              <a:rPr lang="en-GB" sz="2400" dirty="0" smtClean="0"/>
              <a:t>retinopathy.</a:t>
            </a:r>
            <a:endParaRPr lang="en-GB" sz="2400" baseline="30000" dirty="0"/>
          </a:p>
          <a:p>
            <a:pPr fontAlgn="base"/>
            <a:endParaRPr lang="en-GB" sz="2400" baseline="30000" dirty="0" smtClean="0"/>
          </a:p>
          <a:p>
            <a:pPr fontAlgn="base"/>
            <a:r>
              <a:rPr lang="en-GB" sz="2400" dirty="0" smtClean="0"/>
              <a:t>The </a:t>
            </a:r>
            <a:r>
              <a:rPr lang="en-GB" sz="2400" dirty="0"/>
              <a:t>mechanism of these toxic reactions is unknown, but vascular spasm, possibly secondary to vasculitis, is routinely present in the patients with retinal involvement.</a:t>
            </a:r>
            <a:r>
              <a:rPr lang="en-GB" dirty="0"/>
              <a:t> </a:t>
            </a:r>
            <a:endParaRPr lang="en-GB" b="1" dirty="0"/>
          </a:p>
        </p:txBody>
      </p:sp>
    </p:spTree>
    <p:extLst>
      <p:ext uri="{BB962C8B-B14F-4D97-AF65-F5344CB8AC3E}">
        <p14:creationId xmlns:p14="http://schemas.microsoft.com/office/powerpoint/2010/main" val="247971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6516633"/>
            <a:ext cx="9145016" cy="584775"/>
          </a:xfrm>
          <a:prstGeom prst="rect">
            <a:avLst/>
          </a:prstGeom>
          <a:noFill/>
        </p:spPr>
        <p:txBody>
          <a:bodyPr wrap="square" rtlCol="0">
            <a:spAutoFit/>
          </a:bodyPr>
          <a:lstStyle/>
          <a:p>
            <a:pPr fontAlgn="base"/>
            <a:r>
              <a:rPr lang="en-GB" sz="1400" dirty="0" smtClean="0">
                <a:hlinkClick r:id="rId2"/>
              </a:rPr>
              <a:t>https://www.sciencenews.org/article/coronavirus-pandemic-hiv-drugs-do-not-work-treatment-clinical-trial</a:t>
            </a:r>
            <a:endParaRPr lang="de-DE" dirty="0" smtClean="0"/>
          </a:p>
          <a:p>
            <a:endParaRPr lang="en-GB" dirty="0"/>
          </a:p>
        </p:txBody>
      </p:sp>
      <p:sp>
        <p:nvSpPr>
          <p:cNvPr id="2" name="TextBox 1"/>
          <p:cNvSpPr txBox="1"/>
          <p:nvPr/>
        </p:nvSpPr>
        <p:spPr>
          <a:xfrm>
            <a:off x="179512" y="188640"/>
            <a:ext cx="8712968" cy="6555641"/>
          </a:xfrm>
          <a:prstGeom prst="rect">
            <a:avLst/>
          </a:prstGeom>
          <a:noFill/>
        </p:spPr>
        <p:txBody>
          <a:bodyPr wrap="square" rtlCol="0">
            <a:spAutoFit/>
          </a:bodyPr>
          <a:lstStyle/>
          <a:p>
            <a:pPr fontAlgn="base"/>
            <a:r>
              <a:rPr lang="en-GB" sz="2400" b="1" dirty="0"/>
              <a:t>HIV drugs didn’t work as a coronavirus treatment in a clinical </a:t>
            </a:r>
            <a:r>
              <a:rPr lang="en-GB" sz="2400" b="1" dirty="0" smtClean="0"/>
              <a:t>trial</a:t>
            </a:r>
            <a:r>
              <a:rPr lang="en-GB" dirty="0" smtClean="0"/>
              <a:t/>
            </a:r>
            <a:br>
              <a:rPr lang="en-GB" dirty="0" smtClean="0"/>
            </a:br>
            <a:endParaRPr lang="en-GB" dirty="0" smtClean="0"/>
          </a:p>
          <a:p>
            <a:r>
              <a:rPr lang="en-GB" dirty="0"/>
              <a:t>Both HIV and the coronavirus need an enzyme called a protease to make infectious virus. The drugs inhibit the action of the protease</a:t>
            </a:r>
            <a:r>
              <a:rPr lang="en-GB" dirty="0" smtClean="0"/>
              <a:t>.</a:t>
            </a:r>
          </a:p>
          <a:p>
            <a:endParaRPr lang="de-DE" b="1" dirty="0" smtClean="0"/>
          </a:p>
          <a:p>
            <a:pPr fontAlgn="base"/>
            <a:r>
              <a:rPr lang="en-GB" dirty="0"/>
              <a:t>A trial of 199 </a:t>
            </a:r>
            <a:r>
              <a:rPr lang="en-GB" dirty="0" smtClean="0"/>
              <a:t>people severely ill with SARS-CoV-2 Pneumonia in WUHAN, CHINA </a:t>
            </a:r>
            <a:r>
              <a:rPr lang="en-GB" dirty="0"/>
              <a:t>randomly </a:t>
            </a:r>
            <a:r>
              <a:rPr lang="en-GB" dirty="0" smtClean="0"/>
              <a:t>assigned</a:t>
            </a:r>
          </a:p>
          <a:p>
            <a:pPr marL="285750" indent="-285750" fontAlgn="base">
              <a:buFontTx/>
              <a:buChar char="-"/>
            </a:pPr>
            <a:r>
              <a:rPr lang="en-GB" dirty="0" smtClean="0"/>
              <a:t>94 got HIV drugs: LOPINAVIR &amp; RITONAVIR plus </a:t>
            </a:r>
            <a:r>
              <a:rPr lang="en-GB" dirty="0"/>
              <a:t>standard </a:t>
            </a:r>
            <a:r>
              <a:rPr lang="en-GB" dirty="0" smtClean="0"/>
              <a:t>care</a:t>
            </a:r>
          </a:p>
          <a:p>
            <a:pPr fontAlgn="base"/>
            <a:r>
              <a:rPr lang="en-GB" dirty="0" smtClean="0"/>
              <a:t>      (including </a:t>
            </a:r>
            <a:r>
              <a:rPr lang="en-GB" dirty="0"/>
              <a:t>supplemental oxygen, antibiotics for follow-on bacterial infections and other </a:t>
            </a:r>
            <a:r>
              <a:rPr lang="en-GB" dirty="0" smtClean="0"/>
              <a:t>    </a:t>
            </a:r>
          </a:p>
          <a:p>
            <a:pPr fontAlgn="base"/>
            <a:r>
              <a:rPr lang="en-GB" dirty="0"/>
              <a:t> </a:t>
            </a:r>
            <a:r>
              <a:rPr lang="en-GB" dirty="0" smtClean="0"/>
              <a:t>       measures </a:t>
            </a:r>
            <a:r>
              <a:rPr lang="en-GB" dirty="0"/>
              <a:t>as </a:t>
            </a:r>
            <a:r>
              <a:rPr lang="en-GB" dirty="0" smtClean="0"/>
              <a:t>needed</a:t>
            </a:r>
          </a:p>
          <a:p>
            <a:endParaRPr lang="de-DE" b="1" dirty="0" smtClean="0"/>
          </a:p>
          <a:p>
            <a:r>
              <a:rPr lang="de-DE" b="1" dirty="0" smtClean="0"/>
              <a:t>.............................................................................................................................................</a:t>
            </a:r>
          </a:p>
          <a:p>
            <a:r>
              <a:rPr lang="de-DE" b="1" dirty="0" smtClean="0"/>
              <a:t>OUTCOMES SHOWED  NO BENEFIT</a:t>
            </a:r>
          </a:p>
          <a:p>
            <a:r>
              <a:rPr lang="en-GB" dirty="0" smtClean="0"/>
              <a:t>	- researchers reported 18.March 2020 in the </a:t>
            </a:r>
            <a:r>
              <a:rPr lang="en-GB" i="1" dirty="0" smtClean="0"/>
              <a:t>New England Journal of Medicine</a:t>
            </a:r>
            <a:r>
              <a:rPr lang="en-GB" dirty="0" smtClean="0"/>
              <a:t>.</a:t>
            </a:r>
          </a:p>
          <a:p>
            <a:endParaRPr lang="de-DE" b="1" dirty="0"/>
          </a:p>
          <a:p>
            <a:pPr marL="342900" indent="-342900" fontAlgn="base">
              <a:buFont typeface="+mj-lt"/>
              <a:buAutoNum type="arabicPeriod"/>
            </a:pPr>
            <a:r>
              <a:rPr lang="en-GB" dirty="0"/>
              <a:t>The HIV drugs didn’t stop viral replication as measured by testing for RNA, the virus’s genetic material. </a:t>
            </a:r>
            <a:endParaRPr lang="en-GB" dirty="0" smtClean="0"/>
          </a:p>
          <a:p>
            <a:pPr fontAlgn="base"/>
            <a:r>
              <a:rPr lang="en-GB" dirty="0"/>
              <a:t>	</a:t>
            </a:r>
            <a:r>
              <a:rPr lang="en-GB" dirty="0" smtClean="0"/>
              <a:t>- Researchers </a:t>
            </a:r>
            <a:r>
              <a:rPr lang="en-GB" dirty="0"/>
              <a:t>don’t know whether people who got the drugs produced fewer </a:t>
            </a:r>
            <a:r>
              <a:rPr lang="en-GB" dirty="0" smtClean="0"/>
              <a:t>		   infectious </a:t>
            </a:r>
            <a:r>
              <a:rPr lang="en-GB" dirty="0"/>
              <a:t>viruses</a:t>
            </a:r>
            <a:r>
              <a:rPr lang="en-GB" dirty="0" smtClean="0"/>
              <a:t>.</a:t>
            </a:r>
          </a:p>
          <a:p>
            <a:pPr marL="342900" indent="-342900" fontAlgn="base">
              <a:buFont typeface="+mj-lt"/>
              <a:buAutoNum type="arabicPeriod"/>
            </a:pPr>
            <a:endParaRPr lang="en-GB" dirty="0"/>
          </a:p>
          <a:p>
            <a:pPr marL="342900" indent="-342900" fontAlgn="base">
              <a:buFont typeface="+mj-lt"/>
              <a:buAutoNum type="arabicPeriod"/>
            </a:pPr>
            <a:r>
              <a:rPr lang="en-GB" dirty="0"/>
              <a:t>Severe </a:t>
            </a:r>
            <a:r>
              <a:rPr lang="en-GB" dirty="0" err="1"/>
              <a:t>diarrhea</a:t>
            </a:r>
            <a:r>
              <a:rPr lang="en-GB" dirty="0"/>
              <a:t> or other gastrointestinal symptoms caused 13 patients to be taken off the HIV drugs.</a:t>
            </a:r>
          </a:p>
          <a:p>
            <a:endParaRPr lang="en-GB" b="1" dirty="0"/>
          </a:p>
        </p:txBody>
      </p:sp>
    </p:spTree>
    <p:extLst>
      <p:ext uri="{BB962C8B-B14F-4D97-AF65-F5344CB8AC3E}">
        <p14:creationId xmlns:p14="http://schemas.microsoft.com/office/powerpoint/2010/main" val="145124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7384"/>
            <a:ext cx="9324528" cy="5493812"/>
          </a:xfrm>
          <a:prstGeom prst="rect">
            <a:avLst/>
          </a:prstGeom>
          <a:noFill/>
        </p:spPr>
        <p:txBody>
          <a:bodyPr wrap="square" rtlCol="0">
            <a:spAutoFit/>
          </a:bodyPr>
          <a:lstStyle/>
          <a:p>
            <a:endParaRPr lang="en-GB" sz="1100" b="1" dirty="0" smtClean="0"/>
          </a:p>
          <a:p>
            <a:r>
              <a:rPr lang="en-GB" sz="2000" b="1" dirty="0" smtClean="0"/>
              <a:t>IV: (+)</a:t>
            </a:r>
            <a:r>
              <a:rPr lang="en-GB" sz="2000" b="1" dirty="0" err="1" smtClean="0"/>
              <a:t>ssRNA</a:t>
            </a:r>
            <a:r>
              <a:rPr lang="en-GB" sz="2000" b="1" dirty="0" smtClean="0"/>
              <a:t> viruses (+ strand or sense) RNA</a:t>
            </a:r>
          </a:p>
          <a:p>
            <a:r>
              <a:rPr lang="en-GB" sz="2000" b="1" dirty="0" smtClean="0"/>
              <a:t>	(e.g. Picornaviruses, </a:t>
            </a:r>
            <a:r>
              <a:rPr lang="en-GB" sz="2000" b="1" dirty="0" err="1" smtClean="0"/>
              <a:t>Togaviruses</a:t>
            </a:r>
            <a:r>
              <a:rPr lang="en-GB" sz="2000" b="1" dirty="0" smtClean="0"/>
              <a:t>, CORONAVIRIDAE including SARS-CoV-19)</a:t>
            </a:r>
          </a:p>
          <a:p>
            <a:endParaRPr lang="en-GB" sz="2000" b="1" dirty="0" smtClean="0"/>
          </a:p>
          <a:p>
            <a:r>
              <a:rPr lang="en-GB" sz="2000" b="1" dirty="0" smtClean="0"/>
              <a:t>V: (−)</a:t>
            </a:r>
            <a:r>
              <a:rPr lang="en-GB" sz="2000" b="1" dirty="0" err="1" smtClean="0"/>
              <a:t>ssRNA</a:t>
            </a:r>
            <a:r>
              <a:rPr lang="en-GB" sz="2000" b="1" dirty="0" smtClean="0"/>
              <a:t> viruses (− strand or antisense) RNA</a:t>
            </a:r>
          </a:p>
          <a:p>
            <a:r>
              <a:rPr lang="en-GB" sz="2000" b="1" dirty="0" smtClean="0"/>
              <a:t>	(e.g. </a:t>
            </a:r>
            <a:r>
              <a:rPr lang="en-GB" sz="2000" b="1" dirty="0" err="1" smtClean="0"/>
              <a:t>Orthomyxoviruses</a:t>
            </a:r>
            <a:r>
              <a:rPr lang="en-GB" sz="2000" b="1" dirty="0" smtClean="0"/>
              <a:t>, </a:t>
            </a:r>
            <a:r>
              <a:rPr lang="en-GB" sz="2000" b="1" dirty="0" err="1" smtClean="0"/>
              <a:t>Rhabdoviruses</a:t>
            </a:r>
            <a:r>
              <a:rPr lang="en-GB" sz="2000" b="1" dirty="0" smtClean="0"/>
              <a:t>, </a:t>
            </a:r>
            <a:endParaRPr lang="en-GB" sz="2000" b="1" dirty="0"/>
          </a:p>
          <a:p>
            <a:r>
              <a:rPr lang="en-GB" sz="2000" b="1" dirty="0" smtClean="0"/>
              <a:t>		as well as Filoviridae </a:t>
            </a:r>
            <a:r>
              <a:rPr lang="en-GB" sz="2000" b="1" dirty="0"/>
              <a:t>with two specific genera: </a:t>
            </a:r>
            <a:r>
              <a:rPr lang="en-GB" sz="2000" b="1" dirty="0" smtClean="0"/>
              <a:t>EBOLA-like viruses</a:t>
            </a:r>
          </a:p>
          <a:p>
            <a:r>
              <a:rPr lang="en-GB" sz="2000" b="1" dirty="0"/>
              <a:t>	</a:t>
            </a:r>
            <a:r>
              <a:rPr lang="en-GB" sz="2000" b="1" dirty="0" smtClean="0"/>
              <a:t>		and </a:t>
            </a:r>
            <a:r>
              <a:rPr lang="en-GB" sz="2000" b="1" dirty="0"/>
              <a:t>Marburg-like </a:t>
            </a:r>
            <a:r>
              <a:rPr lang="en-GB" sz="2000" b="1" dirty="0" smtClean="0"/>
              <a:t>viruses</a:t>
            </a:r>
            <a:r>
              <a:rPr lang="en-GB" sz="2000" b="1" dirty="0" smtClean="0"/>
              <a:t>)</a:t>
            </a:r>
          </a:p>
          <a:p>
            <a:r>
              <a:rPr lang="de-DE" sz="2000" b="1" dirty="0" smtClean="0"/>
              <a:t>..............................................................................................................................</a:t>
            </a:r>
            <a:endParaRPr lang="en-GB" sz="2000" dirty="0" smtClean="0"/>
          </a:p>
          <a:p>
            <a:endParaRPr lang="de-DE" sz="2000" b="1" dirty="0"/>
          </a:p>
          <a:p>
            <a:r>
              <a:rPr lang="de-DE" sz="2000" b="1" dirty="0" smtClean="0"/>
              <a:t>BOTH TYPE IV &amp; V VIRUSES GENOMES ARE SINGLE STRAND RNA </a:t>
            </a:r>
          </a:p>
          <a:p>
            <a:pPr marL="285750" indent="-285750">
              <a:buFontTx/>
              <a:buChar char="-"/>
            </a:pPr>
            <a:r>
              <a:rPr lang="de-DE" sz="2000" b="1" dirty="0" smtClean="0"/>
              <a:t>Therefore REQUIRE RNA-DEPENDENT RNA POLYMERASE</a:t>
            </a:r>
          </a:p>
          <a:p>
            <a:pPr marL="285750" indent="-285750">
              <a:buFontTx/>
              <a:buChar char="-"/>
            </a:pPr>
            <a:endParaRPr lang="de-DE" sz="2000" b="1" dirty="0" smtClean="0"/>
          </a:p>
          <a:p>
            <a:r>
              <a:rPr lang="en-GB" sz="2000" dirty="0" err="1" smtClean="0"/>
              <a:t>Remdesivir</a:t>
            </a:r>
            <a:r>
              <a:rPr lang="en-GB" sz="2000" dirty="0" smtClean="0"/>
              <a:t> (RDV) </a:t>
            </a:r>
          </a:p>
          <a:p>
            <a:r>
              <a:rPr lang="en-GB" sz="2000" dirty="0" smtClean="0"/>
              <a:t>investigational compound </a:t>
            </a:r>
          </a:p>
          <a:p>
            <a:r>
              <a:rPr lang="en-GB" sz="2000" dirty="0"/>
              <a:t>	</a:t>
            </a:r>
            <a:r>
              <a:rPr lang="en-GB" sz="2000" dirty="0" smtClean="0"/>
              <a:t>broad spectrum of antiviral activities against RNA viruses</a:t>
            </a:r>
          </a:p>
          <a:p>
            <a:r>
              <a:rPr lang="en-GB" sz="2000" dirty="0"/>
              <a:t>	</a:t>
            </a:r>
            <a:r>
              <a:rPr lang="en-GB" sz="2000" dirty="0" smtClean="0"/>
              <a:t>	including SARS-</a:t>
            </a:r>
            <a:r>
              <a:rPr lang="en-GB" sz="2000" dirty="0" err="1" smtClean="0"/>
              <a:t>CoV</a:t>
            </a:r>
            <a:endParaRPr lang="en-GB" sz="2000" dirty="0"/>
          </a:p>
          <a:p>
            <a:r>
              <a:rPr lang="en-GB" sz="2000" dirty="0" smtClean="0"/>
              <a:t>		Middle East respiratory syndrome (</a:t>
            </a:r>
            <a:r>
              <a:rPr lang="en-GB" sz="2000" dirty="0" err="1" smtClean="0"/>
              <a:t>MERSCoV</a:t>
            </a:r>
            <a:r>
              <a:rPr lang="en-GB" sz="2000" dirty="0" smtClean="0"/>
              <a:t>).</a:t>
            </a:r>
            <a:endParaRPr lang="en-GB" sz="2000" b="1" dirty="0" smtClean="0"/>
          </a:p>
        </p:txBody>
      </p:sp>
      <p:sp>
        <p:nvSpPr>
          <p:cNvPr id="2" name="TextBox 1"/>
          <p:cNvSpPr txBox="1"/>
          <p:nvPr/>
        </p:nvSpPr>
        <p:spPr>
          <a:xfrm>
            <a:off x="107504" y="5589240"/>
            <a:ext cx="14124382" cy="1200329"/>
          </a:xfrm>
          <a:prstGeom prst="rect">
            <a:avLst/>
          </a:prstGeom>
          <a:noFill/>
        </p:spPr>
        <p:txBody>
          <a:bodyPr wrap="square" rtlCol="0">
            <a:spAutoFit/>
          </a:bodyPr>
          <a:lstStyle/>
          <a:p>
            <a:r>
              <a:rPr lang="en-GB" dirty="0" smtClean="0">
                <a:solidFill>
                  <a:srgbClr val="FFFF00"/>
                </a:solidFill>
              </a:rPr>
              <a:t>The antiviral compound </a:t>
            </a:r>
            <a:r>
              <a:rPr lang="en-GB" dirty="0" err="1" smtClean="0">
                <a:solidFill>
                  <a:srgbClr val="FFFF00"/>
                </a:solidFill>
              </a:rPr>
              <a:t>remdesivir</a:t>
            </a:r>
            <a:r>
              <a:rPr lang="en-GB" dirty="0" smtClean="0">
                <a:solidFill>
                  <a:srgbClr val="FFFF00"/>
                </a:solidFill>
              </a:rPr>
              <a:t> potently inhibits RNA-dependent RNA polymerase </a:t>
            </a:r>
          </a:p>
          <a:p>
            <a:r>
              <a:rPr lang="en-GB" dirty="0" smtClean="0">
                <a:solidFill>
                  <a:srgbClr val="FFFF00"/>
                </a:solidFill>
              </a:rPr>
              <a:t>from Middle East respiratory syndrome coronavirus Calvin J. Gordon, </a:t>
            </a:r>
            <a:r>
              <a:rPr lang="en-GB" dirty="0" err="1" smtClean="0">
                <a:solidFill>
                  <a:srgbClr val="FFFF00"/>
                </a:solidFill>
              </a:rPr>
              <a:t>Egor</a:t>
            </a:r>
            <a:r>
              <a:rPr lang="en-GB" dirty="0" smtClean="0">
                <a:solidFill>
                  <a:srgbClr val="FFFF00"/>
                </a:solidFill>
              </a:rPr>
              <a:t> P. </a:t>
            </a:r>
            <a:r>
              <a:rPr lang="en-GB" dirty="0" err="1" smtClean="0">
                <a:solidFill>
                  <a:srgbClr val="FFFF00"/>
                </a:solidFill>
              </a:rPr>
              <a:t>Tchesnokov</a:t>
            </a:r>
            <a:r>
              <a:rPr lang="en-GB" dirty="0" smtClean="0">
                <a:solidFill>
                  <a:srgbClr val="FFFF00"/>
                </a:solidFill>
              </a:rPr>
              <a:t>, </a:t>
            </a:r>
          </a:p>
          <a:p>
            <a:r>
              <a:rPr lang="en-GB" dirty="0" smtClean="0">
                <a:solidFill>
                  <a:srgbClr val="FFFF00"/>
                </a:solidFill>
              </a:rPr>
              <a:t>Joy Y. Feng, Danielle P. Porter and Matthias </a:t>
            </a:r>
            <a:r>
              <a:rPr lang="en-GB" dirty="0" err="1" smtClean="0">
                <a:solidFill>
                  <a:srgbClr val="FFFF00"/>
                </a:solidFill>
              </a:rPr>
              <a:t>Götte</a:t>
            </a:r>
            <a:endParaRPr lang="en-GB" dirty="0" smtClean="0">
              <a:solidFill>
                <a:srgbClr val="FFFF00"/>
              </a:solidFill>
            </a:endParaRPr>
          </a:p>
          <a:p>
            <a:r>
              <a:rPr lang="en-GB" dirty="0" smtClean="0">
                <a:hlinkClick r:id="rId2"/>
              </a:rPr>
              <a:t>https://www.jbc.org/content/early/2020/02/24/jbc.AC120.013056.full.pdf</a:t>
            </a:r>
            <a:endParaRPr lang="en-GB" dirty="0"/>
          </a:p>
        </p:txBody>
      </p:sp>
    </p:spTree>
    <p:extLst>
      <p:ext uri="{BB962C8B-B14F-4D97-AF65-F5344CB8AC3E}">
        <p14:creationId xmlns:p14="http://schemas.microsoft.com/office/powerpoint/2010/main" val="2270171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096778"/>
            <a:ext cx="9145016" cy="1292662"/>
          </a:xfrm>
          <a:prstGeom prst="rect">
            <a:avLst/>
          </a:prstGeom>
          <a:noFill/>
        </p:spPr>
        <p:txBody>
          <a:bodyPr wrap="square" rtlCol="0">
            <a:spAutoFit/>
          </a:bodyPr>
          <a:lstStyle/>
          <a:p>
            <a:pPr fontAlgn="base"/>
            <a:r>
              <a:rPr lang="en-GB" sz="1400" dirty="0" err="1">
                <a:solidFill>
                  <a:srgbClr val="FFFF00"/>
                </a:solidFill>
              </a:rPr>
              <a:t>Tchesnokov</a:t>
            </a:r>
            <a:r>
              <a:rPr lang="en-GB" sz="1400" dirty="0">
                <a:solidFill>
                  <a:srgbClr val="FFFF00"/>
                </a:solidFill>
              </a:rPr>
              <a:t> EP, Feng JY, Porter DP, </a:t>
            </a:r>
            <a:r>
              <a:rPr lang="en-GB" sz="1400" dirty="0" err="1">
                <a:solidFill>
                  <a:srgbClr val="FFFF00"/>
                </a:solidFill>
              </a:rPr>
              <a:t>Götte</a:t>
            </a:r>
            <a:r>
              <a:rPr lang="en-GB" sz="1400" dirty="0">
                <a:solidFill>
                  <a:srgbClr val="FFFF00"/>
                </a:solidFill>
              </a:rPr>
              <a:t> M. Mechanism of Inhibition of Ebola Virus RNA-Dependent RNA Polymerase by </a:t>
            </a:r>
            <a:r>
              <a:rPr lang="en-GB" sz="1400" dirty="0" err="1">
                <a:solidFill>
                  <a:srgbClr val="FFFF00"/>
                </a:solidFill>
              </a:rPr>
              <a:t>Remdesivir</a:t>
            </a:r>
            <a:r>
              <a:rPr lang="en-GB" sz="1400" dirty="0" smtClean="0">
                <a:solidFill>
                  <a:srgbClr val="FFFF00"/>
                </a:solidFill>
              </a:rPr>
              <a:t>.   </a:t>
            </a:r>
            <a:r>
              <a:rPr lang="en-GB" sz="1400" dirty="0">
                <a:solidFill>
                  <a:srgbClr val="FFFF00"/>
                </a:solidFill>
              </a:rPr>
              <a:t> </a:t>
            </a:r>
            <a:r>
              <a:rPr lang="en-GB" sz="1400" i="1" dirty="0">
                <a:solidFill>
                  <a:srgbClr val="FFFF00"/>
                </a:solidFill>
              </a:rPr>
              <a:t>Viruses</a:t>
            </a:r>
            <a:r>
              <a:rPr lang="en-GB" sz="1400" dirty="0">
                <a:solidFill>
                  <a:srgbClr val="FFFF00"/>
                </a:solidFill>
              </a:rPr>
              <a:t>. 2019;11(4):326. </a:t>
            </a:r>
            <a:r>
              <a:rPr lang="en-GB" sz="1400" dirty="0" smtClean="0">
                <a:solidFill>
                  <a:srgbClr val="FFFF00"/>
                </a:solidFill>
              </a:rPr>
              <a:t>    Published </a:t>
            </a:r>
            <a:r>
              <a:rPr lang="en-GB" sz="1400" dirty="0">
                <a:solidFill>
                  <a:srgbClr val="FFFF00"/>
                </a:solidFill>
              </a:rPr>
              <a:t>2019 Apr 4. </a:t>
            </a:r>
            <a:r>
              <a:rPr lang="en-GB" sz="1400" dirty="0" smtClean="0">
                <a:solidFill>
                  <a:srgbClr val="FFFF00"/>
                </a:solidFill>
              </a:rPr>
              <a:t>doi:10.3390/v11040326</a:t>
            </a:r>
          </a:p>
          <a:p>
            <a:pPr fontAlgn="base"/>
            <a:r>
              <a:rPr lang="en-GB" sz="1400" dirty="0" smtClean="0">
                <a:hlinkClick r:id="rId2"/>
              </a:rPr>
              <a:t>https://www.ncbi.nlm.nih.gov/pmc/articles/PMC6520719/</a:t>
            </a:r>
            <a:endParaRPr lang="en-GB" sz="1400" b="1" dirty="0" smtClean="0"/>
          </a:p>
          <a:p>
            <a:pPr fontAlgn="base"/>
            <a:endParaRPr lang="de-DE" dirty="0" smtClean="0"/>
          </a:p>
          <a:p>
            <a:endParaRPr lang="en-GB" dirty="0"/>
          </a:p>
        </p:txBody>
      </p:sp>
      <p:sp>
        <p:nvSpPr>
          <p:cNvPr id="2" name="TextBox 1"/>
          <p:cNvSpPr txBox="1"/>
          <p:nvPr/>
        </p:nvSpPr>
        <p:spPr>
          <a:xfrm>
            <a:off x="179512" y="188640"/>
            <a:ext cx="8712968" cy="2031325"/>
          </a:xfrm>
          <a:prstGeom prst="rect">
            <a:avLst/>
          </a:prstGeom>
          <a:noFill/>
        </p:spPr>
        <p:txBody>
          <a:bodyPr wrap="square" rtlCol="0">
            <a:spAutoFit/>
          </a:bodyPr>
          <a:lstStyle/>
          <a:p>
            <a:r>
              <a:rPr lang="en-GB" dirty="0" smtClean="0"/>
              <a:t>a. Mechanism </a:t>
            </a:r>
            <a:r>
              <a:rPr lang="en-GB" dirty="0"/>
              <a:t>of action </a:t>
            </a:r>
            <a:r>
              <a:rPr lang="en-GB" dirty="0" smtClean="0"/>
              <a:t> </a:t>
            </a:r>
            <a:r>
              <a:rPr lang="en-GB" dirty="0"/>
              <a:t>for </a:t>
            </a:r>
            <a:r>
              <a:rPr lang="en-GB" dirty="0" smtClean="0"/>
              <a:t>REMDESIVIR, </a:t>
            </a:r>
            <a:r>
              <a:rPr lang="en-GB" dirty="0"/>
              <a:t>potential coronavirus </a:t>
            </a:r>
            <a:r>
              <a:rPr lang="en-GB" dirty="0" smtClean="0"/>
              <a:t>drug</a:t>
            </a:r>
          </a:p>
          <a:p>
            <a:endParaRPr lang="en-GB" dirty="0"/>
          </a:p>
          <a:p>
            <a:r>
              <a:rPr lang="de-DE" b="1" dirty="0" smtClean="0"/>
              <a:t>Remdesivir </a:t>
            </a:r>
            <a:r>
              <a:rPr lang="de-DE" b="1" dirty="0"/>
              <a:t>is a 1′-cyano-substituted adenosine nucleotide analogue prodrug that shows broad-spectrum antiviral activity against several RNA viruses</a:t>
            </a:r>
            <a:r>
              <a:rPr lang="de-DE" b="1" dirty="0" smtClean="0"/>
              <a:t>.</a:t>
            </a:r>
          </a:p>
          <a:p>
            <a:r>
              <a:rPr lang="de-DE" b="1" dirty="0" smtClean="0"/>
              <a:t>- </a:t>
            </a:r>
            <a:r>
              <a:rPr lang="en-GB" dirty="0" smtClean="0"/>
              <a:t>The compound undergoes a metabolic mechanism (phosphorylation), activating nucleoside triphosphate metabolite for inhibiting viral RNA polymerases.</a:t>
            </a:r>
            <a:endParaRPr lang="de-DE" b="1" dirty="0"/>
          </a:p>
          <a:p>
            <a:r>
              <a:rPr lang="en-GB" b="1" dirty="0" smtClean="0"/>
              <a:t>- currently </a:t>
            </a:r>
            <a:r>
              <a:rPr lang="en-GB" b="1" dirty="0"/>
              <a:t>under clinical development for the treatment of Ebola virus disease (EVD).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87" y="2219965"/>
            <a:ext cx="3863865" cy="3863865"/>
          </a:xfrm>
          <a:prstGeom prst="rect">
            <a:avLst/>
          </a:prstGeom>
        </p:spPr>
      </p:pic>
      <p:sp>
        <p:nvSpPr>
          <p:cNvPr id="8" name="Rectangle 7"/>
          <p:cNvSpPr/>
          <p:nvPr/>
        </p:nvSpPr>
        <p:spPr>
          <a:xfrm>
            <a:off x="5004048" y="2219965"/>
            <a:ext cx="3816424" cy="38638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2546046"/>
            <a:ext cx="2664296" cy="3000567"/>
          </a:xfrm>
          <a:prstGeom prst="rect">
            <a:avLst/>
          </a:prstGeom>
        </p:spPr>
      </p:pic>
    </p:spTree>
    <p:extLst>
      <p:ext uri="{BB962C8B-B14F-4D97-AF65-F5344CB8AC3E}">
        <p14:creationId xmlns:p14="http://schemas.microsoft.com/office/powerpoint/2010/main" val="1991699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096778"/>
            <a:ext cx="9145016" cy="1292662"/>
          </a:xfrm>
          <a:prstGeom prst="rect">
            <a:avLst/>
          </a:prstGeom>
          <a:noFill/>
        </p:spPr>
        <p:txBody>
          <a:bodyPr wrap="square" rtlCol="0">
            <a:spAutoFit/>
          </a:bodyPr>
          <a:lstStyle/>
          <a:p>
            <a:pPr fontAlgn="base"/>
            <a:r>
              <a:rPr lang="en-GB" sz="1400" dirty="0" err="1">
                <a:solidFill>
                  <a:srgbClr val="FFFF00"/>
                </a:solidFill>
              </a:rPr>
              <a:t>Tchesnokov</a:t>
            </a:r>
            <a:r>
              <a:rPr lang="en-GB" sz="1400" dirty="0">
                <a:solidFill>
                  <a:srgbClr val="FFFF00"/>
                </a:solidFill>
              </a:rPr>
              <a:t> EP, Feng JY, Porter DP, </a:t>
            </a:r>
            <a:r>
              <a:rPr lang="en-GB" sz="1400" dirty="0" err="1">
                <a:solidFill>
                  <a:srgbClr val="FFFF00"/>
                </a:solidFill>
              </a:rPr>
              <a:t>Götte</a:t>
            </a:r>
            <a:r>
              <a:rPr lang="en-GB" sz="1400" dirty="0">
                <a:solidFill>
                  <a:srgbClr val="FFFF00"/>
                </a:solidFill>
              </a:rPr>
              <a:t> M. Mechanism of Inhibition of Ebola Virus RNA-Dependent RNA Polymerase by </a:t>
            </a:r>
            <a:r>
              <a:rPr lang="en-GB" sz="1400" dirty="0" err="1">
                <a:solidFill>
                  <a:srgbClr val="FFFF00"/>
                </a:solidFill>
              </a:rPr>
              <a:t>Remdesivir</a:t>
            </a:r>
            <a:r>
              <a:rPr lang="en-GB" sz="1400" dirty="0" smtClean="0">
                <a:solidFill>
                  <a:srgbClr val="FFFF00"/>
                </a:solidFill>
              </a:rPr>
              <a:t>.   </a:t>
            </a:r>
            <a:r>
              <a:rPr lang="en-GB" sz="1400" dirty="0">
                <a:solidFill>
                  <a:srgbClr val="FFFF00"/>
                </a:solidFill>
              </a:rPr>
              <a:t> </a:t>
            </a:r>
            <a:r>
              <a:rPr lang="en-GB" sz="1400" i="1" dirty="0">
                <a:solidFill>
                  <a:srgbClr val="FFFF00"/>
                </a:solidFill>
              </a:rPr>
              <a:t>Viruses</a:t>
            </a:r>
            <a:r>
              <a:rPr lang="en-GB" sz="1400" dirty="0">
                <a:solidFill>
                  <a:srgbClr val="FFFF00"/>
                </a:solidFill>
              </a:rPr>
              <a:t>. 2019;11(4):326. </a:t>
            </a:r>
            <a:r>
              <a:rPr lang="en-GB" sz="1400" dirty="0" smtClean="0">
                <a:solidFill>
                  <a:srgbClr val="FFFF00"/>
                </a:solidFill>
              </a:rPr>
              <a:t>    Published </a:t>
            </a:r>
            <a:r>
              <a:rPr lang="en-GB" sz="1400" dirty="0">
                <a:solidFill>
                  <a:srgbClr val="FFFF00"/>
                </a:solidFill>
              </a:rPr>
              <a:t>2019 Apr 4. </a:t>
            </a:r>
            <a:r>
              <a:rPr lang="en-GB" sz="1400" dirty="0" smtClean="0">
                <a:solidFill>
                  <a:srgbClr val="FFFF00"/>
                </a:solidFill>
              </a:rPr>
              <a:t>doi:10.3390/v11040326</a:t>
            </a:r>
          </a:p>
          <a:p>
            <a:pPr fontAlgn="base"/>
            <a:r>
              <a:rPr lang="en-GB" sz="1400" dirty="0" smtClean="0">
                <a:hlinkClick r:id="rId2"/>
              </a:rPr>
              <a:t>https://www.ncbi.nlm.nih.gov/pmc/articles/PMC6520719/</a:t>
            </a:r>
            <a:endParaRPr lang="en-GB" sz="1400" b="1" dirty="0" smtClean="0"/>
          </a:p>
          <a:p>
            <a:pPr fontAlgn="base"/>
            <a:endParaRPr lang="de-DE" dirty="0" smtClean="0"/>
          </a:p>
          <a:p>
            <a:endParaRPr lang="en-GB" dirty="0"/>
          </a:p>
        </p:txBody>
      </p:sp>
      <mc:AlternateContent xmlns:mc="http://schemas.openxmlformats.org/markup-compatibility/2006">
        <mc:Choice xmlns:a14="http://schemas.microsoft.com/office/drawing/2010/main" Requires="a14">
          <p:sp>
            <p:nvSpPr>
              <p:cNvPr id="2" name="TextBox 1"/>
              <p:cNvSpPr txBox="1"/>
              <p:nvPr/>
            </p:nvSpPr>
            <p:spPr>
              <a:xfrm>
                <a:off x="179512" y="188640"/>
                <a:ext cx="8712968" cy="5755422"/>
              </a:xfrm>
              <a:prstGeom prst="rect">
                <a:avLst/>
              </a:prstGeom>
              <a:noFill/>
            </p:spPr>
            <p:txBody>
              <a:bodyPr wrap="square" rtlCol="0">
                <a:spAutoFit/>
              </a:bodyPr>
              <a:lstStyle/>
              <a:p>
                <a:r>
                  <a:rPr lang="en-GB" dirty="0" smtClean="0"/>
                  <a:t>b. Mechanism </a:t>
                </a:r>
                <a:r>
                  <a:rPr lang="en-GB" dirty="0"/>
                  <a:t>of </a:t>
                </a:r>
                <a:r>
                  <a:rPr lang="en-GB" dirty="0" smtClean="0"/>
                  <a:t>action </a:t>
                </a:r>
                <a:r>
                  <a:rPr lang="en-GB" dirty="0"/>
                  <a:t>for </a:t>
                </a:r>
                <a:r>
                  <a:rPr lang="en-GB" dirty="0" smtClean="0"/>
                  <a:t>REMDESIVIR, </a:t>
                </a:r>
                <a:r>
                  <a:rPr lang="en-GB" dirty="0"/>
                  <a:t>potential coronavirus </a:t>
                </a:r>
                <a:r>
                  <a:rPr lang="en-GB" dirty="0" smtClean="0"/>
                  <a:t>drug </a:t>
                </a:r>
              </a:p>
              <a:p>
                <a:endParaRPr lang="en-GB" dirty="0"/>
              </a:p>
              <a:p>
                <a:r>
                  <a:rPr lang="en-GB" b="1" dirty="0" smtClean="0"/>
                  <a:t>The </a:t>
                </a:r>
                <a:r>
                  <a:rPr lang="en-GB" b="1" dirty="0"/>
                  <a:t>EBOV RNA-dependent RNA polymerase (</a:t>
                </a:r>
                <a:r>
                  <a:rPr lang="en-GB" b="1" dirty="0" err="1"/>
                  <a:t>RdRp</a:t>
                </a:r>
                <a:r>
                  <a:rPr lang="en-GB" b="1" dirty="0"/>
                  <a:t>) complex was recently expressed and purified, enabling biochemical studies with the relevant triphosphate (TP) form of </a:t>
                </a:r>
                <a:r>
                  <a:rPr lang="en-GB" b="1" dirty="0" err="1"/>
                  <a:t>remdesivir</a:t>
                </a:r>
                <a:r>
                  <a:rPr lang="en-GB" b="1" dirty="0"/>
                  <a:t> and its presumptive target. </a:t>
                </a:r>
              </a:p>
              <a:p>
                <a:pPr marL="285750" indent="-285750">
                  <a:buFontTx/>
                  <a:buChar char="-"/>
                </a:pPr>
                <a:r>
                  <a:rPr lang="de-DE" b="1" dirty="0" smtClean="0"/>
                  <a:t>confirmed </a:t>
                </a:r>
                <a:r>
                  <a:rPr lang="de-DE" b="1" dirty="0"/>
                  <a:t>that remdesivir-TP is able to compete for incorporation with adenosine triphosphate (ATP</a:t>
                </a:r>
                <a:r>
                  <a:rPr lang="de-DE" b="1" dirty="0" smtClean="0"/>
                  <a:t>) with similiar efficiencies in both EBOV </a:t>
                </a:r>
                <a:r>
                  <a:rPr lang="de-DE" b="1" dirty="0"/>
                  <a:t>RdRp and respiratory syncytial virus (RSV) RdRp  </a:t>
                </a:r>
                <a:r>
                  <a:rPr lang="de-DE" b="1" dirty="0" smtClean="0"/>
                  <a:t>&amp; good selectivity.</a:t>
                </a:r>
              </a:p>
              <a:p>
                <a:pPr marL="285750" indent="-285750">
                  <a:buFontTx/>
                  <a:buChar char="-"/>
                </a:pPr>
                <a:endParaRPr lang="de-DE" b="1" dirty="0" smtClean="0"/>
              </a:p>
              <a:p>
                <a:pPr marL="285750" indent="-285750">
                  <a:buFontTx/>
                  <a:buChar char="-"/>
                </a:pPr>
                <a:r>
                  <a:rPr lang="de-DE" b="1" dirty="0" smtClean="0"/>
                  <a:t>In </a:t>
                </a:r>
                <a:r>
                  <a:rPr lang="de-DE" b="1" dirty="0"/>
                  <a:t>contrast, purified human mitochondrial RNA polymerase (h-mtRNAP) effectively discriminates against </a:t>
                </a:r>
                <a:r>
                  <a:rPr lang="de-DE" b="1" dirty="0" smtClean="0"/>
                  <a:t>remdesivir-TP</a:t>
                </a:r>
              </a:p>
              <a:p>
                <a:r>
                  <a:rPr lang="de-DE" b="1" dirty="0"/>
                  <a:t> </a:t>
                </a:r>
                <a:r>
                  <a:rPr lang="de-DE" b="1" dirty="0" smtClean="0"/>
                  <a:t>          with </a:t>
                </a:r>
                <a:r>
                  <a:rPr lang="de-DE" b="1" dirty="0"/>
                  <a:t>a selectivity value of ~500-fold</a:t>
                </a:r>
                <a:r>
                  <a:rPr lang="de-DE" b="1" dirty="0" smtClean="0"/>
                  <a:t>.</a:t>
                </a:r>
              </a:p>
              <a:p>
                <a:endParaRPr lang="de-DE" sz="2000" b="1" dirty="0"/>
              </a:p>
              <a:p>
                <a:r>
                  <a:rPr lang="en-GB" sz="2000" b="1" dirty="0"/>
                  <a:t>biochemical data </a:t>
                </a:r>
                <a:r>
                  <a:rPr lang="en-GB" sz="2000" b="1" dirty="0" smtClean="0"/>
                  <a:t>indicate</a:t>
                </a:r>
              </a:p>
              <a:p>
                <a:r>
                  <a:rPr lang="en-GB" sz="2000" b="1" dirty="0" smtClean="0"/>
                  <a:t>the major </a:t>
                </a:r>
                <a:r>
                  <a:rPr lang="en-GB" sz="2000" b="1" dirty="0"/>
                  <a:t>contribution </a:t>
                </a:r>
                <a:r>
                  <a:rPr lang="en-GB" sz="2000" b="1" dirty="0" smtClean="0"/>
                  <a:t>to</a:t>
                </a:r>
              </a:p>
              <a:p>
                <a:r>
                  <a:rPr lang="en-GB" sz="2000" b="1" dirty="0" smtClean="0"/>
                  <a:t>EBOV </a:t>
                </a:r>
                <a:r>
                  <a:rPr lang="en-GB" sz="2000" b="1" dirty="0"/>
                  <a:t>RNA synthesis </a:t>
                </a:r>
                <a:r>
                  <a:rPr lang="en-GB" sz="2000" b="1" dirty="0" smtClean="0"/>
                  <a:t>inhibition</a:t>
                </a:r>
              </a:p>
              <a:p>
                <a:r>
                  <a:rPr lang="en-GB" sz="2000" b="1" dirty="0" smtClean="0"/>
                  <a:t>by REMDESIVIR  …………………</a:t>
                </a:r>
                <a:r>
                  <a:rPr lang="en-GB" sz="2000" i="1" dirty="0" smtClean="0"/>
                  <a:t>see right </a:t>
                </a:r>
                <a14:m>
                  <m:oMath xmlns:m="http://schemas.openxmlformats.org/officeDocument/2006/math">
                    <m:r>
                      <m:rPr>
                        <m:nor/>
                      </m:rPr>
                      <a:rPr lang="en-GB" sz="2800" smtClean="0"/>
                      <m:t>⇒</m:t>
                    </m:r>
                  </m:oMath>
                </a14:m>
                <a:endParaRPr lang="en-GB" sz="2800" b="1" dirty="0" smtClean="0"/>
              </a:p>
              <a:p>
                <a:r>
                  <a:rPr lang="en-GB" sz="2000" b="1" dirty="0" smtClean="0"/>
                  <a:t>can be ascribed to</a:t>
                </a:r>
              </a:p>
              <a:p>
                <a:r>
                  <a:rPr lang="en-GB" sz="2400" b="1" dirty="0" smtClean="0"/>
                  <a:t>delayed </a:t>
                </a:r>
                <a:r>
                  <a:rPr lang="en-GB" sz="2400" b="1" dirty="0"/>
                  <a:t>chain termination</a:t>
                </a:r>
                <a:r>
                  <a:rPr lang="en-GB" b="1" dirty="0" smtClean="0"/>
                  <a:t>.</a:t>
                </a:r>
                <a:endParaRPr lang="en-GB" dirty="0"/>
              </a:p>
            </p:txBody>
          </p:sp>
        </mc:Choice>
        <mc:Fallback>
          <p:sp>
            <p:nvSpPr>
              <p:cNvPr id="2" name="TextBox 1"/>
              <p:cNvSpPr txBox="1">
                <a:spLocks noRot="1" noChangeAspect="1" noMove="1" noResize="1" noEditPoints="1" noAdjustHandles="1" noChangeArrowheads="1" noChangeShapeType="1" noTextEdit="1"/>
              </p:cNvSpPr>
              <p:nvPr/>
            </p:nvSpPr>
            <p:spPr>
              <a:xfrm>
                <a:off x="179512" y="188640"/>
                <a:ext cx="8712968" cy="5755422"/>
              </a:xfrm>
              <a:prstGeom prst="rect">
                <a:avLst/>
              </a:prstGeom>
              <a:blipFill rotWithShape="1">
                <a:blip r:embed="rId3"/>
                <a:stretch>
                  <a:fillRect l="-1049" t="-530" b="-1483"/>
                </a:stretch>
              </a:blipFill>
            </p:spPr>
            <p:txBody>
              <a:bodyPr/>
              <a:lstStyle/>
              <a:p>
                <a:r>
                  <a:rPr lang="en-GB">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830" y="2996952"/>
            <a:ext cx="3676650" cy="3114675"/>
          </a:xfrm>
          <a:prstGeom prst="rect">
            <a:avLst/>
          </a:prstGeom>
        </p:spPr>
      </p:pic>
    </p:spTree>
    <p:extLst>
      <p:ext uri="{BB962C8B-B14F-4D97-AF65-F5344CB8AC3E}">
        <p14:creationId xmlns:p14="http://schemas.microsoft.com/office/powerpoint/2010/main" val="3291564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4624"/>
            <a:ext cx="7622126" cy="6669360"/>
          </a:xfrm>
          <a:prstGeom prst="rect">
            <a:avLst/>
          </a:prstGeom>
        </p:spPr>
      </p:pic>
    </p:spTree>
    <p:extLst>
      <p:ext uri="{BB962C8B-B14F-4D97-AF65-F5344CB8AC3E}">
        <p14:creationId xmlns:p14="http://schemas.microsoft.com/office/powerpoint/2010/main" val="1690663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96952"/>
            <a:ext cx="8964488" cy="3908762"/>
          </a:xfrm>
          <a:prstGeom prst="rect">
            <a:avLst/>
          </a:prstGeom>
          <a:noFill/>
        </p:spPr>
        <p:txBody>
          <a:bodyPr wrap="square" rtlCol="0">
            <a:spAutoFit/>
          </a:bodyPr>
          <a:lstStyle/>
          <a:p>
            <a:r>
              <a:rPr lang="en-GB" sz="2400" dirty="0" smtClean="0"/>
              <a:t>Data fit to the </a:t>
            </a:r>
            <a:r>
              <a:rPr lang="en-GB" sz="2400" dirty="0"/>
              <a:t>complete </a:t>
            </a:r>
            <a:endParaRPr lang="en-GB" sz="2400" dirty="0" smtClean="0"/>
          </a:p>
          <a:p>
            <a:r>
              <a:rPr lang="en-GB" sz="2400" dirty="0" err="1" smtClean="0"/>
              <a:t>Kermack-McKedrick</a:t>
            </a:r>
            <a:r>
              <a:rPr lang="en-GB" sz="2400" dirty="0" smtClean="0"/>
              <a:t> </a:t>
            </a:r>
            <a:r>
              <a:rPr lang="en-GB" sz="2400" dirty="0"/>
              <a:t>model. </a:t>
            </a:r>
            <a:r>
              <a:rPr lang="en-GB" sz="2400" dirty="0" smtClean="0"/>
              <a:t/>
            </a:r>
            <a:br>
              <a:rPr lang="en-GB" sz="2400" dirty="0" smtClean="0"/>
            </a:br>
            <a:r>
              <a:rPr lang="en-GB" sz="2000" dirty="0" smtClean="0"/>
              <a:t>Caveats: doesn't </a:t>
            </a:r>
            <a:r>
              <a:rPr lang="en-GB" sz="2000" dirty="0"/>
              <a:t>take into account </a:t>
            </a:r>
            <a:endParaRPr lang="en-GB" sz="2000" dirty="0" smtClean="0"/>
          </a:p>
          <a:p>
            <a:r>
              <a:rPr lang="en-GB" sz="2000" dirty="0" smtClean="0"/>
              <a:t>incubation </a:t>
            </a:r>
            <a:r>
              <a:rPr lang="en-GB" sz="2000" dirty="0"/>
              <a:t>time, duration, </a:t>
            </a:r>
            <a:r>
              <a:rPr lang="en-GB" sz="2000" dirty="0" smtClean="0"/>
              <a:t>social</a:t>
            </a:r>
          </a:p>
          <a:p>
            <a:r>
              <a:rPr lang="en-GB" sz="2000" dirty="0" smtClean="0"/>
              <a:t>distancing</a:t>
            </a:r>
            <a:r>
              <a:rPr lang="en-GB" sz="2000" dirty="0"/>
              <a:t>, geography, </a:t>
            </a:r>
            <a:r>
              <a:rPr lang="en-GB" sz="2000" dirty="0" smtClean="0"/>
              <a:t>etc.: good </a:t>
            </a:r>
            <a:r>
              <a:rPr lang="en-GB" sz="2000" dirty="0"/>
              <a:t>news is </a:t>
            </a:r>
            <a:endParaRPr lang="en-GB" sz="2000" dirty="0" smtClean="0"/>
          </a:p>
          <a:p>
            <a:r>
              <a:rPr lang="en-GB" sz="2000" dirty="0" smtClean="0"/>
              <a:t>the </a:t>
            </a:r>
            <a:r>
              <a:rPr lang="en-GB" sz="2000" dirty="0"/>
              <a:t>curve </a:t>
            </a:r>
            <a:r>
              <a:rPr lang="en-GB" sz="2000" dirty="0" smtClean="0"/>
              <a:t>goes below </a:t>
            </a:r>
            <a:r>
              <a:rPr lang="en-GB" sz="2000" dirty="0"/>
              <a:t>exponential starting </a:t>
            </a:r>
            <a:endParaRPr lang="en-GB" sz="2000" dirty="0" smtClean="0"/>
          </a:p>
          <a:p>
            <a:r>
              <a:rPr lang="en-GB" sz="2000" dirty="0" smtClean="0"/>
              <a:t>around 5.April.   </a:t>
            </a:r>
          </a:p>
          <a:p>
            <a:endParaRPr lang="en-GB" sz="2000" dirty="0"/>
          </a:p>
          <a:p>
            <a:r>
              <a:rPr lang="en-GB" sz="2000" dirty="0" smtClean="0"/>
              <a:t>Red x's </a:t>
            </a:r>
            <a:r>
              <a:rPr lang="en-GB" sz="2000" dirty="0"/>
              <a:t>are data </a:t>
            </a:r>
            <a:r>
              <a:rPr lang="en-GB" sz="2000" dirty="0" smtClean="0"/>
              <a:t>from</a:t>
            </a:r>
            <a:r>
              <a:rPr lang="en-GB" sz="2000" dirty="0"/>
              <a:t> </a:t>
            </a:r>
            <a:r>
              <a:rPr lang="en-GB" sz="2000" dirty="0">
                <a:hlinkClick r:id="rId3"/>
              </a:rPr>
              <a:t>worldometers.info</a:t>
            </a:r>
            <a:r>
              <a:rPr lang="en-GB" sz="2000" dirty="0"/>
              <a:t>); </a:t>
            </a:r>
            <a:endParaRPr lang="en-GB" sz="2000" dirty="0" smtClean="0"/>
          </a:p>
          <a:p>
            <a:r>
              <a:rPr lang="en-GB" sz="2000" dirty="0" smtClean="0"/>
              <a:t>Blue o's </a:t>
            </a:r>
            <a:r>
              <a:rPr lang="en-GB" sz="2000" dirty="0"/>
              <a:t>are calculated points from the </a:t>
            </a:r>
            <a:endParaRPr lang="en-GB" sz="2000" dirty="0" smtClean="0"/>
          </a:p>
          <a:p>
            <a:r>
              <a:rPr lang="en-GB" sz="2000" dirty="0" smtClean="0"/>
              <a:t>K-M </a:t>
            </a:r>
            <a:r>
              <a:rPr lang="en-GB" sz="2000" dirty="0"/>
              <a:t>model</a:t>
            </a:r>
            <a:r>
              <a:rPr lang="en-GB" sz="2000" dirty="0" smtClean="0"/>
              <a:t> </a:t>
            </a:r>
          </a:p>
          <a:p>
            <a:r>
              <a:rPr lang="de-DE" sz="2000" dirty="0" smtClean="0"/>
              <a:t>		</a:t>
            </a:r>
            <a:endParaRPr lang="en-GB" sz="2000" dirty="0" smtClean="0"/>
          </a:p>
        </p:txBody>
      </p:sp>
      <p:sp>
        <p:nvSpPr>
          <p:cNvPr id="3" name="TextBox 2"/>
          <p:cNvSpPr txBox="1"/>
          <p:nvPr/>
        </p:nvSpPr>
        <p:spPr>
          <a:xfrm>
            <a:off x="576064" y="6237312"/>
            <a:ext cx="9324528" cy="584775"/>
          </a:xfrm>
          <a:prstGeom prst="rect">
            <a:avLst/>
          </a:prstGeom>
          <a:noFill/>
        </p:spPr>
        <p:txBody>
          <a:bodyPr wrap="square" rtlCol="0">
            <a:spAutoFit/>
          </a:bodyPr>
          <a:lstStyle/>
          <a:p>
            <a:r>
              <a:rPr lang="en-GB" sz="1600" dirty="0" smtClean="0"/>
              <a:t>		</a:t>
            </a:r>
            <a:r>
              <a:rPr lang="en-GB" sz="1600" b="1" dirty="0" smtClean="0">
                <a:solidFill>
                  <a:srgbClr val="FFFF00"/>
                </a:solidFill>
              </a:rPr>
              <a:t>Allan R. Moser, PhD</a:t>
            </a:r>
          </a:p>
          <a:p>
            <a:r>
              <a:rPr lang="en-GB" sz="1600" b="1" dirty="0">
                <a:solidFill>
                  <a:srgbClr val="FFFF00"/>
                </a:solidFill>
              </a:rPr>
              <a:t>	</a:t>
            </a:r>
            <a:r>
              <a:rPr lang="en-GB" sz="1600" b="1" dirty="0" smtClean="0">
                <a:solidFill>
                  <a:srgbClr val="FFFF00"/>
                </a:solidFill>
              </a:rPr>
              <a:t>	Swarthmore College, PA </a:t>
            </a:r>
            <a:endParaRPr lang="de-DE" sz="1600" b="1" dirty="0" smtClean="0">
              <a:solidFill>
                <a:srgbClr val="FFFF00"/>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3" y="44624"/>
            <a:ext cx="4034854" cy="30243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760" y="70942"/>
            <a:ext cx="4259580" cy="319278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8924" y="3356992"/>
            <a:ext cx="4259580" cy="3192780"/>
          </a:xfrm>
          <a:prstGeom prst="rect">
            <a:avLst/>
          </a:prstGeom>
        </p:spPr>
      </p:pic>
    </p:spTree>
    <p:extLst>
      <p:ext uri="{BB962C8B-B14F-4D97-AF65-F5344CB8AC3E}">
        <p14:creationId xmlns:p14="http://schemas.microsoft.com/office/powerpoint/2010/main" val="2268961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317" y="908720"/>
            <a:ext cx="9324528" cy="6201698"/>
          </a:xfrm>
          <a:prstGeom prst="rect">
            <a:avLst/>
          </a:prstGeom>
          <a:noFill/>
        </p:spPr>
        <p:txBody>
          <a:bodyPr wrap="square" rtlCol="0">
            <a:spAutoFit/>
          </a:bodyPr>
          <a:lstStyle/>
          <a:p>
            <a:r>
              <a:rPr lang="en-GB" b="1" dirty="0" smtClean="0"/>
              <a:t>I: dsDNA viruses</a:t>
            </a:r>
          </a:p>
          <a:p>
            <a:r>
              <a:rPr lang="en-GB" b="1" dirty="0" smtClean="0"/>
              <a:t>    	(e.g. Human Papillomavirus, Adenoviruses, Herpesviruses, Poxviruses)</a:t>
            </a:r>
          </a:p>
          <a:p>
            <a:endParaRPr lang="en-GB" sz="1100" b="1" dirty="0" smtClean="0"/>
          </a:p>
          <a:p>
            <a:r>
              <a:rPr lang="en-GB" b="1" dirty="0" smtClean="0"/>
              <a:t>II: ssDNA viruses (+ strand or "sense") DNA</a:t>
            </a:r>
          </a:p>
          <a:p>
            <a:r>
              <a:rPr lang="en-GB" b="1" dirty="0" smtClean="0"/>
              <a:t>	(e.g. Parvoviruses)</a:t>
            </a:r>
          </a:p>
          <a:p>
            <a:endParaRPr lang="en-GB" sz="1100" b="1" dirty="0" smtClean="0"/>
          </a:p>
          <a:p>
            <a:r>
              <a:rPr lang="en-GB" b="1" dirty="0" smtClean="0"/>
              <a:t>III: dsRNA viruses </a:t>
            </a:r>
          </a:p>
          <a:p>
            <a:r>
              <a:rPr lang="en-GB" b="1" dirty="0" smtClean="0"/>
              <a:t>	(e.g. </a:t>
            </a:r>
            <a:r>
              <a:rPr lang="en-GB" b="1" dirty="0" err="1" smtClean="0"/>
              <a:t>Reoviruses</a:t>
            </a:r>
            <a:r>
              <a:rPr lang="en-GB" b="1" dirty="0" smtClean="0"/>
              <a:t>)</a:t>
            </a:r>
          </a:p>
          <a:p>
            <a:endParaRPr lang="en-GB" sz="1100" b="1" dirty="0" smtClean="0"/>
          </a:p>
          <a:p>
            <a:r>
              <a:rPr lang="en-GB" b="1" dirty="0" smtClean="0"/>
              <a:t>IV: (+)</a:t>
            </a:r>
            <a:r>
              <a:rPr lang="en-GB" b="1" dirty="0" err="1" smtClean="0"/>
              <a:t>ssRNA</a:t>
            </a:r>
            <a:r>
              <a:rPr lang="en-GB" b="1" dirty="0" smtClean="0"/>
              <a:t> viruses (+ strand or sense) RNA</a:t>
            </a:r>
          </a:p>
          <a:p>
            <a:r>
              <a:rPr lang="en-GB" b="1" dirty="0" smtClean="0"/>
              <a:t>	(e.g. Picornaviruses, </a:t>
            </a:r>
            <a:r>
              <a:rPr lang="en-GB" b="1" dirty="0" err="1" smtClean="0"/>
              <a:t>Togaviruses</a:t>
            </a:r>
            <a:r>
              <a:rPr lang="en-GB" b="1" dirty="0" smtClean="0"/>
              <a:t>, CORONAVIRIDAE including SARS-CoV-19)</a:t>
            </a:r>
          </a:p>
          <a:p>
            <a:endParaRPr lang="en-GB" sz="1100" b="1" dirty="0" smtClean="0"/>
          </a:p>
          <a:p>
            <a:r>
              <a:rPr lang="en-GB" b="1" dirty="0" smtClean="0"/>
              <a:t>V: (−)</a:t>
            </a:r>
            <a:r>
              <a:rPr lang="en-GB" b="1" dirty="0" err="1" smtClean="0"/>
              <a:t>ssRNA</a:t>
            </a:r>
            <a:r>
              <a:rPr lang="en-GB" b="1" dirty="0" smtClean="0"/>
              <a:t> viruses (− strand or antisense) RNA</a:t>
            </a:r>
          </a:p>
          <a:p>
            <a:r>
              <a:rPr lang="en-GB" b="1" dirty="0" smtClean="0"/>
              <a:t>	(e.g. </a:t>
            </a:r>
            <a:r>
              <a:rPr lang="en-GB" b="1" dirty="0" err="1" smtClean="0"/>
              <a:t>Orthomyxoviruses</a:t>
            </a:r>
            <a:r>
              <a:rPr lang="en-GB" b="1" dirty="0" smtClean="0"/>
              <a:t>, </a:t>
            </a:r>
            <a:r>
              <a:rPr lang="en-GB" b="1" dirty="0" err="1" smtClean="0"/>
              <a:t>Rhabdoviruses</a:t>
            </a:r>
            <a:r>
              <a:rPr lang="en-GB" b="1" dirty="0" smtClean="0"/>
              <a:t>, </a:t>
            </a:r>
            <a:endParaRPr lang="en-GB" b="1" dirty="0"/>
          </a:p>
          <a:p>
            <a:r>
              <a:rPr lang="en-GB" b="1" dirty="0" smtClean="0"/>
              <a:t>		as well as Filoviridae </a:t>
            </a:r>
            <a:r>
              <a:rPr lang="en-GB" b="1" dirty="0"/>
              <a:t>with two specific genera</a:t>
            </a:r>
            <a:r>
              <a:rPr lang="en-GB" b="1" dirty="0" smtClean="0"/>
              <a:t>:</a:t>
            </a:r>
          </a:p>
          <a:p>
            <a:r>
              <a:rPr lang="en-GB" b="1" dirty="0"/>
              <a:t>	</a:t>
            </a:r>
            <a:r>
              <a:rPr lang="en-GB" b="1" dirty="0" smtClean="0"/>
              <a:t>		 EBOLA-like viruses (from FRUIT BATS)</a:t>
            </a:r>
          </a:p>
          <a:p>
            <a:r>
              <a:rPr lang="en-GB" b="1" dirty="0"/>
              <a:t>	</a:t>
            </a:r>
            <a:r>
              <a:rPr lang="en-GB" b="1" dirty="0" smtClean="0"/>
              <a:t>		and </a:t>
            </a:r>
            <a:r>
              <a:rPr lang="en-GB" b="1" dirty="0"/>
              <a:t>Marburg-like </a:t>
            </a:r>
            <a:r>
              <a:rPr lang="en-GB" b="1" dirty="0" smtClean="0"/>
              <a:t>viruses</a:t>
            </a:r>
            <a:r>
              <a:rPr lang="en-GB" b="1" dirty="0" smtClean="0"/>
              <a:t>)</a:t>
            </a:r>
          </a:p>
          <a:p>
            <a:endParaRPr lang="en-GB" sz="1100" b="1" dirty="0" smtClean="0"/>
          </a:p>
          <a:p>
            <a:r>
              <a:rPr lang="en-GB" b="1" dirty="0" smtClean="0"/>
              <a:t>VI: </a:t>
            </a:r>
            <a:r>
              <a:rPr lang="en-GB" b="1" dirty="0" err="1" smtClean="0"/>
              <a:t>ssRNA</a:t>
            </a:r>
            <a:r>
              <a:rPr lang="en-GB" b="1" dirty="0" smtClean="0"/>
              <a:t>-RT viruses (+ strand or sense) RNA with DNA intermediate in life-cycle 	</a:t>
            </a:r>
          </a:p>
          <a:p>
            <a:r>
              <a:rPr lang="en-GB" b="1" dirty="0"/>
              <a:t>	</a:t>
            </a:r>
            <a:r>
              <a:rPr lang="en-GB" b="1" dirty="0" smtClean="0"/>
              <a:t>(e.g. Retroviruses)</a:t>
            </a:r>
          </a:p>
          <a:p>
            <a:endParaRPr lang="en-GB" b="1" dirty="0" smtClean="0"/>
          </a:p>
          <a:p>
            <a:r>
              <a:rPr lang="en-GB" b="1" dirty="0" smtClean="0"/>
              <a:t>VII: dsDNA-RT viruses DNA with RNA intermediate in life-cycle</a:t>
            </a:r>
          </a:p>
          <a:p>
            <a:r>
              <a:rPr lang="en-GB" b="1" dirty="0" smtClean="0"/>
              <a:t>	(e.g. </a:t>
            </a:r>
            <a:r>
              <a:rPr lang="en-GB" b="1" dirty="0" err="1" smtClean="0"/>
              <a:t>Hepadnaviruses</a:t>
            </a:r>
            <a:r>
              <a:rPr lang="en-GB" b="1" dirty="0" smtClean="0"/>
              <a:t>)</a:t>
            </a:r>
          </a:p>
          <a:p>
            <a:endParaRPr lang="en-GB" dirty="0"/>
          </a:p>
        </p:txBody>
      </p:sp>
      <p:sp>
        <p:nvSpPr>
          <p:cNvPr id="4" name="TextBox 3"/>
          <p:cNvSpPr txBox="1"/>
          <p:nvPr/>
        </p:nvSpPr>
        <p:spPr>
          <a:xfrm>
            <a:off x="869597" y="-34354"/>
            <a:ext cx="7237880" cy="1231106"/>
          </a:xfrm>
          <a:prstGeom prst="rect">
            <a:avLst/>
          </a:prstGeom>
          <a:noFill/>
        </p:spPr>
        <p:txBody>
          <a:bodyPr wrap="none" rtlCol="0">
            <a:spAutoFit/>
          </a:bodyPr>
          <a:lstStyle/>
          <a:p>
            <a:pPr algn="ctr"/>
            <a:r>
              <a:rPr lang="en-GB" b="1" dirty="0" smtClean="0"/>
              <a:t>The David </a:t>
            </a:r>
            <a:r>
              <a:rPr lang="en-GB" sz="2000" b="1" i="1" u="sng" dirty="0" smtClean="0"/>
              <a:t>BALTIMORE CLASSIFICATION of VIRUSES</a:t>
            </a:r>
            <a:r>
              <a:rPr lang="en-GB" sz="2000" i="1" dirty="0" smtClean="0"/>
              <a:t> (1971)</a:t>
            </a:r>
            <a:endParaRPr lang="en-GB" sz="2000" b="1" i="1" u="sng" dirty="0" smtClean="0"/>
          </a:p>
          <a:p>
            <a:pPr algn="ctr"/>
            <a:r>
              <a:rPr lang="en-GB" i="1" dirty="0" smtClean="0"/>
              <a:t>Based on method viral genome and mechanism of viral m-RNA replication</a:t>
            </a:r>
          </a:p>
          <a:p>
            <a:pPr algn="ctr"/>
            <a:r>
              <a:rPr lang="de-DE" i="1" dirty="0" smtClean="0"/>
              <a:t>-----------------------------------------------------------------------------------------------------</a:t>
            </a:r>
            <a:endParaRPr lang="en-GB" i="1" dirty="0" smtClean="0"/>
          </a:p>
          <a:p>
            <a:endParaRPr lang="en-GB" dirty="0"/>
          </a:p>
        </p:txBody>
      </p:sp>
    </p:spTree>
    <p:extLst>
      <p:ext uri="{BB962C8B-B14F-4D97-AF65-F5344CB8AC3E}">
        <p14:creationId xmlns:p14="http://schemas.microsoft.com/office/powerpoint/2010/main" val="115453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737899"/>
            <a:ext cx="9145016" cy="1723549"/>
          </a:xfrm>
          <a:prstGeom prst="rect">
            <a:avLst/>
          </a:prstGeom>
          <a:noFill/>
        </p:spPr>
        <p:txBody>
          <a:bodyPr wrap="square" rtlCol="0">
            <a:spAutoFit/>
          </a:bodyPr>
          <a:lstStyle/>
          <a:p>
            <a:pPr fontAlgn="base"/>
            <a:r>
              <a:rPr lang="en-GB" sz="1400" dirty="0">
                <a:solidFill>
                  <a:srgbClr val="FFFF00"/>
                </a:solidFill>
              </a:rPr>
              <a:t>The M, E, and N Structural Proteins of the Severe Acute Respiratory Syndrome Coronavirus Are Required for Efficient Assembly, Trafficking, and Release of Virus-Like Particles</a:t>
            </a:r>
          </a:p>
          <a:p>
            <a:pPr fontAlgn="base"/>
            <a:r>
              <a:rPr lang="en-GB" sz="1400" dirty="0">
                <a:solidFill>
                  <a:srgbClr val="FFFF00"/>
                </a:solidFill>
              </a:rPr>
              <a:t>Y. L. Siu, K. T. Teoh, J. Lo, C. M. Chan, F. </a:t>
            </a:r>
            <a:r>
              <a:rPr lang="en-GB" sz="1400" dirty="0" err="1">
                <a:solidFill>
                  <a:srgbClr val="FFFF00"/>
                </a:solidFill>
              </a:rPr>
              <a:t>Kien</a:t>
            </a:r>
            <a:r>
              <a:rPr lang="en-GB" sz="1400" dirty="0">
                <a:solidFill>
                  <a:srgbClr val="FFFF00"/>
                </a:solidFill>
              </a:rPr>
              <a:t>, N. </a:t>
            </a:r>
            <a:r>
              <a:rPr lang="en-GB" sz="1400" dirty="0" err="1">
                <a:solidFill>
                  <a:srgbClr val="FFFF00"/>
                </a:solidFill>
              </a:rPr>
              <a:t>Escriou</a:t>
            </a:r>
            <a:r>
              <a:rPr lang="en-GB" sz="1400" dirty="0">
                <a:solidFill>
                  <a:srgbClr val="FFFF00"/>
                </a:solidFill>
              </a:rPr>
              <a:t>, S. W. </a:t>
            </a:r>
            <a:r>
              <a:rPr lang="en-GB" sz="1400" dirty="0" err="1">
                <a:solidFill>
                  <a:srgbClr val="FFFF00"/>
                </a:solidFill>
              </a:rPr>
              <a:t>Tsao</a:t>
            </a:r>
            <a:r>
              <a:rPr lang="en-GB" sz="1400" dirty="0">
                <a:solidFill>
                  <a:srgbClr val="FFFF00"/>
                </a:solidFill>
              </a:rPr>
              <a:t>, J. M. Nicholls, R. </a:t>
            </a:r>
            <a:r>
              <a:rPr lang="en-GB" sz="1400" dirty="0" err="1">
                <a:solidFill>
                  <a:srgbClr val="FFFF00"/>
                </a:solidFill>
              </a:rPr>
              <a:t>Altmeyer</a:t>
            </a:r>
            <a:r>
              <a:rPr lang="en-GB" sz="1400" dirty="0">
                <a:solidFill>
                  <a:srgbClr val="FFFF00"/>
                </a:solidFill>
              </a:rPr>
              <a:t>, J. S. M. </a:t>
            </a:r>
            <a:r>
              <a:rPr lang="en-GB" sz="1400" dirty="0" err="1">
                <a:solidFill>
                  <a:srgbClr val="FFFF00"/>
                </a:solidFill>
              </a:rPr>
              <a:t>Peiris</a:t>
            </a:r>
            <a:r>
              <a:rPr lang="en-GB" sz="1400" dirty="0">
                <a:solidFill>
                  <a:srgbClr val="FFFF00"/>
                </a:solidFill>
              </a:rPr>
              <a:t>, R. </a:t>
            </a:r>
            <a:r>
              <a:rPr lang="en-GB" sz="1400" dirty="0" err="1">
                <a:solidFill>
                  <a:srgbClr val="FFFF00"/>
                </a:solidFill>
              </a:rPr>
              <a:t>Bruzzone</a:t>
            </a:r>
            <a:r>
              <a:rPr lang="en-GB" sz="1400" dirty="0">
                <a:solidFill>
                  <a:srgbClr val="FFFF00"/>
                </a:solidFill>
              </a:rPr>
              <a:t>, B. </a:t>
            </a:r>
            <a:r>
              <a:rPr lang="en-GB" sz="1400" dirty="0" err="1">
                <a:solidFill>
                  <a:srgbClr val="FFFF00"/>
                </a:solidFill>
              </a:rPr>
              <a:t>Nal</a:t>
            </a:r>
            <a:endParaRPr lang="en-GB" sz="1400" dirty="0">
              <a:solidFill>
                <a:srgbClr val="FFFF00"/>
              </a:solidFill>
            </a:endParaRPr>
          </a:p>
          <a:p>
            <a:pPr fontAlgn="base"/>
            <a:r>
              <a:rPr lang="en-GB" sz="1400" dirty="0">
                <a:solidFill>
                  <a:srgbClr val="FFFF00"/>
                </a:solidFill>
              </a:rPr>
              <a:t>Journal of Virology Oct 2008, 82 (22) 11318-11330; </a:t>
            </a:r>
            <a:r>
              <a:rPr lang="en-GB" sz="1400" b="1" dirty="0">
                <a:solidFill>
                  <a:srgbClr val="FFFF00"/>
                </a:solidFill>
              </a:rPr>
              <a:t>DOI:</a:t>
            </a:r>
            <a:r>
              <a:rPr lang="en-GB" sz="1400" dirty="0">
                <a:solidFill>
                  <a:srgbClr val="FFFF00"/>
                </a:solidFill>
              </a:rPr>
              <a:t> </a:t>
            </a:r>
            <a:r>
              <a:rPr lang="en-GB" sz="1400" dirty="0" smtClean="0">
                <a:solidFill>
                  <a:srgbClr val="FFFF00"/>
                </a:solidFill>
              </a:rPr>
              <a:t>10.1128/JVI.01052-08 </a:t>
            </a:r>
            <a:r>
              <a:rPr lang="en-GB" sz="1400" dirty="0" smtClean="0">
                <a:hlinkClick r:id="rId2"/>
              </a:rPr>
              <a:t>https://jvi.asm.org/content/82/22/11318</a:t>
            </a:r>
            <a:endParaRPr lang="en-GB" sz="1400" dirty="0"/>
          </a:p>
          <a:p>
            <a:pPr algn="ctr"/>
            <a:endParaRPr lang="de-DE" dirty="0" smtClean="0"/>
          </a:p>
          <a:p>
            <a:endParaRPr lang="en-GB" dirty="0"/>
          </a:p>
        </p:txBody>
      </p:sp>
      <p:sp>
        <p:nvSpPr>
          <p:cNvPr id="2" name="TextBox 1"/>
          <p:cNvSpPr txBox="1"/>
          <p:nvPr/>
        </p:nvSpPr>
        <p:spPr>
          <a:xfrm>
            <a:off x="251520" y="44624"/>
            <a:ext cx="8928992" cy="5663089"/>
          </a:xfrm>
          <a:prstGeom prst="rect">
            <a:avLst/>
          </a:prstGeom>
          <a:noFill/>
        </p:spPr>
        <p:txBody>
          <a:bodyPr wrap="square" rtlCol="0">
            <a:spAutoFit/>
          </a:bodyPr>
          <a:lstStyle/>
          <a:p>
            <a:r>
              <a:rPr lang="en-GB" dirty="0" smtClean="0"/>
              <a:t>STRUCTURE</a:t>
            </a:r>
          </a:p>
          <a:p>
            <a:endParaRPr lang="en-GB" dirty="0"/>
          </a:p>
          <a:p>
            <a:r>
              <a:rPr lang="en-GB" sz="2000" dirty="0" smtClean="0"/>
              <a:t>Coronavirus </a:t>
            </a:r>
            <a:r>
              <a:rPr lang="en-GB" sz="2000" dirty="0"/>
              <a:t>particles consist of a helical </a:t>
            </a:r>
            <a:r>
              <a:rPr lang="en-GB" sz="2000" dirty="0" err="1"/>
              <a:t>nucleocapsid</a:t>
            </a:r>
            <a:r>
              <a:rPr lang="en-GB" sz="2000" dirty="0"/>
              <a:t> </a:t>
            </a:r>
            <a:r>
              <a:rPr lang="en-GB" sz="2000" dirty="0" smtClean="0"/>
              <a:t>structure,</a:t>
            </a:r>
          </a:p>
          <a:p>
            <a:r>
              <a:rPr lang="en-GB" sz="2000" dirty="0" smtClean="0"/>
              <a:t>formed </a:t>
            </a:r>
            <a:r>
              <a:rPr lang="en-GB" sz="2000" dirty="0"/>
              <a:t>by the association </a:t>
            </a:r>
            <a:endParaRPr lang="en-GB" sz="2000" dirty="0" smtClean="0"/>
          </a:p>
          <a:p>
            <a:r>
              <a:rPr lang="en-GB" sz="2000" dirty="0" smtClean="0"/>
              <a:t>between </a:t>
            </a:r>
            <a:r>
              <a:rPr lang="en-GB" sz="2200" b="1" dirty="0" err="1"/>
              <a:t>nucleocapsid</a:t>
            </a:r>
            <a:r>
              <a:rPr lang="en-GB" sz="2200" b="1" dirty="0"/>
              <a:t> (N) phosphoproteins </a:t>
            </a:r>
            <a:endParaRPr lang="en-GB" sz="2200" dirty="0"/>
          </a:p>
          <a:p>
            <a:r>
              <a:rPr lang="en-GB" sz="2000" dirty="0" smtClean="0"/>
              <a:t>and the 30k base long, </a:t>
            </a:r>
            <a:r>
              <a:rPr lang="en-GB" sz="2000" b="1" dirty="0" smtClean="0"/>
              <a:t>LINEAR, POSITIVE-SENSE viral </a:t>
            </a:r>
            <a:r>
              <a:rPr lang="en-GB" sz="2000" b="1" dirty="0"/>
              <a:t>genomic RNA</a:t>
            </a:r>
            <a:r>
              <a:rPr lang="en-GB" sz="2000" dirty="0"/>
              <a:t>, </a:t>
            </a:r>
            <a:endParaRPr lang="en-GB" sz="2000" dirty="0" smtClean="0"/>
          </a:p>
          <a:p>
            <a:endParaRPr lang="en-GB" sz="2000" dirty="0" smtClean="0"/>
          </a:p>
          <a:p>
            <a:r>
              <a:rPr lang="en-GB" sz="2000" dirty="0" smtClean="0"/>
              <a:t>which </a:t>
            </a:r>
            <a:r>
              <a:rPr lang="en-GB" sz="2000" dirty="0"/>
              <a:t>is surrounded by a lipid bilayer where </a:t>
            </a:r>
            <a:r>
              <a:rPr lang="en-GB" sz="2000" b="1" dirty="0"/>
              <a:t>three</a:t>
            </a:r>
            <a:r>
              <a:rPr lang="en-GB" sz="2000" dirty="0"/>
              <a:t> or four types of structural proteins </a:t>
            </a:r>
            <a:r>
              <a:rPr lang="en-GB" sz="2000" dirty="0" smtClean="0"/>
              <a:t>are </a:t>
            </a:r>
            <a:r>
              <a:rPr lang="en-GB" sz="2000" dirty="0"/>
              <a:t>inserted: </a:t>
            </a:r>
            <a:endParaRPr lang="en-GB" sz="2000" dirty="0" smtClean="0"/>
          </a:p>
          <a:p>
            <a:pPr lvl="1"/>
            <a:r>
              <a:rPr lang="en-GB" sz="2200" dirty="0" smtClean="0"/>
              <a:t>- </a:t>
            </a:r>
            <a:r>
              <a:rPr lang="en-GB" sz="2200" b="1" dirty="0" smtClean="0"/>
              <a:t>spike </a:t>
            </a:r>
            <a:r>
              <a:rPr lang="en-GB" sz="2200" b="1" dirty="0"/>
              <a:t>(S), </a:t>
            </a:r>
            <a:endParaRPr lang="en-GB" sz="2200" b="1" dirty="0" smtClean="0"/>
          </a:p>
          <a:p>
            <a:pPr lvl="1"/>
            <a:r>
              <a:rPr lang="en-GB" sz="2200" b="1" dirty="0" smtClean="0"/>
              <a:t>- </a:t>
            </a:r>
            <a:r>
              <a:rPr lang="en-GB" sz="2200" b="1" dirty="0"/>
              <a:t>membrane (M), and the </a:t>
            </a:r>
            <a:endParaRPr lang="en-GB" sz="2200" b="1" dirty="0" smtClean="0"/>
          </a:p>
          <a:p>
            <a:pPr lvl="1"/>
            <a:r>
              <a:rPr lang="en-GB" sz="2200" b="1" dirty="0" smtClean="0"/>
              <a:t>- envelope </a:t>
            </a:r>
            <a:r>
              <a:rPr lang="en-GB" sz="2200" b="1" dirty="0"/>
              <a:t>(E) proteins </a:t>
            </a:r>
            <a:endParaRPr lang="en-GB" sz="2200" b="1" dirty="0" smtClean="0"/>
          </a:p>
          <a:p>
            <a:pPr lvl="1"/>
            <a:r>
              <a:rPr lang="en-GB" sz="2000" dirty="0" smtClean="0"/>
              <a:t>- and</a:t>
            </a:r>
            <a:r>
              <a:rPr lang="en-GB" sz="2000" dirty="0"/>
              <a:t>, for some coronaviruses only, the </a:t>
            </a:r>
            <a:r>
              <a:rPr lang="en-GB" sz="2000" i="1" dirty="0"/>
              <a:t>hemagglutinin-esterase (HE) </a:t>
            </a:r>
            <a:r>
              <a:rPr lang="en-GB" sz="2000" i="1" dirty="0" smtClean="0"/>
              <a:t>protein</a:t>
            </a:r>
            <a:r>
              <a:rPr lang="en-GB" sz="2000" dirty="0" smtClean="0"/>
              <a:t>.</a:t>
            </a:r>
          </a:p>
          <a:p>
            <a:endParaRPr lang="en-GB" sz="2000" dirty="0"/>
          </a:p>
          <a:p>
            <a:r>
              <a:rPr lang="en-GB" sz="2000" dirty="0" smtClean="0"/>
              <a:t>Once </a:t>
            </a:r>
            <a:r>
              <a:rPr lang="en-GB" sz="2000" dirty="0"/>
              <a:t>sufficient amounts of new genomic RNA and structural proteins have been </a:t>
            </a:r>
            <a:r>
              <a:rPr lang="en-GB" sz="2000" dirty="0" smtClean="0"/>
              <a:t>produced,</a:t>
            </a:r>
          </a:p>
          <a:p>
            <a:pPr lvl="1"/>
            <a:r>
              <a:rPr lang="en-GB" sz="2000" b="1" dirty="0" smtClean="0"/>
              <a:t>assembly</a:t>
            </a:r>
            <a:r>
              <a:rPr lang="en-GB" sz="2000" dirty="0" smtClean="0"/>
              <a:t> </a:t>
            </a:r>
            <a:r>
              <a:rPr lang="en-GB" sz="2000" dirty="0"/>
              <a:t>of particles </a:t>
            </a:r>
            <a:r>
              <a:rPr lang="en-GB" sz="2000" dirty="0" smtClean="0"/>
              <a:t>occurs, </a:t>
            </a:r>
          </a:p>
          <a:p>
            <a:pPr lvl="1"/>
            <a:r>
              <a:rPr lang="en-GB" sz="2000" dirty="0" smtClean="0"/>
              <a:t>ending with </a:t>
            </a:r>
            <a:r>
              <a:rPr lang="en-GB" sz="2000" b="1" dirty="0"/>
              <a:t>release</a:t>
            </a:r>
            <a:r>
              <a:rPr lang="en-GB" sz="2000" dirty="0"/>
              <a:t> of </a:t>
            </a:r>
            <a:r>
              <a:rPr lang="en-GB" sz="2000" dirty="0" err="1" smtClean="0"/>
              <a:t>virions</a:t>
            </a:r>
            <a:endParaRPr lang="de-DE" sz="2000" dirty="0"/>
          </a:p>
        </p:txBody>
      </p:sp>
    </p:spTree>
    <p:extLst>
      <p:ext uri="{BB962C8B-B14F-4D97-AF65-F5344CB8AC3E}">
        <p14:creationId xmlns:p14="http://schemas.microsoft.com/office/powerpoint/2010/main" val="34056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5805264"/>
            <a:ext cx="9145016" cy="892552"/>
          </a:xfrm>
          <a:prstGeom prst="rect">
            <a:avLst/>
          </a:prstGeom>
          <a:noFill/>
        </p:spPr>
        <p:txBody>
          <a:bodyPr wrap="square" rtlCol="0">
            <a:spAutoFit/>
          </a:bodyPr>
          <a:lstStyle/>
          <a:p>
            <a:pPr fontAlgn="base"/>
            <a:r>
              <a:rPr lang="en-GB" sz="2400" b="1" dirty="0"/>
              <a:t>3D medical animation still shot showing the structure of a </a:t>
            </a:r>
            <a:r>
              <a:rPr lang="en-GB" sz="2400" b="1" dirty="0" smtClean="0"/>
              <a:t>coronavirus</a:t>
            </a:r>
          </a:p>
          <a:p>
            <a:pPr fontAlgn="base"/>
            <a:r>
              <a:rPr lang="en-GB" sz="1400" dirty="0"/>
              <a:t> </a:t>
            </a:r>
            <a:r>
              <a:rPr lang="en-GB" sz="1400" dirty="0">
                <a:hlinkClick r:id="rId2"/>
              </a:rPr>
              <a:t>https://</a:t>
            </a:r>
            <a:r>
              <a:rPr lang="en-GB" sz="1400" dirty="0" smtClean="0">
                <a:hlinkClick r:id="rId2"/>
              </a:rPr>
              <a:t>www.scientificanimations.com/coronavirus-symptoms-and-prevention-explained-through-medical-animation/</a:t>
            </a:r>
            <a:r>
              <a:rPr lang="en-GB" sz="1400" dirty="0"/>
              <a:t> </a:t>
            </a:r>
            <a:r>
              <a:rPr lang="en-GB" sz="1400" dirty="0" smtClean="0">
                <a:solidFill>
                  <a:srgbClr val="FFFF00"/>
                </a:solidFill>
              </a:rPr>
              <a:t>Creative Commons</a:t>
            </a:r>
            <a:endParaRPr lang="en-GB"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20688"/>
            <a:ext cx="8820472" cy="4961516"/>
          </a:xfrm>
          <a:prstGeom prst="rect">
            <a:avLst/>
          </a:prstGeom>
        </p:spPr>
      </p:pic>
    </p:spTree>
    <p:extLst>
      <p:ext uri="{BB962C8B-B14F-4D97-AF65-F5344CB8AC3E}">
        <p14:creationId xmlns:p14="http://schemas.microsoft.com/office/powerpoint/2010/main" val="674376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877272"/>
            <a:ext cx="9145016" cy="1508105"/>
          </a:xfrm>
          <a:prstGeom prst="rect">
            <a:avLst/>
          </a:prstGeom>
          <a:noFill/>
        </p:spPr>
        <p:txBody>
          <a:bodyPr wrap="square" rtlCol="0">
            <a:spAutoFit/>
          </a:bodyPr>
          <a:lstStyle/>
          <a:p>
            <a:pPr fontAlgn="base"/>
            <a:r>
              <a:rPr lang="en-GB" sz="1400" dirty="0">
                <a:solidFill>
                  <a:srgbClr val="FFFF00"/>
                </a:solidFill>
              </a:rPr>
              <a:t>The M, E, and N Structural Proteins of the Severe Acute Respiratory Syndrome Coronavirus Are Required for Efficient Assembly, Trafficking, and Release of Virus-Like </a:t>
            </a:r>
            <a:r>
              <a:rPr lang="en-GB" sz="1400" dirty="0" smtClean="0">
                <a:solidFill>
                  <a:srgbClr val="FFFF00"/>
                </a:solidFill>
              </a:rPr>
              <a:t>Particles.  Y</a:t>
            </a:r>
            <a:r>
              <a:rPr lang="en-GB" sz="1400" dirty="0">
                <a:solidFill>
                  <a:srgbClr val="FFFF00"/>
                </a:solidFill>
              </a:rPr>
              <a:t>. L. Siu, K. T. Teoh, J. Lo, C. M. Chan, F. </a:t>
            </a:r>
            <a:r>
              <a:rPr lang="en-GB" sz="1400" dirty="0" err="1">
                <a:solidFill>
                  <a:srgbClr val="FFFF00"/>
                </a:solidFill>
              </a:rPr>
              <a:t>Kien</a:t>
            </a:r>
            <a:r>
              <a:rPr lang="en-GB" sz="1400" dirty="0">
                <a:solidFill>
                  <a:srgbClr val="FFFF00"/>
                </a:solidFill>
              </a:rPr>
              <a:t>, N. </a:t>
            </a:r>
            <a:r>
              <a:rPr lang="en-GB" sz="1400" dirty="0" err="1">
                <a:solidFill>
                  <a:srgbClr val="FFFF00"/>
                </a:solidFill>
              </a:rPr>
              <a:t>Escriou</a:t>
            </a:r>
            <a:r>
              <a:rPr lang="en-GB" sz="1400" dirty="0">
                <a:solidFill>
                  <a:srgbClr val="FFFF00"/>
                </a:solidFill>
              </a:rPr>
              <a:t>, S. W. </a:t>
            </a:r>
            <a:r>
              <a:rPr lang="en-GB" sz="1400" dirty="0" err="1">
                <a:solidFill>
                  <a:srgbClr val="FFFF00"/>
                </a:solidFill>
              </a:rPr>
              <a:t>Tsao</a:t>
            </a:r>
            <a:r>
              <a:rPr lang="en-GB" sz="1400" dirty="0">
                <a:solidFill>
                  <a:srgbClr val="FFFF00"/>
                </a:solidFill>
              </a:rPr>
              <a:t>, J. M. Nicholls, R. </a:t>
            </a:r>
            <a:r>
              <a:rPr lang="en-GB" sz="1400" dirty="0" err="1">
                <a:solidFill>
                  <a:srgbClr val="FFFF00"/>
                </a:solidFill>
              </a:rPr>
              <a:t>Altmeyer</a:t>
            </a:r>
            <a:r>
              <a:rPr lang="en-GB" sz="1400" dirty="0">
                <a:solidFill>
                  <a:srgbClr val="FFFF00"/>
                </a:solidFill>
              </a:rPr>
              <a:t>, J. S. M. </a:t>
            </a:r>
            <a:r>
              <a:rPr lang="en-GB" sz="1400" dirty="0" err="1">
                <a:solidFill>
                  <a:srgbClr val="FFFF00"/>
                </a:solidFill>
              </a:rPr>
              <a:t>Peiris</a:t>
            </a:r>
            <a:r>
              <a:rPr lang="en-GB" sz="1400" dirty="0">
                <a:solidFill>
                  <a:srgbClr val="FFFF00"/>
                </a:solidFill>
              </a:rPr>
              <a:t>, R. </a:t>
            </a:r>
            <a:r>
              <a:rPr lang="en-GB" sz="1400" dirty="0" err="1">
                <a:solidFill>
                  <a:srgbClr val="FFFF00"/>
                </a:solidFill>
              </a:rPr>
              <a:t>Bruzzone</a:t>
            </a:r>
            <a:r>
              <a:rPr lang="en-GB" sz="1400" dirty="0">
                <a:solidFill>
                  <a:srgbClr val="FFFF00"/>
                </a:solidFill>
              </a:rPr>
              <a:t>, B. </a:t>
            </a:r>
            <a:r>
              <a:rPr lang="en-GB" sz="1400" dirty="0" err="1" smtClean="0">
                <a:solidFill>
                  <a:srgbClr val="FFFF00"/>
                </a:solidFill>
              </a:rPr>
              <a:t>Nal</a:t>
            </a:r>
            <a:r>
              <a:rPr lang="en-GB" sz="1400" dirty="0" smtClean="0">
                <a:solidFill>
                  <a:srgbClr val="FFFF00"/>
                </a:solidFill>
              </a:rPr>
              <a:t>:       Journal </a:t>
            </a:r>
            <a:r>
              <a:rPr lang="en-GB" sz="1400" dirty="0">
                <a:solidFill>
                  <a:srgbClr val="FFFF00"/>
                </a:solidFill>
              </a:rPr>
              <a:t>of Virology Oct 2008, 82 (22) 11318-11330; </a:t>
            </a:r>
            <a:r>
              <a:rPr lang="en-GB" sz="1400" b="1" dirty="0">
                <a:solidFill>
                  <a:srgbClr val="FFFF00"/>
                </a:solidFill>
              </a:rPr>
              <a:t>DOI:</a:t>
            </a:r>
            <a:r>
              <a:rPr lang="en-GB" sz="1400" dirty="0">
                <a:solidFill>
                  <a:srgbClr val="FFFF00"/>
                </a:solidFill>
              </a:rPr>
              <a:t> </a:t>
            </a:r>
            <a:r>
              <a:rPr lang="en-GB" sz="1400" dirty="0" smtClean="0">
                <a:solidFill>
                  <a:srgbClr val="FFFF00"/>
                </a:solidFill>
              </a:rPr>
              <a:t>10.1128/JVI.01052-08        </a:t>
            </a:r>
            <a:r>
              <a:rPr lang="en-GB" sz="1400" dirty="0" smtClean="0">
                <a:hlinkClick r:id="rId2"/>
              </a:rPr>
              <a:t>https://jvi.asm.org/content/82/22/11318</a:t>
            </a:r>
            <a:endParaRPr lang="en-GB" sz="1400" dirty="0"/>
          </a:p>
          <a:p>
            <a:pPr algn="ctr"/>
            <a:endParaRPr lang="de-DE" dirty="0" smtClean="0"/>
          </a:p>
          <a:p>
            <a:endParaRPr lang="en-GB" dirty="0"/>
          </a:p>
        </p:txBody>
      </p:sp>
      <p:sp>
        <p:nvSpPr>
          <p:cNvPr id="2" name="TextBox 1"/>
          <p:cNvSpPr txBox="1"/>
          <p:nvPr/>
        </p:nvSpPr>
        <p:spPr>
          <a:xfrm>
            <a:off x="107504" y="188640"/>
            <a:ext cx="8928992" cy="5755422"/>
          </a:xfrm>
          <a:prstGeom prst="rect">
            <a:avLst/>
          </a:prstGeom>
          <a:noFill/>
        </p:spPr>
        <p:txBody>
          <a:bodyPr wrap="square" rtlCol="0">
            <a:spAutoFit/>
          </a:bodyPr>
          <a:lstStyle/>
          <a:p>
            <a:r>
              <a:rPr lang="en-GB" sz="2200" dirty="0" smtClean="0"/>
              <a:t>The </a:t>
            </a:r>
            <a:r>
              <a:rPr lang="en-GB" sz="2200" dirty="0"/>
              <a:t>triple-spanning membrane glycoprotein M drives the assembly of coronavirus, which bud into the lumen </a:t>
            </a:r>
            <a:r>
              <a:rPr lang="en-GB" sz="2200" dirty="0" smtClean="0"/>
              <a:t>of </a:t>
            </a:r>
            <a:r>
              <a:rPr lang="en-GB" sz="2200" dirty="0"/>
              <a:t>the endoplasmic reticulum-Golgi intermediary compartment (ERGIC</a:t>
            </a:r>
            <a:r>
              <a:rPr lang="en-GB" sz="2200" dirty="0" smtClean="0"/>
              <a:t>). </a:t>
            </a:r>
          </a:p>
          <a:p>
            <a:endParaRPr lang="en-GB" sz="2200" dirty="0"/>
          </a:p>
          <a:p>
            <a:r>
              <a:rPr lang="en-GB" sz="2200" dirty="0" smtClean="0"/>
              <a:t>M </a:t>
            </a:r>
            <a:r>
              <a:rPr lang="en-GB" sz="2200" dirty="0"/>
              <a:t>is the most abundant envelope protein that sorts viral </a:t>
            </a:r>
            <a:r>
              <a:rPr lang="en-GB" sz="2200" dirty="0" smtClean="0"/>
              <a:t>components to </a:t>
            </a:r>
            <a:r>
              <a:rPr lang="en-GB" sz="2200" dirty="0"/>
              <a:t>be incorporated into </a:t>
            </a:r>
            <a:r>
              <a:rPr lang="en-GB" sz="2200" dirty="0" err="1"/>
              <a:t>virions</a:t>
            </a:r>
            <a:r>
              <a:rPr lang="en-GB" sz="2200" dirty="0"/>
              <a:t>. </a:t>
            </a:r>
            <a:endParaRPr lang="en-GB" sz="2200" dirty="0" smtClean="0"/>
          </a:p>
          <a:p>
            <a:endParaRPr lang="en-GB" sz="2200" dirty="0"/>
          </a:p>
          <a:p>
            <a:r>
              <a:rPr lang="en-GB" sz="2200" dirty="0" smtClean="0"/>
              <a:t>M </a:t>
            </a:r>
            <a:r>
              <a:rPr lang="en-GB" sz="2200" dirty="0"/>
              <a:t>oligomerization, mainly driven by its transmembrane domain, is believed to allow the formation of a lattice of M </a:t>
            </a:r>
            <a:r>
              <a:rPr lang="en-GB" sz="2200" dirty="0" smtClean="0"/>
              <a:t>proteins at </a:t>
            </a:r>
            <a:r>
              <a:rPr lang="en-GB" sz="2200" dirty="0"/>
              <a:t>ERGIC </a:t>
            </a:r>
            <a:r>
              <a:rPr lang="en-GB" sz="2200" dirty="0" smtClean="0"/>
              <a:t>membranes. </a:t>
            </a:r>
            <a:endParaRPr lang="en-GB" sz="2200" dirty="0"/>
          </a:p>
          <a:p>
            <a:pPr lvl="1"/>
            <a:r>
              <a:rPr lang="en-GB" sz="2200" dirty="0" smtClean="0"/>
              <a:t>S </a:t>
            </a:r>
            <a:r>
              <a:rPr lang="en-GB" sz="2200" dirty="0"/>
              <a:t>and E membrane proteins are integrated into the lattice through lateral interactions with M, whereas N and viral RNA </a:t>
            </a:r>
            <a:r>
              <a:rPr lang="en-GB" sz="2200" dirty="0" smtClean="0"/>
              <a:t>interact with </a:t>
            </a:r>
            <a:r>
              <a:rPr lang="en-GB" sz="2200" dirty="0"/>
              <a:t>M C-terminal domain, which is exposed to the </a:t>
            </a:r>
            <a:r>
              <a:rPr lang="en-GB" sz="2200" dirty="0" smtClean="0"/>
              <a:t>cytosol.</a:t>
            </a:r>
          </a:p>
          <a:p>
            <a:endParaRPr lang="en-GB" sz="2200" dirty="0"/>
          </a:p>
          <a:p>
            <a:r>
              <a:rPr lang="en-GB" sz="2200" dirty="0"/>
              <a:t>C</a:t>
            </a:r>
            <a:r>
              <a:rPr lang="en-GB" sz="2200" dirty="0" smtClean="0"/>
              <a:t>oronavirus </a:t>
            </a:r>
            <a:r>
              <a:rPr lang="en-GB" sz="2200" dirty="0"/>
              <a:t>S protein, responsible for receptor binding and </a:t>
            </a:r>
            <a:endParaRPr lang="en-GB" sz="2200" dirty="0" smtClean="0"/>
          </a:p>
          <a:p>
            <a:r>
              <a:rPr lang="en-GB" sz="2200" dirty="0" smtClean="0"/>
              <a:t>membrane </a:t>
            </a:r>
            <a:r>
              <a:rPr lang="en-GB" sz="2200" dirty="0"/>
              <a:t>fusion, does not seem to have any major role in coronavirus assembly. </a:t>
            </a:r>
            <a:endParaRPr lang="en-GB" sz="2200" dirty="0" smtClean="0"/>
          </a:p>
          <a:p>
            <a:endParaRPr lang="en-GB" sz="1600" dirty="0"/>
          </a:p>
        </p:txBody>
      </p:sp>
    </p:spTree>
    <p:extLst>
      <p:ext uri="{BB962C8B-B14F-4D97-AF65-F5344CB8AC3E}">
        <p14:creationId xmlns:p14="http://schemas.microsoft.com/office/powerpoint/2010/main" val="3883635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877272"/>
            <a:ext cx="9145016" cy="1508105"/>
          </a:xfrm>
          <a:prstGeom prst="rect">
            <a:avLst/>
          </a:prstGeom>
          <a:noFill/>
        </p:spPr>
        <p:txBody>
          <a:bodyPr wrap="square" rtlCol="0">
            <a:spAutoFit/>
          </a:bodyPr>
          <a:lstStyle/>
          <a:p>
            <a:pPr fontAlgn="base"/>
            <a:r>
              <a:rPr lang="en-GB" sz="1400" dirty="0">
                <a:solidFill>
                  <a:srgbClr val="FFFF00"/>
                </a:solidFill>
              </a:rPr>
              <a:t>The M, E, and N Structural Proteins of the Severe Acute Respiratory Syndrome Coronavirus Are Required for Efficient Assembly, Trafficking, and Release of Virus-Like </a:t>
            </a:r>
            <a:r>
              <a:rPr lang="en-GB" sz="1400" dirty="0" smtClean="0">
                <a:solidFill>
                  <a:srgbClr val="FFFF00"/>
                </a:solidFill>
              </a:rPr>
              <a:t>Particles.  Y</a:t>
            </a:r>
            <a:r>
              <a:rPr lang="en-GB" sz="1400" dirty="0">
                <a:solidFill>
                  <a:srgbClr val="FFFF00"/>
                </a:solidFill>
              </a:rPr>
              <a:t>. L. Siu, K. T. Teoh, J. Lo, C. M. Chan, F. </a:t>
            </a:r>
            <a:r>
              <a:rPr lang="en-GB" sz="1400" dirty="0" err="1">
                <a:solidFill>
                  <a:srgbClr val="FFFF00"/>
                </a:solidFill>
              </a:rPr>
              <a:t>Kien</a:t>
            </a:r>
            <a:r>
              <a:rPr lang="en-GB" sz="1400" dirty="0">
                <a:solidFill>
                  <a:srgbClr val="FFFF00"/>
                </a:solidFill>
              </a:rPr>
              <a:t>, N. </a:t>
            </a:r>
            <a:r>
              <a:rPr lang="en-GB" sz="1400" dirty="0" err="1">
                <a:solidFill>
                  <a:srgbClr val="FFFF00"/>
                </a:solidFill>
              </a:rPr>
              <a:t>Escriou</a:t>
            </a:r>
            <a:r>
              <a:rPr lang="en-GB" sz="1400" dirty="0">
                <a:solidFill>
                  <a:srgbClr val="FFFF00"/>
                </a:solidFill>
              </a:rPr>
              <a:t>, S. W. </a:t>
            </a:r>
            <a:r>
              <a:rPr lang="en-GB" sz="1400" dirty="0" err="1">
                <a:solidFill>
                  <a:srgbClr val="FFFF00"/>
                </a:solidFill>
              </a:rPr>
              <a:t>Tsao</a:t>
            </a:r>
            <a:r>
              <a:rPr lang="en-GB" sz="1400" dirty="0">
                <a:solidFill>
                  <a:srgbClr val="FFFF00"/>
                </a:solidFill>
              </a:rPr>
              <a:t>, J. M. Nicholls, R. </a:t>
            </a:r>
            <a:r>
              <a:rPr lang="en-GB" sz="1400" dirty="0" err="1">
                <a:solidFill>
                  <a:srgbClr val="FFFF00"/>
                </a:solidFill>
              </a:rPr>
              <a:t>Altmeyer</a:t>
            </a:r>
            <a:r>
              <a:rPr lang="en-GB" sz="1400" dirty="0">
                <a:solidFill>
                  <a:srgbClr val="FFFF00"/>
                </a:solidFill>
              </a:rPr>
              <a:t>, J. S. M. </a:t>
            </a:r>
            <a:r>
              <a:rPr lang="en-GB" sz="1400" dirty="0" err="1">
                <a:solidFill>
                  <a:srgbClr val="FFFF00"/>
                </a:solidFill>
              </a:rPr>
              <a:t>Peiris</a:t>
            </a:r>
            <a:r>
              <a:rPr lang="en-GB" sz="1400" dirty="0">
                <a:solidFill>
                  <a:srgbClr val="FFFF00"/>
                </a:solidFill>
              </a:rPr>
              <a:t>, R. </a:t>
            </a:r>
            <a:r>
              <a:rPr lang="en-GB" sz="1400" dirty="0" err="1">
                <a:solidFill>
                  <a:srgbClr val="FFFF00"/>
                </a:solidFill>
              </a:rPr>
              <a:t>Bruzzone</a:t>
            </a:r>
            <a:r>
              <a:rPr lang="en-GB" sz="1400" dirty="0">
                <a:solidFill>
                  <a:srgbClr val="FFFF00"/>
                </a:solidFill>
              </a:rPr>
              <a:t>, B. </a:t>
            </a:r>
            <a:r>
              <a:rPr lang="en-GB" sz="1400" dirty="0" err="1" smtClean="0">
                <a:solidFill>
                  <a:srgbClr val="FFFF00"/>
                </a:solidFill>
              </a:rPr>
              <a:t>Nal</a:t>
            </a:r>
            <a:r>
              <a:rPr lang="en-GB" sz="1400" dirty="0" smtClean="0">
                <a:solidFill>
                  <a:srgbClr val="FFFF00"/>
                </a:solidFill>
              </a:rPr>
              <a:t>:       Journal </a:t>
            </a:r>
            <a:r>
              <a:rPr lang="en-GB" sz="1400" dirty="0">
                <a:solidFill>
                  <a:srgbClr val="FFFF00"/>
                </a:solidFill>
              </a:rPr>
              <a:t>of Virology Oct 2008, 82 (22) 11318-11330; </a:t>
            </a:r>
            <a:r>
              <a:rPr lang="en-GB" sz="1400" b="1" dirty="0">
                <a:solidFill>
                  <a:srgbClr val="FFFF00"/>
                </a:solidFill>
              </a:rPr>
              <a:t>DOI:</a:t>
            </a:r>
            <a:r>
              <a:rPr lang="en-GB" sz="1400" dirty="0">
                <a:solidFill>
                  <a:srgbClr val="FFFF00"/>
                </a:solidFill>
              </a:rPr>
              <a:t> </a:t>
            </a:r>
            <a:r>
              <a:rPr lang="en-GB" sz="1400" dirty="0" smtClean="0">
                <a:solidFill>
                  <a:srgbClr val="FFFF00"/>
                </a:solidFill>
              </a:rPr>
              <a:t>10.1128/JVI.01052-08        </a:t>
            </a:r>
            <a:r>
              <a:rPr lang="en-GB" sz="1400" dirty="0" smtClean="0">
                <a:hlinkClick r:id="rId2"/>
              </a:rPr>
              <a:t>https://jvi.asm.org/content/82/22/11318</a:t>
            </a:r>
            <a:endParaRPr lang="en-GB" sz="1400" dirty="0"/>
          </a:p>
          <a:p>
            <a:pPr algn="ctr"/>
            <a:endParaRPr lang="de-DE" dirty="0" smtClean="0"/>
          </a:p>
          <a:p>
            <a:endParaRPr lang="en-GB" dirty="0"/>
          </a:p>
        </p:txBody>
      </p:sp>
      <p:sp>
        <p:nvSpPr>
          <p:cNvPr id="2" name="TextBox 1"/>
          <p:cNvSpPr txBox="1"/>
          <p:nvPr/>
        </p:nvSpPr>
        <p:spPr>
          <a:xfrm>
            <a:off x="107504" y="188640"/>
            <a:ext cx="8928992" cy="5416868"/>
          </a:xfrm>
          <a:prstGeom prst="rect">
            <a:avLst/>
          </a:prstGeom>
          <a:noFill/>
        </p:spPr>
        <p:txBody>
          <a:bodyPr wrap="square" rtlCol="0">
            <a:spAutoFit/>
          </a:bodyPr>
          <a:lstStyle/>
          <a:p>
            <a:endParaRPr lang="en-GB" sz="1600" dirty="0"/>
          </a:p>
          <a:p>
            <a:r>
              <a:rPr lang="en-GB" sz="2200" dirty="0" smtClean="0"/>
              <a:t>Recent </a:t>
            </a:r>
            <a:r>
              <a:rPr lang="en-GB" sz="2200" dirty="0"/>
              <a:t>studies show that E is a </a:t>
            </a:r>
            <a:r>
              <a:rPr lang="en-GB" sz="2200" dirty="0" err="1"/>
              <a:t>viroporin</a:t>
            </a:r>
            <a:r>
              <a:rPr lang="en-GB" sz="2200" dirty="0"/>
              <a:t> that forms ion </a:t>
            </a:r>
            <a:r>
              <a:rPr lang="en-GB" sz="2200" dirty="0" smtClean="0"/>
              <a:t>channels. </a:t>
            </a:r>
          </a:p>
          <a:p>
            <a:endParaRPr lang="en-GB" sz="2200" dirty="0" smtClean="0"/>
          </a:p>
          <a:p>
            <a:r>
              <a:rPr lang="en-GB" sz="2200" dirty="0" smtClean="0"/>
              <a:t>Despite </a:t>
            </a:r>
            <a:r>
              <a:rPr lang="en-GB" sz="2200" dirty="0"/>
              <a:t>its minor incorporation into </a:t>
            </a:r>
            <a:r>
              <a:rPr lang="en-GB" sz="2200" dirty="0" err="1"/>
              <a:t>virion</a:t>
            </a:r>
            <a:r>
              <a:rPr lang="en-GB" sz="2200" dirty="0"/>
              <a:t> </a:t>
            </a:r>
            <a:r>
              <a:rPr lang="en-GB" sz="2200" dirty="0" smtClean="0"/>
              <a:t>particles, </a:t>
            </a:r>
            <a:r>
              <a:rPr lang="en-GB" sz="2200" dirty="0"/>
              <a:t>the small E protein plays an important but not fully understood role in virus morphogenesis and </a:t>
            </a:r>
            <a:r>
              <a:rPr lang="en-GB" sz="2200" dirty="0" smtClean="0"/>
              <a:t>budding. </a:t>
            </a:r>
          </a:p>
          <a:p>
            <a:endParaRPr lang="en-GB" sz="2200" dirty="0" smtClean="0"/>
          </a:p>
          <a:p>
            <a:r>
              <a:rPr lang="en-GB" sz="2200" dirty="0" smtClean="0"/>
              <a:t>	- depletion </a:t>
            </a:r>
            <a:r>
              <a:rPr lang="en-GB" sz="2200" dirty="0"/>
              <a:t>of the E gene from coronavirus genome </a:t>
            </a:r>
            <a:endParaRPr lang="en-GB" sz="2200" dirty="0" smtClean="0"/>
          </a:p>
          <a:p>
            <a:r>
              <a:rPr lang="en-GB" sz="2200" dirty="0"/>
              <a:t>	</a:t>
            </a:r>
            <a:r>
              <a:rPr lang="en-GB" sz="2200" dirty="0" smtClean="0"/>
              <a:t>	strongly diminish virus </a:t>
            </a:r>
            <a:r>
              <a:rPr lang="en-GB" sz="2200" dirty="0"/>
              <a:t>growth and particle </a:t>
            </a:r>
            <a:r>
              <a:rPr lang="en-GB" sz="2200" dirty="0" smtClean="0"/>
              <a:t>formation. </a:t>
            </a:r>
          </a:p>
          <a:p>
            <a:endParaRPr lang="en-GB" sz="2200" dirty="0"/>
          </a:p>
          <a:p>
            <a:r>
              <a:rPr lang="en-GB" sz="2200" dirty="0" smtClean="0"/>
              <a:t>N </a:t>
            </a:r>
            <a:r>
              <a:rPr lang="en-GB" sz="2200" dirty="0"/>
              <a:t>protein self-associates and </a:t>
            </a:r>
            <a:r>
              <a:rPr lang="en-GB" sz="2200" dirty="0" err="1"/>
              <a:t>encapsidates</a:t>
            </a:r>
            <a:r>
              <a:rPr lang="en-GB" sz="2200" dirty="0"/>
              <a:t> the RNA genome for incorporation into </a:t>
            </a:r>
            <a:r>
              <a:rPr lang="en-GB" sz="2200" dirty="0" smtClean="0"/>
              <a:t>budding </a:t>
            </a:r>
            <a:r>
              <a:rPr lang="en-GB" sz="2200" dirty="0" err="1" smtClean="0"/>
              <a:t>virions</a:t>
            </a:r>
            <a:r>
              <a:rPr lang="en-GB" sz="2200" dirty="0" smtClean="0"/>
              <a:t> </a:t>
            </a:r>
            <a:r>
              <a:rPr lang="en-GB" sz="2200" dirty="0"/>
              <a:t>through interactions with the M protein independently of E and S </a:t>
            </a:r>
            <a:r>
              <a:rPr lang="en-GB" sz="2200" dirty="0" smtClean="0"/>
              <a:t>proteins. </a:t>
            </a:r>
          </a:p>
          <a:p>
            <a:endParaRPr lang="en-GB" sz="2200" dirty="0" smtClean="0"/>
          </a:p>
          <a:p>
            <a:r>
              <a:rPr lang="en-GB" sz="2200" dirty="0" smtClean="0"/>
              <a:t>For </a:t>
            </a:r>
            <a:r>
              <a:rPr lang="en-GB" sz="2200" dirty="0"/>
              <a:t>SARS-</a:t>
            </a:r>
            <a:r>
              <a:rPr lang="en-GB" sz="2200" dirty="0" err="1"/>
              <a:t>CoV</a:t>
            </a:r>
            <a:r>
              <a:rPr lang="en-GB" sz="2200" dirty="0"/>
              <a:t>, the interaction of N with M was described to </a:t>
            </a:r>
            <a:r>
              <a:rPr lang="en-GB" sz="2200" dirty="0" smtClean="0"/>
              <a:t>be </a:t>
            </a:r>
            <a:r>
              <a:rPr lang="en-GB" sz="2200" dirty="0"/>
              <a:t>independent of viral </a:t>
            </a:r>
            <a:r>
              <a:rPr lang="en-GB" sz="2200" dirty="0" smtClean="0"/>
              <a:t>RNA.</a:t>
            </a:r>
            <a:endParaRPr lang="de-DE" sz="2200" dirty="0" smtClean="0"/>
          </a:p>
        </p:txBody>
      </p:sp>
    </p:spTree>
    <p:extLst>
      <p:ext uri="{BB962C8B-B14F-4D97-AF65-F5344CB8AC3E}">
        <p14:creationId xmlns:p14="http://schemas.microsoft.com/office/powerpoint/2010/main" val="1082992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465317" y="908720"/>
                <a:ext cx="9324528" cy="5632311"/>
              </a:xfrm>
              <a:prstGeom prst="rect">
                <a:avLst/>
              </a:prstGeom>
              <a:noFill/>
            </p:spPr>
            <p:txBody>
              <a:bodyPr wrap="square" rtlCol="0">
                <a:spAutoFit/>
              </a:bodyPr>
              <a:lstStyle/>
              <a:p>
                <a:r>
                  <a:rPr lang="en-GB" sz="2400" b="1" dirty="0" smtClean="0"/>
                  <a:t>ATTACHMENT: 	</a:t>
                </a:r>
                <a:endParaRPr lang="en-GB" sz="2400" b="1" dirty="0"/>
              </a:p>
              <a:p>
                <a:r>
                  <a:rPr lang="en-GB" sz="2400" b="1" dirty="0" smtClean="0"/>
                  <a:t>	Spike Protein = S-protein adheres to</a:t>
                </a:r>
              </a:p>
              <a:p>
                <a:r>
                  <a:rPr lang="en-GB" sz="2400" b="1" dirty="0"/>
                  <a:t>	</a:t>
                </a:r>
                <a:r>
                  <a:rPr lang="en-GB" sz="2400" b="1" dirty="0" smtClean="0"/>
                  <a:t>Angiotensinogen Converting Enzyme 2 (ACE2) receptor</a:t>
                </a:r>
              </a:p>
              <a:p>
                <a:endParaRPr lang="en-GB" sz="2400" b="1" dirty="0"/>
              </a:p>
              <a:p>
                <a:r>
                  <a:rPr lang="en-GB" sz="2400" b="1" dirty="0" smtClean="0"/>
                  <a:t>PENETRATION / UPTAKE endocytosis </a:t>
                </a:r>
              </a:p>
              <a:p>
                <a:endParaRPr lang="de-DE" sz="2400" b="1" dirty="0"/>
              </a:p>
              <a:p>
                <a:r>
                  <a:rPr lang="de-DE" sz="2400" b="1" dirty="0" smtClean="0"/>
                  <a:t>UNCOATING </a:t>
                </a:r>
                <a:r>
                  <a:rPr lang="en-GB" sz="2400" dirty="0"/>
                  <a:t>≡</a:t>
                </a:r>
                <a:r>
                  <a:rPr lang="de-DE" sz="2400" b="1" dirty="0" smtClean="0"/>
                  <a:t> </a:t>
                </a:r>
                <a:r>
                  <a:rPr lang="en-GB" sz="2400" dirty="0"/>
                  <a:t>process by which an incoming virus is </a:t>
                </a:r>
                <a:r>
                  <a:rPr lang="en-GB" sz="2400" dirty="0" smtClean="0"/>
                  <a:t>disassembled</a:t>
                </a:r>
              </a:p>
              <a:p>
                <a:r>
                  <a:rPr lang="en-GB" sz="2400" dirty="0"/>
                  <a:t>	</a:t>
                </a:r>
                <a:r>
                  <a:rPr lang="en-GB" sz="2400" dirty="0" smtClean="0"/>
                  <a:t>	in </a:t>
                </a:r>
                <a:r>
                  <a:rPr lang="en-GB" sz="2400" dirty="0"/>
                  <a:t>the host cell </a:t>
                </a:r>
                <a:r>
                  <a:rPr lang="en-GB" sz="2400" dirty="0" smtClean="0"/>
                  <a:t>to </a:t>
                </a:r>
                <a:r>
                  <a:rPr lang="en-GB" sz="2400" dirty="0"/>
                  <a:t>release a replication-competent viral </a:t>
                </a:r>
                <a:r>
                  <a:rPr lang="en-GB" sz="2400" dirty="0" smtClean="0"/>
                  <a:t>		genome</a:t>
                </a:r>
                <a:r>
                  <a:rPr lang="en-GB" sz="2400" dirty="0"/>
                  <a:t>.</a:t>
                </a:r>
                <a:endParaRPr lang="de-DE" sz="2400" b="1" dirty="0" smtClean="0"/>
              </a:p>
              <a:p>
                <a:endParaRPr lang="de-DE" sz="2400" b="1" dirty="0"/>
              </a:p>
              <a:p>
                <a:r>
                  <a:rPr lang="de-DE" sz="2400" b="1" dirty="0" smtClean="0"/>
                  <a:t>BIOSYNTHESIS of structural proteins &amp; genome replication</a:t>
                </a:r>
              </a:p>
              <a:p>
                <a:endParaRPr lang="de-DE" sz="2400" b="1" dirty="0"/>
              </a:p>
              <a:p>
                <a:r>
                  <a:rPr lang="de-DE" sz="2400" b="1" dirty="0" smtClean="0"/>
                  <a:t>MATURATION </a:t>
                </a:r>
                <a14:m>
                  <m:oMath xmlns:m="http://schemas.openxmlformats.org/officeDocument/2006/math">
                    <m:r>
                      <m:rPr>
                        <m:nor/>
                      </m:rPr>
                      <a:rPr lang="en-GB" sz="2400" smtClean="0"/>
                      <m:t>⇒</m:t>
                    </m:r>
                    <m:r>
                      <m:rPr>
                        <m:nor/>
                      </m:rPr>
                      <a:rPr lang="de-DE" sz="2400" b="1" i="0" smtClean="0"/>
                      <m:t> </m:t>
                    </m:r>
                  </m:oMath>
                </a14:m>
                <a:r>
                  <a:rPr lang="de-DE" sz="2400" b="1" dirty="0" smtClean="0"/>
                  <a:t>assembly of virions</a:t>
                </a:r>
              </a:p>
              <a:p>
                <a:r>
                  <a:rPr lang="de-DE" sz="2400" b="1" dirty="0"/>
                  <a:t/>
                </a:r>
                <a:br>
                  <a:rPr lang="de-DE" sz="2400" b="1" dirty="0"/>
                </a:br>
                <a:r>
                  <a:rPr lang="de-DE" sz="2400" b="1" dirty="0" smtClean="0"/>
                  <a:t>RELEASE / EGRESSION:  </a:t>
                </a:r>
                <a:r>
                  <a:rPr lang="de-DE" sz="2400" i="1" dirty="0" smtClean="0"/>
                  <a:t>exocytosis / budding </a:t>
                </a:r>
                <a14:m>
                  <m:oMath xmlns:m="http://schemas.openxmlformats.org/officeDocument/2006/math">
                    <m:r>
                      <m:rPr>
                        <m:nor/>
                      </m:rPr>
                      <a:rPr lang="en-GB" sz="2400" smtClean="0"/>
                      <m:t>⇒</m:t>
                    </m:r>
                    <m:r>
                      <a:rPr lang="en-GB" sz="2400" i="1" smtClean="0"/>
                      <m:t> </m:t>
                    </m:r>
                  </m:oMath>
                </a14:m>
                <a:r>
                  <a:rPr lang="de-DE" sz="2400" b="1" dirty="0" smtClean="0"/>
                  <a:t>	</a:t>
                </a:r>
                <a:r>
                  <a:rPr lang="de-DE" sz="2400" i="1" dirty="0" smtClean="0"/>
                  <a:t>„BOOM!“</a:t>
                </a:r>
                <a:endParaRPr lang="en-GB" sz="2400" dirty="0" smtClean="0"/>
              </a:p>
            </p:txBody>
          </p:sp>
        </mc:Choice>
        <mc:Fallback>
          <p:sp>
            <p:nvSpPr>
              <p:cNvPr id="3" name="TextBox 2"/>
              <p:cNvSpPr txBox="1">
                <a:spLocks noRot="1" noChangeAspect="1" noMove="1" noResize="1" noEditPoints="1" noAdjustHandles="1" noChangeArrowheads="1" noChangeShapeType="1" noTextEdit="1"/>
              </p:cNvSpPr>
              <p:nvPr/>
            </p:nvSpPr>
            <p:spPr>
              <a:xfrm>
                <a:off x="465317" y="908720"/>
                <a:ext cx="9324528" cy="5632311"/>
              </a:xfrm>
              <a:prstGeom prst="rect">
                <a:avLst/>
              </a:prstGeom>
              <a:blipFill rotWithShape="1">
                <a:blip r:embed="rId2"/>
                <a:stretch>
                  <a:fillRect l="-980" t="-866" b="-1515"/>
                </a:stretch>
              </a:blipFill>
            </p:spPr>
            <p:txBody>
              <a:bodyPr/>
              <a:lstStyle/>
              <a:p>
                <a:r>
                  <a:rPr lang="en-GB">
                    <a:noFill/>
                  </a:rPr>
                  <a:t> </a:t>
                </a:r>
              </a:p>
            </p:txBody>
          </p:sp>
        </mc:Fallback>
      </mc:AlternateContent>
      <p:sp>
        <p:nvSpPr>
          <p:cNvPr id="4" name="TextBox 3"/>
          <p:cNvSpPr txBox="1"/>
          <p:nvPr/>
        </p:nvSpPr>
        <p:spPr>
          <a:xfrm>
            <a:off x="891914" y="140439"/>
            <a:ext cx="7361311" cy="1292662"/>
          </a:xfrm>
          <a:prstGeom prst="rect">
            <a:avLst/>
          </a:prstGeom>
          <a:noFill/>
        </p:spPr>
        <p:txBody>
          <a:bodyPr wrap="none" rtlCol="0">
            <a:spAutoFit/>
          </a:bodyPr>
          <a:lstStyle/>
          <a:p>
            <a:pPr algn="ctr"/>
            <a:r>
              <a:rPr lang="en-GB" sz="2400" b="1" dirty="0" smtClean="0"/>
              <a:t>STAGES IN INFECTION OF HOST CELLS BY CORONAVIRUS</a:t>
            </a:r>
            <a:endParaRPr lang="en-GB" sz="2400" i="1" dirty="0" smtClean="0"/>
          </a:p>
          <a:p>
            <a:pPr algn="ctr"/>
            <a:r>
              <a:rPr lang="de-DE" i="1" dirty="0" smtClean="0"/>
              <a:t>-----------------------------------------------------------------------------------------------------</a:t>
            </a:r>
            <a:endParaRPr lang="en-GB" i="1" dirty="0" smtClean="0"/>
          </a:p>
          <a:p>
            <a:endParaRPr lang="de-DE" dirty="0" smtClean="0"/>
          </a:p>
          <a:p>
            <a:endParaRPr lang="en-GB" dirty="0"/>
          </a:p>
        </p:txBody>
      </p:sp>
    </p:spTree>
    <p:extLst>
      <p:ext uri="{BB962C8B-B14F-4D97-AF65-F5344CB8AC3E}">
        <p14:creationId xmlns:p14="http://schemas.microsoft.com/office/powerpoint/2010/main" val="275301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2250</TotalTime>
  <Words>1285</Words>
  <Application>Microsoft Office PowerPoint</Application>
  <PresentationFormat>On-screen Show (4:3)</PresentationFormat>
  <Paragraphs>303</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Science Circle  Saturday 4.April 2020    The COVID-19 Pandemic:   Science and Society  Robert A. Hendrix, M.D. &amp; Phillip D. Youngblood, Ph.D.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 Philipp Schneider, Christoph Wrede, Christian Mühlfeld: The Three-Dimensional Ultrastructure of the Human Alveolar Epithelium Revealed by Focused Ion Beam Electron Microscopy Int. J. Mol. Sci. 6.Feb 2020, 21(3), 1089; https://doi.org/10.3390/ijms21031089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  - JOUR  AU  - Fung, To Sing AU  - Liu, Ding PY  - 2014/06/17  SP  - 296  T1  - Coronavirus infection, ER stress, apoptosis and innate immunity VL  - 5  DO  - 10.3389/fmicb.2014.00296 JO  - Frontiers in microbiology    ER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Circle  Saturday 4.April 2020    The COVID-19 Pandemic:   Science and Society  Robert A. Hendrix, M.D. &amp; Phillip D. Youngblood, Ph.D.</dc:title>
  <dc:creator>Erdegesit</dc:creator>
  <cp:lastModifiedBy>Erdegesit</cp:lastModifiedBy>
  <cp:revision>57</cp:revision>
  <dcterms:created xsi:type="dcterms:W3CDTF">2020-04-02T15:06:05Z</dcterms:created>
  <dcterms:modified xsi:type="dcterms:W3CDTF">2020-04-04T04:36:16Z</dcterms:modified>
</cp:coreProperties>
</file>