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1" r:id="rId4"/>
    <p:sldId id="272" r:id="rId5"/>
    <p:sldId id="273" r:id="rId6"/>
    <p:sldId id="257" r:id="rId7"/>
    <p:sldId id="274" r:id="rId8"/>
    <p:sldId id="275" r:id="rId9"/>
    <p:sldId id="261" r:id="rId10"/>
    <p:sldId id="262" r:id="rId11"/>
    <p:sldId id="263" r:id="rId12"/>
    <p:sldId id="266" r:id="rId13"/>
    <p:sldId id="265" r:id="rId14"/>
    <p:sldId id="264" r:id="rId15"/>
    <p:sldId id="260" r:id="rId16"/>
    <p:sldId id="267" r:id="rId17"/>
    <p:sldId id="270"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6" autoAdjust="0"/>
    <p:restoredTop sz="94660"/>
  </p:normalViewPr>
  <p:slideViewPr>
    <p:cSldViewPr snapToGrid="0">
      <p:cViewPr varScale="1">
        <p:scale>
          <a:sx n="90" d="100"/>
          <a:sy n="90" d="100"/>
        </p:scale>
        <p:origin x="96"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69985-3B5D-4982-90FD-4FF03967C4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85279B-430F-40C9-9CCC-D0B1180670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6945CD-5EB8-4382-B820-1879DB8BF88F}"/>
              </a:ext>
            </a:extLst>
          </p:cNvPr>
          <p:cNvSpPr>
            <a:spLocks noGrp="1"/>
          </p:cNvSpPr>
          <p:nvPr>
            <p:ph type="dt" sz="half" idx="10"/>
          </p:nvPr>
        </p:nvSpPr>
        <p:spPr/>
        <p:txBody>
          <a:bodyPr/>
          <a:lstStyle/>
          <a:p>
            <a:fld id="{8E33535C-0F55-444F-94C0-A795A4D39F5E}" type="datetimeFigureOut">
              <a:rPr lang="en-US" smtClean="0"/>
              <a:t>10/1/2019</a:t>
            </a:fld>
            <a:endParaRPr lang="en-US" dirty="0"/>
          </a:p>
        </p:txBody>
      </p:sp>
      <p:sp>
        <p:nvSpPr>
          <p:cNvPr id="5" name="Footer Placeholder 4">
            <a:extLst>
              <a:ext uri="{FF2B5EF4-FFF2-40B4-BE49-F238E27FC236}">
                <a16:creationId xmlns:a16="http://schemas.microsoft.com/office/drawing/2014/main" id="{6CF6CE3B-C1A5-4C78-ABDD-B317D8A76D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4D1F49-5DD2-4C83-8167-AC133F30536A}"/>
              </a:ext>
            </a:extLst>
          </p:cNvPr>
          <p:cNvSpPr>
            <a:spLocks noGrp="1"/>
          </p:cNvSpPr>
          <p:nvPr>
            <p:ph type="sldNum" sz="quarter" idx="12"/>
          </p:nvPr>
        </p:nvSpPr>
        <p:spPr/>
        <p:txBody>
          <a:bodyPr/>
          <a:lstStyle/>
          <a:p>
            <a:fld id="{8E589A84-F308-4FA5-A0E6-86A377097BE8}" type="slidenum">
              <a:rPr lang="en-US" smtClean="0"/>
              <a:t>‹#›</a:t>
            </a:fld>
            <a:endParaRPr lang="en-US" dirty="0"/>
          </a:p>
        </p:txBody>
      </p:sp>
    </p:spTree>
    <p:extLst>
      <p:ext uri="{BB962C8B-B14F-4D97-AF65-F5344CB8AC3E}">
        <p14:creationId xmlns:p14="http://schemas.microsoft.com/office/powerpoint/2010/main" val="3883379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46FC-D224-4373-8403-BC10C426DA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921FCC-B670-4549-8E24-E07113FAF4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8F3FE-3C81-47D7-89ED-66981FD9AFC3}"/>
              </a:ext>
            </a:extLst>
          </p:cNvPr>
          <p:cNvSpPr>
            <a:spLocks noGrp="1"/>
          </p:cNvSpPr>
          <p:nvPr>
            <p:ph type="dt" sz="half" idx="10"/>
          </p:nvPr>
        </p:nvSpPr>
        <p:spPr/>
        <p:txBody>
          <a:bodyPr/>
          <a:lstStyle/>
          <a:p>
            <a:fld id="{8E33535C-0F55-444F-94C0-A795A4D39F5E}" type="datetimeFigureOut">
              <a:rPr lang="en-US" smtClean="0"/>
              <a:t>10/1/2019</a:t>
            </a:fld>
            <a:endParaRPr lang="en-US" dirty="0"/>
          </a:p>
        </p:txBody>
      </p:sp>
      <p:sp>
        <p:nvSpPr>
          <p:cNvPr id="5" name="Footer Placeholder 4">
            <a:extLst>
              <a:ext uri="{FF2B5EF4-FFF2-40B4-BE49-F238E27FC236}">
                <a16:creationId xmlns:a16="http://schemas.microsoft.com/office/drawing/2014/main" id="{18D77428-7196-405A-B0FE-A18F963E60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6E9946-2730-4261-B678-E3DDDB210300}"/>
              </a:ext>
            </a:extLst>
          </p:cNvPr>
          <p:cNvSpPr>
            <a:spLocks noGrp="1"/>
          </p:cNvSpPr>
          <p:nvPr>
            <p:ph type="sldNum" sz="quarter" idx="12"/>
          </p:nvPr>
        </p:nvSpPr>
        <p:spPr/>
        <p:txBody>
          <a:bodyPr/>
          <a:lstStyle/>
          <a:p>
            <a:fld id="{8E589A84-F308-4FA5-A0E6-86A377097BE8}" type="slidenum">
              <a:rPr lang="en-US" smtClean="0"/>
              <a:t>‹#›</a:t>
            </a:fld>
            <a:endParaRPr lang="en-US" dirty="0"/>
          </a:p>
        </p:txBody>
      </p:sp>
    </p:spTree>
    <p:extLst>
      <p:ext uri="{BB962C8B-B14F-4D97-AF65-F5344CB8AC3E}">
        <p14:creationId xmlns:p14="http://schemas.microsoft.com/office/powerpoint/2010/main" val="2471040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A51DC9-EF56-4373-9C14-6DEEA8A3A7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21EFF3-EE10-4743-A17A-E1499BFE39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D651A2-F0B1-4690-B682-B08B859AC5F3}"/>
              </a:ext>
            </a:extLst>
          </p:cNvPr>
          <p:cNvSpPr>
            <a:spLocks noGrp="1"/>
          </p:cNvSpPr>
          <p:nvPr>
            <p:ph type="dt" sz="half" idx="10"/>
          </p:nvPr>
        </p:nvSpPr>
        <p:spPr/>
        <p:txBody>
          <a:bodyPr/>
          <a:lstStyle/>
          <a:p>
            <a:fld id="{8E33535C-0F55-444F-94C0-A795A4D39F5E}" type="datetimeFigureOut">
              <a:rPr lang="en-US" smtClean="0"/>
              <a:t>10/1/2019</a:t>
            </a:fld>
            <a:endParaRPr lang="en-US" dirty="0"/>
          </a:p>
        </p:txBody>
      </p:sp>
      <p:sp>
        <p:nvSpPr>
          <p:cNvPr id="5" name="Footer Placeholder 4">
            <a:extLst>
              <a:ext uri="{FF2B5EF4-FFF2-40B4-BE49-F238E27FC236}">
                <a16:creationId xmlns:a16="http://schemas.microsoft.com/office/drawing/2014/main" id="{B94DBC72-AE7A-447E-8CBC-6B7FD12A4F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32EB0D-1596-4D66-A3DB-10C529E0B1D2}"/>
              </a:ext>
            </a:extLst>
          </p:cNvPr>
          <p:cNvSpPr>
            <a:spLocks noGrp="1"/>
          </p:cNvSpPr>
          <p:nvPr>
            <p:ph type="sldNum" sz="quarter" idx="12"/>
          </p:nvPr>
        </p:nvSpPr>
        <p:spPr/>
        <p:txBody>
          <a:bodyPr/>
          <a:lstStyle/>
          <a:p>
            <a:fld id="{8E589A84-F308-4FA5-A0E6-86A377097BE8}" type="slidenum">
              <a:rPr lang="en-US" smtClean="0"/>
              <a:t>‹#›</a:t>
            </a:fld>
            <a:endParaRPr lang="en-US" dirty="0"/>
          </a:p>
        </p:txBody>
      </p:sp>
    </p:spTree>
    <p:extLst>
      <p:ext uri="{BB962C8B-B14F-4D97-AF65-F5344CB8AC3E}">
        <p14:creationId xmlns:p14="http://schemas.microsoft.com/office/powerpoint/2010/main" val="3631918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8E93-B83D-46B8-B2BE-3E0897EEA3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9E69AE-39BF-42F7-934E-B167EF925C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8CBC3C-1D7B-4596-AB4B-3C0489F7D6BE}"/>
              </a:ext>
            </a:extLst>
          </p:cNvPr>
          <p:cNvSpPr>
            <a:spLocks noGrp="1"/>
          </p:cNvSpPr>
          <p:nvPr>
            <p:ph type="dt" sz="half" idx="10"/>
          </p:nvPr>
        </p:nvSpPr>
        <p:spPr/>
        <p:txBody>
          <a:bodyPr/>
          <a:lstStyle/>
          <a:p>
            <a:fld id="{8E33535C-0F55-444F-94C0-A795A4D39F5E}" type="datetimeFigureOut">
              <a:rPr lang="en-US" smtClean="0"/>
              <a:t>10/1/2019</a:t>
            </a:fld>
            <a:endParaRPr lang="en-US" dirty="0"/>
          </a:p>
        </p:txBody>
      </p:sp>
      <p:sp>
        <p:nvSpPr>
          <p:cNvPr id="5" name="Footer Placeholder 4">
            <a:extLst>
              <a:ext uri="{FF2B5EF4-FFF2-40B4-BE49-F238E27FC236}">
                <a16:creationId xmlns:a16="http://schemas.microsoft.com/office/drawing/2014/main" id="{C262E776-D43F-411F-990B-E6DD6165F7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C06465-3A0E-49E6-BE40-06735B570942}"/>
              </a:ext>
            </a:extLst>
          </p:cNvPr>
          <p:cNvSpPr>
            <a:spLocks noGrp="1"/>
          </p:cNvSpPr>
          <p:nvPr>
            <p:ph type="sldNum" sz="quarter" idx="12"/>
          </p:nvPr>
        </p:nvSpPr>
        <p:spPr/>
        <p:txBody>
          <a:bodyPr/>
          <a:lstStyle/>
          <a:p>
            <a:fld id="{8E589A84-F308-4FA5-A0E6-86A377097BE8}" type="slidenum">
              <a:rPr lang="en-US" smtClean="0"/>
              <a:t>‹#›</a:t>
            </a:fld>
            <a:endParaRPr lang="en-US" dirty="0"/>
          </a:p>
        </p:txBody>
      </p:sp>
    </p:spTree>
    <p:extLst>
      <p:ext uri="{BB962C8B-B14F-4D97-AF65-F5344CB8AC3E}">
        <p14:creationId xmlns:p14="http://schemas.microsoft.com/office/powerpoint/2010/main" val="3644509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FE9C-43D4-4DE7-A99E-0060A6E07C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8178C2-4B27-4778-95BD-2E2623B6FB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101A86-819D-4885-8C38-0FF7EF2DEE6C}"/>
              </a:ext>
            </a:extLst>
          </p:cNvPr>
          <p:cNvSpPr>
            <a:spLocks noGrp="1"/>
          </p:cNvSpPr>
          <p:nvPr>
            <p:ph type="dt" sz="half" idx="10"/>
          </p:nvPr>
        </p:nvSpPr>
        <p:spPr/>
        <p:txBody>
          <a:bodyPr/>
          <a:lstStyle/>
          <a:p>
            <a:fld id="{8E33535C-0F55-444F-94C0-A795A4D39F5E}" type="datetimeFigureOut">
              <a:rPr lang="en-US" smtClean="0"/>
              <a:t>10/1/2019</a:t>
            </a:fld>
            <a:endParaRPr lang="en-US" dirty="0"/>
          </a:p>
        </p:txBody>
      </p:sp>
      <p:sp>
        <p:nvSpPr>
          <p:cNvPr id="5" name="Footer Placeholder 4">
            <a:extLst>
              <a:ext uri="{FF2B5EF4-FFF2-40B4-BE49-F238E27FC236}">
                <a16:creationId xmlns:a16="http://schemas.microsoft.com/office/drawing/2014/main" id="{DCF6DFD2-502D-466D-9532-3D5AA4488B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0200C8-129E-4C42-B62F-100DEDC07A81}"/>
              </a:ext>
            </a:extLst>
          </p:cNvPr>
          <p:cNvSpPr>
            <a:spLocks noGrp="1"/>
          </p:cNvSpPr>
          <p:nvPr>
            <p:ph type="sldNum" sz="quarter" idx="12"/>
          </p:nvPr>
        </p:nvSpPr>
        <p:spPr/>
        <p:txBody>
          <a:bodyPr/>
          <a:lstStyle/>
          <a:p>
            <a:fld id="{8E589A84-F308-4FA5-A0E6-86A377097BE8}" type="slidenum">
              <a:rPr lang="en-US" smtClean="0"/>
              <a:t>‹#›</a:t>
            </a:fld>
            <a:endParaRPr lang="en-US" dirty="0"/>
          </a:p>
        </p:txBody>
      </p:sp>
    </p:spTree>
    <p:extLst>
      <p:ext uri="{BB962C8B-B14F-4D97-AF65-F5344CB8AC3E}">
        <p14:creationId xmlns:p14="http://schemas.microsoft.com/office/powerpoint/2010/main" val="3395495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4A590-103A-4D7F-9FA3-C0F400B9B3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648347-9B9A-4E3F-A005-98A936CD24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6B31DB-9784-4851-A3AB-F1D80C52B9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57D2BE-2F7A-4A64-AF33-F9E9182789E0}"/>
              </a:ext>
            </a:extLst>
          </p:cNvPr>
          <p:cNvSpPr>
            <a:spLocks noGrp="1"/>
          </p:cNvSpPr>
          <p:nvPr>
            <p:ph type="dt" sz="half" idx="10"/>
          </p:nvPr>
        </p:nvSpPr>
        <p:spPr/>
        <p:txBody>
          <a:bodyPr/>
          <a:lstStyle/>
          <a:p>
            <a:fld id="{8E33535C-0F55-444F-94C0-A795A4D39F5E}" type="datetimeFigureOut">
              <a:rPr lang="en-US" smtClean="0"/>
              <a:t>10/1/2019</a:t>
            </a:fld>
            <a:endParaRPr lang="en-US" dirty="0"/>
          </a:p>
        </p:txBody>
      </p:sp>
      <p:sp>
        <p:nvSpPr>
          <p:cNvPr id="6" name="Footer Placeholder 5">
            <a:extLst>
              <a:ext uri="{FF2B5EF4-FFF2-40B4-BE49-F238E27FC236}">
                <a16:creationId xmlns:a16="http://schemas.microsoft.com/office/drawing/2014/main" id="{3F0CF512-438D-441D-BC87-ABC7047E55E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3E25F48-FE0C-413A-BC20-D49EFA33E891}"/>
              </a:ext>
            </a:extLst>
          </p:cNvPr>
          <p:cNvSpPr>
            <a:spLocks noGrp="1"/>
          </p:cNvSpPr>
          <p:nvPr>
            <p:ph type="sldNum" sz="quarter" idx="12"/>
          </p:nvPr>
        </p:nvSpPr>
        <p:spPr/>
        <p:txBody>
          <a:bodyPr/>
          <a:lstStyle/>
          <a:p>
            <a:fld id="{8E589A84-F308-4FA5-A0E6-86A377097BE8}" type="slidenum">
              <a:rPr lang="en-US" smtClean="0"/>
              <a:t>‹#›</a:t>
            </a:fld>
            <a:endParaRPr lang="en-US" dirty="0"/>
          </a:p>
        </p:txBody>
      </p:sp>
    </p:spTree>
    <p:extLst>
      <p:ext uri="{BB962C8B-B14F-4D97-AF65-F5344CB8AC3E}">
        <p14:creationId xmlns:p14="http://schemas.microsoft.com/office/powerpoint/2010/main" val="85306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EB59-9755-4D20-929C-C42AFD6FB5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62E895-2A49-4733-AA2C-7106E2F6AA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796148-1DC5-4C8F-92E9-C8823315AE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A9C8C4-911E-41E8-9C03-CDB1C82B84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2FD2C4-2A76-4653-A307-8B41C42419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FAEADD-A427-4C1A-A1BB-14FA136870B7}"/>
              </a:ext>
            </a:extLst>
          </p:cNvPr>
          <p:cNvSpPr>
            <a:spLocks noGrp="1"/>
          </p:cNvSpPr>
          <p:nvPr>
            <p:ph type="dt" sz="half" idx="10"/>
          </p:nvPr>
        </p:nvSpPr>
        <p:spPr/>
        <p:txBody>
          <a:bodyPr/>
          <a:lstStyle/>
          <a:p>
            <a:fld id="{8E33535C-0F55-444F-94C0-A795A4D39F5E}" type="datetimeFigureOut">
              <a:rPr lang="en-US" smtClean="0"/>
              <a:t>10/1/2019</a:t>
            </a:fld>
            <a:endParaRPr lang="en-US" dirty="0"/>
          </a:p>
        </p:txBody>
      </p:sp>
      <p:sp>
        <p:nvSpPr>
          <p:cNvPr id="8" name="Footer Placeholder 7">
            <a:extLst>
              <a:ext uri="{FF2B5EF4-FFF2-40B4-BE49-F238E27FC236}">
                <a16:creationId xmlns:a16="http://schemas.microsoft.com/office/drawing/2014/main" id="{434B4B40-5F7C-4DCF-A725-415CF52FA58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8019772-D58A-49A7-86AA-05250140C37F}"/>
              </a:ext>
            </a:extLst>
          </p:cNvPr>
          <p:cNvSpPr>
            <a:spLocks noGrp="1"/>
          </p:cNvSpPr>
          <p:nvPr>
            <p:ph type="sldNum" sz="quarter" idx="12"/>
          </p:nvPr>
        </p:nvSpPr>
        <p:spPr/>
        <p:txBody>
          <a:bodyPr/>
          <a:lstStyle/>
          <a:p>
            <a:fld id="{8E589A84-F308-4FA5-A0E6-86A377097BE8}" type="slidenum">
              <a:rPr lang="en-US" smtClean="0"/>
              <a:t>‹#›</a:t>
            </a:fld>
            <a:endParaRPr lang="en-US" dirty="0"/>
          </a:p>
        </p:txBody>
      </p:sp>
    </p:spTree>
    <p:extLst>
      <p:ext uri="{BB962C8B-B14F-4D97-AF65-F5344CB8AC3E}">
        <p14:creationId xmlns:p14="http://schemas.microsoft.com/office/powerpoint/2010/main" val="1139540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B211-C621-42D3-A1B1-E1371CA318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0A07EE-2C9C-4721-A5C4-E62AEED30F3D}"/>
              </a:ext>
            </a:extLst>
          </p:cNvPr>
          <p:cNvSpPr>
            <a:spLocks noGrp="1"/>
          </p:cNvSpPr>
          <p:nvPr>
            <p:ph type="dt" sz="half" idx="10"/>
          </p:nvPr>
        </p:nvSpPr>
        <p:spPr/>
        <p:txBody>
          <a:bodyPr/>
          <a:lstStyle/>
          <a:p>
            <a:fld id="{8E33535C-0F55-444F-94C0-A795A4D39F5E}" type="datetimeFigureOut">
              <a:rPr lang="en-US" smtClean="0"/>
              <a:t>10/1/2019</a:t>
            </a:fld>
            <a:endParaRPr lang="en-US" dirty="0"/>
          </a:p>
        </p:txBody>
      </p:sp>
      <p:sp>
        <p:nvSpPr>
          <p:cNvPr id="4" name="Footer Placeholder 3">
            <a:extLst>
              <a:ext uri="{FF2B5EF4-FFF2-40B4-BE49-F238E27FC236}">
                <a16:creationId xmlns:a16="http://schemas.microsoft.com/office/drawing/2014/main" id="{AD5A9EC7-B9CE-488B-924A-78E14DD9949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3B861A7-FB23-4F4D-9573-7E9FF6DF7CB2}"/>
              </a:ext>
            </a:extLst>
          </p:cNvPr>
          <p:cNvSpPr>
            <a:spLocks noGrp="1"/>
          </p:cNvSpPr>
          <p:nvPr>
            <p:ph type="sldNum" sz="quarter" idx="12"/>
          </p:nvPr>
        </p:nvSpPr>
        <p:spPr/>
        <p:txBody>
          <a:bodyPr/>
          <a:lstStyle/>
          <a:p>
            <a:fld id="{8E589A84-F308-4FA5-A0E6-86A377097BE8}" type="slidenum">
              <a:rPr lang="en-US" smtClean="0"/>
              <a:t>‹#›</a:t>
            </a:fld>
            <a:endParaRPr lang="en-US" dirty="0"/>
          </a:p>
        </p:txBody>
      </p:sp>
    </p:spTree>
    <p:extLst>
      <p:ext uri="{BB962C8B-B14F-4D97-AF65-F5344CB8AC3E}">
        <p14:creationId xmlns:p14="http://schemas.microsoft.com/office/powerpoint/2010/main" val="407828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23F3CB-27E9-40C0-A9B5-FB3EA1342A41}"/>
              </a:ext>
            </a:extLst>
          </p:cNvPr>
          <p:cNvSpPr>
            <a:spLocks noGrp="1"/>
          </p:cNvSpPr>
          <p:nvPr>
            <p:ph type="dt" sz="half" idx="10"/>
          </p:nvPr>
        </p:nvSpPr>
        <p:spPr/>
        <p:txBody>
          <a:bodyPr/>
          <a:lstStyle/>
          <a:p>
            <a:fld id="{8E33535C-0F55-444F-94C0-A795A4D39F5E}" type="datetimeFigureOut">
              <a:rPr lang="en-US" smtClean="0"/>
              <a:t>10/1/2019</a:t>
            </a:fld>
            <a:endParaRPr lang="en-US" dirty="0"/>
          </a:p>
        </p:txBody>
      </p:sp>
      <p:sp>
        <p:nvSpPr>
          <p:cNvPr id="3" name="Footer Placeholder 2">
            <a:extLst>
              <a:ext uri="{FF2B5EF4-FFF2-40B4-BE49-F238E27FC236}">
                <a16:creationId xmlns:a16="http://schemas.microsoft.com/office/drawing/2014/main" id="{BB9912A2-936A-4E6B-A951-E577D25CC0A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58FD10D-9409-4B6A-86FE-08F1F3EE41E9}"/>
              </a:ext>
            </a:extLst>
          </p:cNvPr>
          <p:cNvSpPr>
            <a:spLocks noGrp="1"/>
          </p:cNvSpPr>
          <p:nvPr>
            <p:ph type="sldNum" sz="quarter" idx="12"/>
          </p:nvPr>
        </p:nvSpPr>
        <p:spPr/>
        <p:txBody>
          <a:bodyPr/>
          <a:lstStyle/>
          <a:p>
            <a:fld id="{8E589A84-F308-4FA5-A0E6-86A377097BE8}" type="slidenum">
              <a:rPr lang="en-US" smtClean="0"/>
              <a:t>‹#›</a:t>
            </a:fld>
            <a:endParaRPr lang="en-US" dirty="0"/>
          </a:p>
        </p:txBody>
      </p:sp>
    </p:spTree>
    <p:extLst>
      <p:ext uri="{BB962C8B-B14F-4D97-AF65-F5344CB8AC3E}">
        <p14:creationId xmlns:p14="http://schemas.microsoft.com/office/powerpoint/2010/main" val="757783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4941-2962-47E3-B3BE-DE012CF69A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70549F-38A0-434F-A1C9-DE57931D39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C93502-F062-4666-8746-2EF8F50E4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3AC636-1424-4004-AF78-090C14B26467}"/>
              </a:ext>
            </a:extLst>
          </p:cNvPr>
          <p:cNvSpPr>
            <a:spLocks noGrp="1"/>
          </p:cNvSpPr>
          <p:nvPr>
            <p:ph type="dt" sz="half" idx="10"/>
          </p:nvPr>
        </p:nvSpPr>
        <p:spPr/>
        <p:txBody>
          <a:bodyPr/>
          <a:lstStyle/>
          <a:p>
            <a:fld id="{8E33535C-0F55-444F-94C0-A795A4D39F5E}" type="datetimeFigureOut">
              <a:rPr lang="en-US" smtClean="0"/>
              <a:t>10/1/2019</a:t>
            </a:fld>
            <a:endParaRPr lang="en-US" dirty="0"/>
          </a:p>
        </p:txBody>
      </p:sp>
      <p:sp>
        <p:nvSpPr>
          <p:cNvPr id="6" name="Footer Placeholder 5">
            <a:extLst>
              <a:ext uri="{FF2B5EF4-FFF2-40B4-BE49-F238E27FC236}">
                <a16:creationId xmlns:a16="http://schemas.microsoft.com/office/drawing/2014/main" id="{7E879FBA-FC3D-4A2D-88AD-DF04FD04A2C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390F389-4E18-45B2-8EAF-5052C76B7DDA}"/>
              </a:ext>
            </a:extLst>
          </p:cNvPr>
          <p:cNvSpPr>
            <a:spLocks noGrp="1"/>
          </p:cNvSpPr>
          <p:nvPr>
            <p:ph type="sldNum" sz="quarter" idx="12"/>
          </p:nvPr>
        </p:nvSpPr>
        <p:spPr/>
        <p:txBody>
          <a:bodyPr/>
          <a:lstStyle/>
          <a:p>
            <a:fld id="{8E589A84-F308-4FA5-A0E6-86A377097BE8}" type="slidenum">
              <a:rPr lang="en-US" smtClean="0"/>
              <a:t>‹#›</a:t>
            </a:fld>
            <a:endParaRPr lang="en-US" dirty="0"/>
          </a:p>
        </p:txBody>
      </p:sp>
    </p:spTree>
    <p:extLst>
      <p:ext uri="{BB962C8B-B14F-4D97-AF65-F5344CB8AC3E}">
        <p14:creationId xmlns:p14="http://schemas.microsoft.com/office/powerpoint/2010/main" val="632873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65BC-4EB0-48F3-8D82-0F44CCE81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B9713F-FB56-4F4B-9491-9DF7410B01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80D0A02-B7F0-42E5-93B8-C1162EE3A8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850569-A331-4832-92AF-C1901E30E20D}"/>
              </a:ext>
            </a:extLst>
          </p:cNvPr>
          <p:cNvSpPr>
            <a:spLocks noGrp="1"/>
          </p:cNvSpPr>
          <p:nvPr>
            <p:ph type="dt" sz="half" idx="10"/>
          </p:nvPr>
        </p:nvSpPr>
        <p:spPr/>
        <p:txBody>
          <a:bodyPr/>
          <a:lstStyle/>
          <a:p>
            <a:fld id="{8E33535C-0F55-444F-94C0-A795A4D39F5E}" type="datetimeFigureOut">
              <a:rPr lang="en-US" smtClean="0"/>
              <a:t>10/1/2019</a:t>
            </a:fld>
            <a:endParaRPr lang="en-US" dirty="0"/>
          </a:p>
        </p:txBody>
      </p:sp>
      <p:sp>
        <p:nvSpPr>
          <p:cNvPr id="6" name="Footer Placeholder 5">
            <a:extLst>
              <a:ext uri="{FF2B5EF4-FFF2-40B4-BE49-F238E27FC236}">
                <a16:creationId xmlns:a16="http://schemas.microsoft.com/office/drawing/2014/main" id="{4EDF9275-29CD-41A6-B24F-190E03DD6C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7DF7227-DA96-4D05-9FBE-68E2EB28CF8B}"/>
              </a:ext>
            </a:extLst>
          </p:cNvPr>
          <p:cNvSpPr>
            <a:spLocks noGrp="1"/>
          </p:cNvSpPr>
          <p:nvPr>
            <p:ph type="sldNum" sz="quarter" idx="12"/>
          </p:nvPr>
        </p:nvSpPr>
        <p:spPr/>
        <p:txBody>
          <a:bodyPr/>
          <a:lstStyle/>
          <a:p>
            <a:fld id="{8E589A84-F308-4FA5-A0E6-86A377097BE8}" type="slidenum">
              <a:rPr lang="en-US" smtClean="0"/>
              <a:t>‹#›</a:t>
            </a:fld>
            <a:endParaRPr lang="en-US" dirty="0"/>
          </a:p>
        </p:txBody>
      </p:sp>
    </p:spTree>
    <p:extLst>
      <p:ext uri="{BB962C8B-B14F-4D97-AF65-F5344CB8AC3E}">
        <p14:creationId xmlns:p14="http://schemas.microsoft.com/office/powerpoint/2010/main" val="680875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35F75C-67CC-4080-98BB-A4EFD360E6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4F0040-DE5F-4470-B051-6263CEBED7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972C3B-2882-4D1E-96FC-17EC8DC78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3535C-0F55-444F-94C0-A795A4D39F5E}" type="datetimeFigureOut">
              <a:rPr lang="en-US" smtClean="0"/>
              <a:t>10/1/2019</a:t>
            </a:fld>
            <a:endParaRPr lang="en-US" dirty="0"/>
          </a:p>
        </p:txBody>
      </p:sp>
      <p:sp>
        <p:nvSpPr>
          <p:cNvPr id="5" name="Footer Placeholder 4">
            <a:extLst>
              <a:ext uri="{FF2B5EF4-FFF2-40B4-BE49-F238E27FC236}">
                <a16:creationId xmlns:a16="http://schemas.microsoft.com/office/drawing/2014/main" id="{B5347293-C7E7-415D-A8FC-32A7141C2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F40039F-A598-4A92-ACD6-138EAC75CB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89A84-F308-4FA5-A0E6-86A377097BE8}" type="slidenum">
              <a:rPr lang="en-US" smtClean="0"/>
              <a:t>‹#›</a:t>
            </a:fld>
            <a:endParaRPr lang="en-US" dirty="0"/>
          </a:p>
        </p:txBody>
      </p:sp>
    </p:spTree>
    <p:extLst>
      <p:ext uri="{BB962C8B-B14F-4D97-AF65-F5344CB8AC3E}">
        <p14:creationId xmlns:p14="http://schemas.microsoft.com/office/powerpoint/2010/main" val="1946574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cientificamerican.com/article/secret-to-porpoise-sonar-revealed/"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blog.galapagosecolodge.net/2016/02/galapagos-sperm-whales-have-specialized.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ationalgeographic.com/animals/2009/01/dolphin-chef-follows-cuttlefish-recipe/" TargetMode="External"/><Relationship Id="rId2" Type="http://schemas.openxmlformats.org/officeDocument/2006/relationships/hyperlink" Target="https://msu.edu/~marablek/whal-int.htm#sect7-1" TargetMode="External"/><Relationship Id="rId1" Type="http://schemas.openxmlformats.org/officeDocument/2006/relationships/slideLayout" Target="../slideLayouts/slideLayout2.xml"/><Relationship Id="rId5" Type="http://schemas.openxmlformats.org/officeDocument/2006/relationships/hyperlink" Target="http://dolphinbiology.blogspot.com/2016/06/striped-dolphin-mourning-dead-cospecific.html"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https://soundcloud.com/new-scientist/sets/whale-sound-ro" TargetMode="External"/><Relationship Id="rId2" Type="http://schemas.openxmlformats.org/officeDocument/2006/relationships/hyperlink" Target="https://www.newscientist.com/article/2215121-we-can-tell-where-a-whale-has-travelled-from-the-themes-in-its-song/"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washingtonpost.com/science/2019/03/18/whales-keep-eating-plastic-dying-this-ones-stomach-had-pounds-calcifying-trash/"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fLOeH-Oq_1Y"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us.whales.org/about/"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maps.secondlife.com/secondlife/Farwell/205/69/89"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ewscientist.com/article/2215121-we-can-tell-where-a-whale-has-travelled-from-the-themes-in-its-song/" TargetMode="External"/><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hyperlink" Target="https://anonhq.com/seaworld-end-orca-shows-san-diego-park-2016/"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us.whales.org/whales-dolphins/species-guide/"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eefusa.org/weather-and-climate/weather/blue-whale-migration"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time_continue=9&amp;v=1SlAL3Wo4MY"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ytimes.com/2019/09/26/science/whales-dolphins-genes-evolution.html?fallback=0&amp;recId=1Rc1bc8eyQPE4Ynfi3LgQPZbGof&amp;locked=0&amp;geoContinent=NA&amp;geoRegion=MA&amp;recAlloc=control&amp;geoCountry=US&amp;blockId=home-discovery-vi-prg&amp;imp_id=593403611" TargetMode="External"/><Relationship Id="rId1" Type="http://schemas.openxmlformats.org/officeDocument/2006/relationships/slideLayout" Target="../slideLayouts/slideLayout2.xml"/><Relationship Id="rId4" Type="http://schemas.openxmlformats.org/officeDocument/2006/relationships/hyperlink" Target="https://www-tc.pbs.org/wnet/nature/files/2012/02/CetaceanEvolution-2.p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animalstime.com/killer-whale-facts-kids-killer-whale-habitat-diet/"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whalesforever.com/whales-feeding-and-diet.html" TargetMode="External"/><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dw.com/en/dolphins-gain-unprecedented-protection-in-india/a-16834519"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E9C802F-0BE5-4FDD-8ACE-0A1D19FDEBD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24000" y="409075"/>
            <a:ext cx="9144000" cy="6184230"/>
          </a:xfrm>
          <a:prstGeom prst="rect">
            <a:avLst/>
          </a:prstGeom>
        </p:spPr>
      </p:pic>
      <p:sp>
        <p:nvSpPr>
          <p:cNvPr id="2" name="Title 1">
            <a:extLst>
              <a:ext uri="{FF2B5EF4-FFF2-40B4-BE49-F238E27FC236}">
                <a16:creationId xmlns:a16="http://schemas.microsoft.com/office/drawing/2014/main" id="{9F5C39FC-6B0A-45B4-988E-6E598C7D7733}"/>
              </a:ext>
            </a:extLst>
          </p:cNvPr>
          <p:cNvSpPr>
            <a:spLocks noGrp="1"/>
          </p:cNvSpPr>
          <p:nvPr>
            <p:ph type="ctrTitle"/>
          </p:nvPr>
        </p:nvSpPr>
        <p:spPr/>
        <p:txBody>
          <a:bodyPr/>
          <a:lstStyle/>
          <a:p>
            <a:r>
              <a:rPr lang="en-US" b="1" dirty="0"/>
              <a:t>Whales, dolphins, porpoises, and us</a:t>
            </a:r>
          </a:p>
        </p:txBody>
      </p:sp>
    </p:spTree>
    <p:extLst>
      <p:ext uri="{BB962C8B-B14F-4D97-AF65-F5344CB8AC3E}">
        <p14:creationId xmlns:p14="http://schemas.microsoft.com/office/powerpoint/2010/main" val="3424126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D779B-6149-4D42-894E-E087929836B7}"/>
              </a:ext>
            </a:extLst>
          </p:cNvPr>
          <p:cNvSpPr>
            <a:spLocks noGrp="1"/>
          </p:cNvSpPr>
          <p:nvPr>
            <p:ph type="title"/>
          </p:nvPr>
        </p:nvSpPr>
        <p:spPr/>
        <p:txBody>
          <a:bodyPr/>
          <a:lstStyle/>
          <a:p>
            <a:r>
              <a:rPr lang="en-US" dirty="0"/>
              <a:t>Porpoises</a:t>
            </a:r>
          </a:p>
        </p:txBody>
      </p:sp>
      <p:sp>
        <p:nvSpPr>
          <p:cNvPr id="3" name="Content Placeholder 2">
            <a:extLst>
              <a:ext uri="{FF2B5EF4-FFF2-40B4-BE49-F238E27FC236}">
                <a16:creationId xmlns:a16="http://schemas.microsoft.com/office/drawing/2014/main" id="{87A96DE7-AB45-4C2A-A563-2753D1765F8D}"/>
              </a:ext>
            </a:extLst>
          </p:cNvPr>
          <p:cNvSpPr>
            <a:spLocks noGrp="1"/>
          </p:cNvSpPr>
          <p:nvPr>
            <p:ph idx="1"/>
          </p:nvPr>
        </p:nvSpPr>
        <p:spPr>
          <a:xfrm>
            <a:off x="838200" y="1825625"/>
            <a:ext cx="6007768" cy="448343"/>
          </a:xfrm>
        </p:spPr>
        <p:txBody>
          <a:bodyPr>
            <a:normAutofit lnSpcReduction="10000"/>
          </a:bodyPr>
          <a:lstStyle/>
          <a:p>
            <a:pPr marL="0" indent="0" fontAlgn="base">
              <a:buNone/>
            </a:pPr>
            <a:r>
              <a:rPr lang="en-US" b="1" dirty="0"/>
              <a:t>Secret to Porpoise Sonar Revealed</a:t>
            </a:r>
          </a:p>
          <a:p>
            <a:pPr marL="0" indent="0">
              <a:buNone/>
            </a:pPr>
            <a:endParaRPr lang="en-US" dirty="0"/>
          </a:p>
        </p:txBody>
      </p:sp>
      <p:pic>
        <p:nvPicPr>
          <p:cNvPr id="12290" name="Picture 2" descr="Secret to Porpoise Sonar Revealed">
            <a:extLst>
              <a:ext uri="{FF2B5EF4-FFF2-40B4-BE49-F238E27FC236}">
                <a16:creationId xmlns:a16="http://schemas.microsoft.com/office/drawing/2014/main" id="{FC0D77E6-44BA-482E-8309-5392FDEE5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1340" y="2277542"/>
            <a:ext cx="4011365" cy="42153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79F2BD-66D6-474E-99F3-17212774138C}"/>
              </a:ext>
            </a:extLst>
          </p:cNvPr>
          <p:cNvSpPr txBox="1"/>
          <p:nvPr/>
        </p:nvSpPr>
        <p:spPr>
          <a:xfrm>
            <a:off x="6851564" y="5089126"/>
            <a:ext cx="4304133" cy="400110"/>
          </a:xfrm>
          <a:prstGeom prst="rect">
            <a:avLst/>
          </a:prstGeom>
          <a:noFill/>
        </p:spPr>
        <p:txBody>
          <a:bodyPr wrap="square" rtlCol="0">
            <a:spAutoFit/>
          </a:bodyPr>
          <a:lstStyle/>
          <a:p>
            <a:r>
              <a:rPr lang="en-US" sz="1000" dirty="0">
                <a:hlinkClick r:id="rId3"/>
              </a:rPr>
              <a:t>https://www.scientificamerican.com/article/secret-to-porpoise-sonar-revealed/</a:t>
            </a:r>
            <a:endParaRPr lang="en-US" sz="1000" dirty="0"/>
          </a:p>
        </p:txBody>
      </p:sp>
      <p:sp>
        <p:nvSpPr>
          <p:cNvPr id="5" name="TextBox 4">
            <a:extLst>
              <a:ext uri="{FF2B5EF4-FFF2-40B4-BE49-F238E27FC236}">
                <a16:creationId xmlns:a16="http://schemas.microsoft.com/office/drawing/2014/main" id="{CDE1239A-678C-4F15-9C1F-1BF3EE8740F0}"/>
              </a:ext>
            </a:extLst>
          </p:cNvPr>
          <p:cNvSpPr txBox="1"/>
          <p:nvPr/>
        </p:nvSpPr>
        <p:spPr>
          <a:xfrm>
            <a:off x="6749715" y="2780802"/>
            <a:ext cx="4507832" cy="2308324"/>
          </a:xfrm>
          <a:prstGeom prst="rect">
            <a:avLst/>
          </a:prstGeom>
          <a:noFill/>
        </p:spPr>
        <p:txBody>
          <a:bodyPr wrap="square" rtlCol="0">
            <a:spAutoFit/>
          </a:bodyPr>
          <a:lstStyle/>
          <a:p>
            <a:r>
              <a:rPr lang="en-US" sz="2400" dirty="0"/>
              <a:t>“The animals can adjust structures in their foreheads to change the echolocation signals they emit.”</a:t>
            </a:r>
          </a:p>
          <a:p>
            <a:r>
              <a:rPr lang="en-US" sz="2400" dirty="0"/>
              <a:t>Their ability far exceeds anything human technology is yet able to do.</a:t>
            </a:r>
          </a:p>
        </p:txBody>
      </p:sp>
    </p:spTree>
    <p:extLst>
      <p:ext uri="{BB962C8B-B14F-4D97-AF65-F5344CB8AC3E}">
        <p14:creationId xmlns:p14="http://schemas.microsoft.com/office/powerpoint/2010/main" val="2166056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13CBE-1611-402F-B988-37250D9D210B}"/>
              </a:ext>
            </a:extLst>
          </p:cNvPr>
          <p:cNvSpPr>
            <a:spLocks noGrp="1"/>
          </p:cNvSpPr>
          <p:nvPr>
            <p:ph type="title"/>
          </p:nvPr>
        </p:nvSpPr>
        <p:spPr/>
        <p:txBody>
          <a:bodyPr/>
          <a:lstStyle/>
          <a:p>
            <a:r>
              <a:rPr lang="en-US" dirty="0"/>
              <a:t>Whales</a:t>
            </a:r>
          </a:p>
        </p:txBody>
      </p:sp>
      <p:sp>
        <p:nvSpPr>
          <p:cNvPr id="3" name="Content Placeholder 2">
            <a:extLst>
              <a:ext uri="{FF2B5EF4-FFF2-40B4-BE49-F238E27FC236}">
                <a16:creationId xmlns:a16="http://schemas.microsoft.com/office/drawing/2014/main" id="{0A1FC547-DF7C-45E1-B2D5-9DD0AE1D74F7}"/>
              </a:ext>
            </a:extLst>
          </p:cNvPr>
          <p:cNvSpPr>
            <a:spLocks noGrp="1"/>
          </p:cNvSpPr>
          <p:nvPr>
            <p:ph idx="1"/>
          </p:nvPr>
        </p:nvSpPr>
        <p:spPr>
          <a:xfrm>
            <a:off x="838200" y="1587583"/>
            <a:ext cx="10515600" cy="749133"/>
          </a:xfrm>
        </p:spPr>
        <p:txBody>
          <a:bodyPr>
            <a:normAutofit fontScale="92500"/>
          </a:bodyPr>
          <a:lstStyle/>
          <a:p>
            <a:pPr marL="0" indent="0">
              <a:buNone/>
            </a:pPr>
            <a:r>
              <a:rPr lang="en-US" b="1" dirty="0"/>
              <a:t>Galapagos Sperm Whales Have Specialized Family Cultures and Dialects</a:t>
            </a:r>
          </a:p>
        </p:txBody>
      </p:sp>
      <p:pic>
        <p:nvPicPr>
          <p:cNvPr id="10242" name="Picture 2">
            <a:extLst>
              <a:ext uri="{FF2B5EF4-FFF2-40B4-BE49-F238E27FC236}">
                <a16:creationId xmlns:a16="http://schemas.microsoft.com/office/drawing/2014/main" id="{63ED7C5B-9442-4F26-B6FD-781D0898B5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232" y="2336716"/>
            <a:ext cx="6148136" cy="34583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D5E6A04-BF56-4227-8699-8D5F0BC858E2}"/>
              </a:ext>
            </a:extLst>
          </p:cNvPr>
          <p:cNvSpPr txBox="1"/>
          <p:nvPr/>
        </p:nvSpPr>
        <p:spPr>
          <a:xfrm>
            <a:off x="3465095" y="5919537"/>
            <a:ext cx="6148136" cy="246221"/>
          </a:xfrm>
          <a:prstGeom prst="rect">
            <a:avLst/>
          </a:prstGeom>
          <a:noFill/>
        </p:spPr>
        <p:txBody>
          <a:bodyPr wrap="square" rtlCol="0">
            <a:spAutoFit/>
          </a:bodyPr>
          <a:lstStyle/>
          <a:p>
            <a:r>
              <a:rPr lang="en-US" sz="1000" dirty="0">
                <a:hlinkClick r:id="rId3"/>
              </a:rPr>
              <a:t>http://blog.galapagosecolodge.net/2016/02/galapagos-sperm-whales-have-specialized.html</a:t>
            </a:r>
            <a:endParaRPr lang="en-US" sz="1000" dirty="0"/>
          </a:p>
        </p:txBody>
      </p:sp>
    </p:spTree>
    <p:extLst>
      <p:ext uri="{BB962C8B-B14F-4D97-AF65-F5344CB8AC3E}">
        <p14:creationId xmlns:p14="http://schemas.microsoft.com/office/powerpoint/2010/main" val="1153977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D200-E64A-4A5F-962E-52B346AC84B6}"/>
              </a:ext>
            </a:extLst>
          </p:cNvPr>
          <p:cNvSpPr>
            <a:spLocks noGrp="1"/>
          </p:cNvSpPr>
          <p:nvPr>
            <p:ph type="title"/>
          </p:nvPr>
        </p:nvSpPr>
        <p:spPr/>
        <p:txBody>
          <a:bodyPr/>
          <a:lstStyle/>
          <a:p>
            <a:r>
              <a:rPr lang="en-US" dirty="0"/>
              <a:t>Cetaceans are smart</a:t>
            </a:r>
          </a:p>
        </p:txBody>
      </p:sp>
      <p:sp>
        <p:nvSpPr>
          <p:cNvPr id="3" name="Content Placeholder 2">
            <a:extLst>
              <a:ext uri="{FF2B5EF4-FFF2-40B4-BE49-F238E27FC236}">
                <a16:creationId xmlns:a16="http://schemas.microsoft.com/office/drawing/2014/main" id="{B8741136-CABB-4183-A1CF-E22F84BA66A4}"/>
              </a:ext>
            </a:extLst>
          </p:cNvPr>
          <p:cNvSpPr>
            <a:spLocks noGrp="1"/>
          </p:cNvSpPr>
          <p:nvPr>
            <p:ph idx="1"/>
          </p:nvPr>
        </p:nvSpPr>
        <p:spPr>
          <a:xfrm>
            <a:off x="429127" y="1690688"/>
            <a:ext cx="6705600" cy="4351338"/>
          </a:xfrm>
        </p:spPr>
        <p:txBody>
          <a:bodyPr>
            <a:normAutofit fontScale="85000" lnSpcReduction="20000"/>
          </a:bodyPr>
          <a:lstStyle/>
          <a:p>
            <a:r>
              <a:rPr lang="en-US" dirty="0"/>
              <a:t>Large brained, highly intelligent animals with complex social structures</a:t>
            </a:r>
          </a:p>
          <a:p>
            <a:r>
              <a:rPr lang="en-US" dirty="0"/>
              <a:t>Whales and dolphins grieve their dead </a:t>
            </a:r>
          </a:p>
          <a:p>
            <a:r>
              <a:rPr lang="en-US" dirty="0"/>
              <a:t>They communicate with each other using sound and image projection. </a:t>
            </a:r>
          </a:p>
          <a:p>
            <a:pPr lvl="1"/>
            <a:r>
              <a:rPr lang="en-US" dirty="0"/>
              <a:t>“So a dolphin wishing to convey the image of a fish to another dolphin can literally send the image of a fish to the other animal. The equivalent of this in humans would be the ability to create instantaneous holographic pictures to convey images to other people.” (</a:t>
            </a:r>
            <a:r>
              <a:rPr lang="en-US" dirty="0">
                <a:hlinkClick r:id="rId2"/>
              </a:rPr>
              <a:t>https://msu.edu/~marablek/whal-int.htm#sect7-1</a:t>
            </a:r>
            <a:r>
              <a:rPr lang="en-US" dirty="0"/>
              <a:t>) </a:t>
            </a:r>
          </a:p>
          <a:p>
            <a:r>
              <a:rPr lang="en-US" dirty="0"/>
              <a:t>Some wild, bottlenose dolphins carefully prepare cuttlefish, removing bone and ink (</a:t>
            </a:r>
            <a:r>
              <a:rPr lang="en-US" dirty="0">
                <a:hlinkClick r:id="rId3"/>
              </a:rPr>
              <a:t>https://www.nationalgeographic.com/animals/2009/01/dolphin-chef-follows-cuttlefish-recipe/</a:t>
            </a:r>
            <a:r>
              <a:rPr lang="en-US" dirty="0"/>
              <a:t> )</a:t>
            </a:r>
          </a:p>
        </p:txBody>
      </p:sp>
      <p:pic>
        <p:nvPicPr>
          <p:cNvPr id="7172" name="Picture 4" descr="Image result for whale grieving calf">
            <a:extLst>
              <a:ext uri="{FF2B5EF4-FFF2-40B4-BE49-F238E27FC236}">
                <a16:creationId xmlns:a16="http://schemas.microsoft.com/office/drawing/2014/main" id="{D0A94BCB-3755-4B6B-B192-B3220530A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4726" y="1431759"/>
            <a:ext cx="4898571"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1E496E8-B22A-4978-A838-5BACB64EA5DB}"/>
              </a:ext>
            </a:extLst>
          </p:cNvPr>
          <p:cNvSpPr txBox="1"/>
          <p:nvPr/>
        </p:nvSpPr>
        <p:spPr>
          <a:xfrm>
            <a:off x="7863803" y="4174958"/>
            <a:ext cx="3899070" cy="1477328"/>
          </a:xfrm>
          <a:prstGeom prst="rect">
            <a:avLst/>
          </a:prstGeom>
          <a:noFill/>
        </p:spPr>
        <p:txBody>
          <a:bodyPr wrap="square" rtlCol="0">
            <a:spAutoFit/>
          </a:bodyPr>
          <a:lstStyle/>
          <a:p>
            <a:r>
              <a:rPr lang="en-US" dirty="0"/>
              <a:t>Striped dolphin mourning a dead companion. </a:t>
            </a:r>
            <a:r>
              <a:rPr lang="en-US" dirty="0">
                <a:hlinkClick r:id="rId5"/>
              </a:rPr>
              <a:t>http://dolphinbiology.blogspot.com/2016/06/striped-dolphin-mourning-dead-cospecific.html</a:t>
            </a:r>
            <a:endParaRPr lang="en-US" dirty="0"/>
          </a:p>
        </p:txBody>
      </p:sp>
    </p:spTree>
    <p:extLst>
      <p:ext uri="{BB962C8B-B14F-4D97-AF65-F5344CB8AC3E}">
        <p14:creationId xmlns:p14="http://schemas.microsoft.com/office/powerpoint/2010/main" val="433860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60CC4-3908-4A03-8BFB-8D55FC14BF44}"/>
              </a:ext>
            </a:extLst>
          </p:cNvPr>
          <p:cNvSpPr>
            <a:spLocks noGrp="1"/>
          </p:cNvSpPr>
          <p:nvPr>
            <p:ph type="title"/>
          </p:nvPr>
        </p:nvSpPr>
        <p:spPr/>
        <p:txBody>
          <a:bodyPr/>
          <a:lstStyle/>
          <a:p>
            <a:r>
              <a:rPr lang="en-US" dirty="0"/>
              <a:t>Whale communication</a:t>
            </a:r>
          </a:p>
        </p:txBody>
      </p:sp>
      <p:sp>
        <p:nvSpPr>
          <p:cNvPr id="3" name="Content Placeholder 2">
            <a:extLst>
              <a:ext uri="{FF2B5EF4-FFF2-40B4-BE49-F238E27FC236}">
                <a16:creationId xmlns:a16="http://schemas.microsoft.com/office/drawing/2014/main" id="{D7311DF1-F7BB-4DE3-AB12-C2E25C276914}"/>
              </a:ext>
            </a:extLst>
          </p:cNvPr>
          <p:cNvSpPr>
            <a:spLocks noGrp="1"/>
          </p:cNvSpPr>
          <p:nvPr>
            <p:ph idx="1"/>
          </p:nvPr>
        </p:nvSpPr>
        <p:spPr>
          <a:xfrm>
            <a:off x="838200" y="1597025"/>
            <a:ext cx="10515600" cy="3347954"/>
          </a:xfrm>
        </p:spPr>
        <p:txBody>
          <a:bodyPr>
            <a:normAutofit lnSpcReduction="10000"/>
          </a:bodyPr>
          <a:lstStyle/>
          <a:p>
            <a:r>
              <a:rPr lang="en-US" dirty="0"/>
              <a:t>Whale song patterns and phrases track rather well with genetics, showing where a whale came from and where it’s traveled</a:t>
            </a:r>
          </a:p>
          <a:p>
            <a:r>
              <a:rPr lang="en-US" dirty="0"/>
              <a:t>Whales learn new song riffs from other whales during migratory meetups</a:t>
            </a:r>
          </a:p>
          <a:p>
            <a:pPr lvl="1"/>
            <a:r>
              <a:rPr lang="en-US" dirty="0">
                <a:hlinkClick r:id="rId2"/>
              </a:rPr>
              <a:t>https://www.newscientist.com/article/2215121-we-can-tell-where-a-whale-has-travelled-from-the-themes-in-its-song/</a:t>
            </a:r>
            <a:endParaRPr lang="en-US" dirty="0"/>
          </a:p>
          <a:p>
            <a:r>
              <a:rPr lang="en-US" dirty="0"/>
              <a:t>Three whale songs: </a:t>
            </a:r>
            <a:r>
              <a:rPr lang="en-US" dirty="0">
                <a:hlinkClick r:id="rId3"/>
              </a:rPr>
              <a:t>https://soundcloud.com/new-scientist/sets/whale-sound-ro</a:t>
            </a:r>
            <a:endParaRPr lang="en-US" dirty="0"/>
          </a:p>
        </p:txBody>
      </p:sp>
      <p:pic>
        <p:nvPicPr>
          <p:cNvPr id="5" name="Picture 4">
            <a:extLst>
              <a:ext uri="{FF2B5EF4-FFF2-40B4-BE49-F238E27FC236}">
                <a16:creationId xmlns:a16="http://schemas.microsoft.com/office/drawing/2014/main" id="{8F3EE505-E6A9-472F-8237-E1956679F9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2899" y="4859005"/>
            <a:ext cx="5017443" cy="1633870"/>
          </a:xfrm>
          <a:prstGeom prst="rect">
            <a:avLst/>
          </a:prstGeom>
        </p:spPr>
      </p:pic>
    </p:spTree>
    <p:extLst>
      <p:ext uri="{BB962C8B-B14F-4D97-AF65-F5344CB8AC3E}">
        <p14:creationId xmlns:p14="http://schemas.microsoft.com/office/powerpoint/2010/main" val="3505086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C3B49-FE00-4C29-92BF-DB45788DBAE1}"/>
              </a:ext>
            </a:extLst>
          </p:cNvPr>
          <p:cNvSpPr>
            <a:spLocks noGrp="1"/>
          </p:cNvSpPr>
          <p:nvPr>
            <p:ph type="title"/>
          </p:nvPr>
        </p:nvSpPr>
        <p:spPr/>
        <p:txBody>
          <a:bodyPr/>
          <a:lstStyle/>
          <a:p>
            <a:r>
              <a:rPr lang="en-US" dirty="0"/>
              <a:t>The Stresses of Climate Change</a:t>
            </a:r>
          </a:p>
        </p:txBody>
      </p:sp>
      <p:sp>
        <p:nvSpPr>
          <p:cNvPr id="3" name="Content Placeholder 2">
            <a:extLst>
              <a:ext uri="{FF2B5EF4-FFF2-40B4-BE49-F238E27FC236}">
                <a16:creationId xmlns:a16="http://schemas.microsoft.com/office/drawing/2014/main" id="{2013AE33-9BB8-4FC6-92C4-E2746195A3F2}"/>
              </a:ext>
            </a:extLst>
          </p:cNvPr>
          <p:cNvSpPr>
            <a:spLocks noGrp="1"/>
          </p:cNvSpPr>
          <p:nvPr>
            <p:ph idx="1"/>
          </p:nvPr>
        </p:nvSpPr>
        <p:spPr>
          <a:xfrm>
            <a:off x="5342020" y="1479884"/>
            <a:ext cx="6849979" cy="4908884"/>
          </a:xfrm>
        </p:spPr>
        <p:txBody>
          <a:bodyPr>
            <a:normAutofit fontScale="92500" lnSpcReduction="10000"/>
          </a:bodyPr>
          <a:lstStyle/>
          <a:p>
            <a:r>
              <a:rPr lang="en-US" dirty="0"/>
              <a:t>Warmer sea temperature has disrupted the food chain for many marine animals including cetaceans</a:t>
            </a:r>
          </a:p>
          <a:p>
            <a:pPr lvl="1"/>
            <a:r>
              <a:rPr lang="en-US" dirty="0"/>
              <a:t>Migrations and reproduction cycles of prey and predator species are becoming desynchronized</a:t>
            </a:r>
          </a:p>
          <a:p>
            <a:pPr lvl="1"/>
            <a:r>
              <a:rPr lang="en-US" dirty="0"/>
              <a:t>Predator species arrive too early or too late to find sufficient food </a:t>
            </a:r>
          </a:p>
          <a:p>
            <a:r>
              <a:rPr lang="en-US" dirty="0"/>
              <a:t>Increased CO</a:t>
            </a:r>
            <a:r>
              <a:rPr lang="en-US" baseline="-25000" dirty="0"/>
              <a:t>2</a:t>
            </a:r>
            <a:r>
              <a:rPr lang="en-US" dirty="0"/>
              <a:t> absorption is turning the oceans more acidic</a:t>
            </a:r>
          </a:p>
          <a:p>
            <a:pPr lvl="1"/>
            <a:r>
              <a:rPr lang="en-US" dirty="0"/>
              <a:t>Microscopic algae and diatoms of phytoplankton have thinner, weaker cell walls when the water is more acidic</a:t>
            </a:r>
          </a:p>
          <a:p>
            <a:pPr lvl="1"/>
            <a:r>
              <a:rPr lang="en-US" dirty="0"/>
              <a:t>These algae are also smaller and store less carbon</a:t>
            </a:r>
          </a:p>
          <a:p>
            <a:pPr lvl="1"/>
            <a:r>
              <a:rPr lang="en-US" dirty="0"/>
              <a:t>The smaller and less healthy the algae, the less nutritious food for baleen whales</a:t>
            </a:r>
          </a:p>
        </p:txBody>
      </p:sp>
      <p:pic>
        <p:nvPicPr>
          <p:cNvPr id="5122" name="Picture 2" descr="Image result for africa wild coast marine life">
            <a:extLst>
              <a:ext uri="{FF2B5EF4-FFF2-40B4-BE49-F238E27FC236}">
                <a16:creationId xmlns:a16="http://schemas.microsoft.com/office/drawing/2014/main" id="{F2CD3D10-556D-45A1-BD2B-F0E00E95C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23" y="1864895"/>
            <a:ext cx="5074681"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07A629-5966-40E3-A5EE-3AA295A93041}"/>
              </a:ext>
            </a:extLst>
          </p:cNvPr>
          <p:cNvSpPr txBox="1"/>
          <p:nvPr/>
        </p:nvSpPr>
        <p:spPr>
          <a:xfrm>
            <a:off x="153723" y="5775158"/>
            <a:ext cx="5074681" cy="646331"/>
          </a:xfrm>
          <a:prstGeom prst="rect">
            <a:avLst/>
          </a:prstGeom>
          <a:noFill/>
        </p:spPr>
        <p:txBody>
          <a:bodyPr wrap="square" rtlCol="0">
            <a:spAutoFit/>
          </a:bodyPr>
          <a:lstStyle/>
          <a:p>
            <a:r>
              <a:rPr lang="en-US" dirty="0"/>
              <a:t>A pod of common dolphins hunting sardines off the Wild Coast of South Africa</a:t>
            </a:r>
          </a:p>
        </p:txBody>
      </p:sp>
    </p:spTree>
    <p:extLst>
      <p:ext uri="{BB962C8B-B14F-4D97-AF65-F5344CB8AC3E}">
        <p14:creationId xmlns:p14="http://schemas.microsoft.com/office/powerpoint/2010/main" val="4079762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9687D-0403-4F5D-9332-FB48543E9F87}"/>
              </a:ext>
            </a:extLst>
          </p:cNvPr>
          <p:cNvSpPr>
            <a:spLocks noGrp="1"/>
          </p:cNvSpPr>
          <p:nvPr>
            <p:ph type="title"/>
          </p:nvPr>
        </p:nvSpPr>
        <p:spPr/>
        <p:txBody>
          <a:bodyPr/>
          <a:lstStyle/>
          <a:p>
            <a:r>
              <a:rPr lang="en-US" dirty="0"/>
              <a:t>Human impact on whales</a:t>
            </a:r>
          </a:p>
        </p:txBody>
      </p:sp>
      <p:sp>
        <p:nvSpPr>
          <p:cNvPr id="3" name="Content Placeholder 2">
            <a:extLst>
              <a:ext uri="{FF2B5EF4-FFF2-40B4-BE49-F238E27FC236}">
                <a16:creationId xmlns:a16="http://schemas.microsoft.com/office/drawing/2014/main" id="{83C0E437-6393-4534-87C9-63697B5A20DF}"/>
              </a:ext>
            </a:extLst>
          </p:cNvPr>
          <p:cNvSpPr>
            <a:spLocks noGrp="1"/>
          </p:cNvSpPr>
          <p:nvPr>
            <p:ph idx="1"/>
          </p:nvPr>
        </p:nvSpPr>
        <p:spPr>
          <a:xfrm>
            <a:off x="493295" y="1690688"/>
            <a:ext cx="4836694" cy="4351338"/>
          </a:xfrm>
        </p:spPr>
        <p:txBody>
          <a:bodyPr/>
          <a:lstStyle/>
          <a:p>
            <a:r>
              <a:rPr lang="en-US" dirty="0"/>
              <a:t>Whale hunting</a:t>
            </a:r>
          </a:p>
          <a:p>
            <a:r>
              <a:rPr lang="en-US" dirty="0"/>
              <a:t>Plastic trash mistaken for food</a:t>
            </a:r>
          </a:p>
          <a:p>
            <a:r>
              <a:rPr lang="en-US" dirty="0"/>
              <a:t>Depth charges</a:t>
            </a:r>
          </a:p>
          <a:p>
            <a:r>
              <a:rPr lang="en-US" dirty="0"/>
              <a:t>By-catch </a:t>
            </a:r>
          </a:p>
          <a:p>
            <a:r>
              <a:rPr lang="en-US" dirty="0"/>
              <a:t>Overfishing by humans</a:t>
            </a:r>
          </a:p>
        </p:txBody>
      </p:sp>
      <p:pic>
        <p:nvPicPr>
          <p:cNvPr id="8194" name="Picture 2">
            <a:extLst>
              <a:ext uri="{FF2B5EF4-FFF2-40B4-BE49-F238E27FC236}">
                <a16:creationId xmlns:a16="http://schemas.microsoft.com/office/drawing/2014/main" id="{9F1B72E3-5E82-4F96-8339-454DD9914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6936" y="1634247"/>
            <a:ext cx="6396148" cy="35895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3EBBD9-0DD1-4DCD-B5CD-5BC704A58C3F}"/>
              </a:ext>
            </a:extLst>
          </p:cNvPr>
          <p:cNvSpPr txBox="1"/>
          <p:nvPr/>
        </p:nvSpPr>
        <p:spPr>
          <a:xfrm>
            <a:off x="5751095" y="5450305"/>
            <a:ext cx="6075947" cy="677108"/>
          </a:xfrm>
          <a:prstGeom prst="rect">
            <a:avLst/>
          </a:prstGeom>
          <a:noFill/>
        </p:spPr>
        <p:txBody>
          <a:bodyPr wrap="square" rtlCol="0">
            <a:spAutoFit/>
          </a:bodyPr>
          <a:lstStyle/>
          <a:p>
            <a:r>
              <a:rPr lang="en-US" dirty="0"/>
              <a:t>Cuvier’s beaked whale died from eating plastic debris.</a:t>
            </a:r>
          </a:p>
          <a:p>
            <a:r>
              <a:rPr lang="en-US" sz="1000" dirty="0">
                <a:hlinkClick r:id="rId3"/>
              </a:rPr>
              <a:t>https://www.washingtonpost.com/science/2019/03/18/whales-keep-eating-plastic-dying-this-ones-stomach-had-pounds-calcifying-trash/</a:t>
            </a:r>
            <a:endParaRPr lang="en-US" sz="1000" dirty="0"/>
          </a:p>
        </p:txBody>
      </p:sp>
    </p:spTree>
    <p:extLst>
      <p:ext uri="{BB962C8B-B14F-4D97-AF65-F5344CB8AC3E}">
        <p14:creationId xmlns:p14="http://schemas.microsoft.com/office/powerpoint/2010/main" val="2277458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0F71E-ECD1-4795-80A7-17E32C2717D8}"/>
              </a:ext>
            </a:extLst>
          </p:cNvPr>
          <p:cNvSpPr>
            <a:spLocks noGrp="1"/>
          </p:cNvSpPr>
          <p:nvPr>
            <p:ph type="title"/>
          </p:nvPr>
        </p:nvSpPr>
        <p:spPr/>
        <p:txBody>
          <a:bodyPr/>
          <a:lstStyle/>
          <a:p>
            <a:r>
              <a:rPr lang="en-US" dirty="0"/>
              <a:t>Blackfish</a:t>
            </a:r>
          </a:p>
        </p:txBody>
      </p:sp>
      <p:sp>
        <p:nvSpPr>
          <p:cNvPr id="3" name="Content Placeholder 2">
            <a:extLst>
              <a:ext uri="{FF2B5EF4-FFF2-40B4-BE49-F238E27FC236}">
                <a16:creationId xmlns:a16="http://schemas.microsoft.com/office/drawing/2014/main" id="{18FD7F51-1C74-44F8-8691-17EBAE35ED9B}"/>
              </a:ext>
            </a:extLst>
          </p:cNvPr>
          <p:cNvSpPr>
            <a:spLocks noGrp="1"/>
          </p:cNvSpPr>
          <p:nvPr>
            <p:ph idx="1"/>
          </p:nvPr>
        </p:nvSpPr>
        <p:spPr>
          <a:xfrm>
            <a:off x="753979" y="1545357"/>
            <a:ext cx="10515600" cy="1723691"/>
          </a:xfrm>
        </p:spPr>
        <p:txBody>
          <a:bodyPr>
            <a:normAutofit fontScale="92500" lnSpcReduction="20000"/>
          </a:bodyPr>
          <a:lstStyle/>
          <a:p>
            <a:r>
              <a:rPr lang="en-US" dirty="0"/>
              <a:t>Oceanic dolphins, including orcas, pilot whales and melon-head whales</a:t>
            </a:r>
          </a:p>
          <a:p>
            <a:r>
              <a:rPr lang="en-US" dirty="0"/>
              <a:t>Blackfish, the documentary (2013) about the orca Tilikum and SeaWorld, is credited with raising awareness of the cruelty of captivity, thereby changing the conversation about both capturing and freeing these wonderful marine mammals</a:t>
            </a:r>
          </a:p>
        </p:txBody>
      </p:sp>
      <p:pic>
        <p:nvPicPr>
          <p:cNvPr id="9218" name="Picture 2" descr="Black-and-white picture of an orca (killer whale) with the title Blackfish and credits underneath">
            <a:extLst>
              <a:ext uri="{FF2B5EF4-FFF2-40B4-BE49-F238E27FC236}">
                <a16:creationId xmlns:a16="http://schemas.microsoft.com/office/drawing/2014/main" id="{51380209-FE8A-437F-AFF0-C4CBC7D01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331" y="3226149"/>
            <a:ext cx="2095500" cy="3095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B8A4A7A-D7AE-4217-8083-5BD9E05851DF}"/>
              </a:ext>
            </a:extLst>
          </p:cNvPr>
          <p:cNvSpPr txBox="1"/>
          <p:nvPr/>
        </p:nvSpPr>
        <p:spPr>
          <a:xfrm>
            <a:off x="4126831" y="4450797"/>
            <a:ext cx="6376737" cy="646331"/>
          </a:xfrm>
          <a:prstGeom prst="rect">
            <a:avLst/>
          </a:prstGeom>
          <a:noFill/>
        </p:spPr>
        <p:txBody>
          <a:bodyPr wrap="square" rtlCol="0">
            <a:spAutoFit/>
          </a:bodyPr>
          <a:lstStyle/>
          <a:p>
            <a:pPr algn="ctr"/>
            <a:r>
              <a:rPr lang="en-US" b="1" dirty="0"/>
              <a:t>“When you look into their eyes, you know somebody is home.” </a:t>
            </a:r>
          </a:p>
          <a:p>
            <a:pPr algn="ctr"/>
            <a:r>
              <a:rPr lang="en-US" b="1" dirty="0">
                <a:hlinkClick r:id="rId3"/>
              </a:rPr>
              <a:t>https://www.youtube.com/watch?v=fLOeH-Oq_1Y</a:t>
            </a:r>
            <a:endParaRPr lang="en-US" b="1" dirty="0"/>
          </a:p>
        </p:txBody>
      </p:sp>
    </p:spTree>
    <p:extLst>
      <p:ext uri="{BB962C8B-B14F-4D97-AF65-F5344CB8AC3E}">
        <p14:creationId xmlns:p14="http://schemas.microsoft.com/office/powerpoint/2010/main" val="156297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6A577-E6C4-4DD0-B310-8322C90A4670}"/>
              </a:ext>
            </a:extLst>
          </p:cNvPr>
          <p:cNvSpPr>
            <a:spLocks noGrp="1"/>
          </p:cNvSpPr>
          <p:nvPr>
            <p:ph type="title"/>
          </p:nvPr>
        </p:nvSpPr>
        <p:spPr/>
        <p:txBody>
          <a:bodyPr/>
          <a:lstStyle/>
          <a:p>
            <a:r>
              <a:rPr lang="en-US" dirty="0"/>
              <a:t>Whale and dolphin conservation</a:t>
            </a:r>
          </a:p>
        </p:txBody>
      </p:sp>
      <p:pic>
        <p:nvPicPr>
          <p:cNvPr id="6" name="Content Placeholder 5">
            <a:extLst>
              <a:ext uri="{FF2B5EF4-FFF2-40B4-BE49-F238E27FC236}">
                <a16:creationId xmlns:a16="http://schemas.microsoft.com/office/drawing/2014/main" id="{81B17DA6-735F-40AC-8D3A-ACB3D09185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6478" y="1416727"/>
            <a:ext cx="7753164" cy="4895173"/>
          </a:xfrm>
        </p:spPr>
      </p:pic>
      <p:sp>
        <p:nvSpPr>
          <p:cNvPr id="4" name="TextBox 3">
            <a:extLst>
              <a:ext uri="{FF2B5EF4-FFF2-40B4-BE49-F238E27FC236}">
                <a16:creationId xmlns:a16="http://schemas.microsoft.com/office/drawing/2014/main" id="{AB6EDFFA-F7F2-4D30-B7C7-B18C5B0DAD1D}"/>
              </a:ext>
            </a:extLst>
          </p:cNvPr>
          <p:cNvSpPr txBox="1"/>
          <p:nvPr/>
        </p:nvSpPr>
        <p:spPr>
          <a:xfrm>
            <a:off x="4567581" y="6311900"/>
            <a:ext cx="3056838" cy="369332"/>
          </a:xfrm>
          <a:prstGeom prst="rect">
            <a:avLst/>
          </a:prstGeom>
          <a:noFill/>
        </p:spPr>
        <p:txBody>
          <a:bodyPr wrap="square" rtlCol="0">
            <a:spAutoFit/>
          </a:bodyPr>
          <a:lstStyle/>
          <a:p>
            <a:r>
              <a:rPr lang="en-US" dirty="0">
                <a:hlinkClick r:id="rId3"/>
              </a:rPr>
              <a:t>https://us.whales.org/about/</a:t>
            </a:r>
            <a:endParaRPr lang="en-US" dirty="0"/>
          </a:p>
        </p:txBody>
      </p:sp>
    </p:spTree>
    <p:extLst>
      <p:ext uri="{BB962C8B-B14F-4D97-AF65-F5344CB8AC3E}">
        <p14:creationId xmlns:p14="http://schemas.microsoft.com/office/powerpoint/2010/main" val="2514839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8802-4DA5-4411-AC26-3143C6BFFD61}"/>
              </a:ext>
            </a:extLst>
          </p:cNvPr>
          <p:cNvSpPr>
            <a:spLocks noGrp="1"/>
          </p:cNvSpPr>
          <p:nvPr>
            <p:ph type="title"/>
          </p:nvPr>
        </p:nvSpPr>
        <p:spPr/>
        <p:txBody>
          <a:bodyPr/>
          <a:lstStyle/>
          <a:p>
            <a:pPr algn="ctr"/>
            <a:r>
              <a:rPr lang="en-US" dirty="0"/>
              <a:t>Visit and swim with a young Blue Whale at The Abyss Observatory</a:t>
            </a:r>
          </a:p>
        </p:txBody>
      </p:sp>
      <p:pic>
        <p:nvPicPr>
          <p:cNvPr id="5" name="Content Placeholder 4">
            <a:extLst>
              <a:ext uri="{FF2B5EF4-FFF2-40B4-BE49-F238E27FC236}">
                <a16:creationId xmlns:a16="http://schemas.microsoft.com/office/drawing/2014/main" id="{60285AF0-2CB0-4A21-B1AD-77C28F9711F9}"/>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195108" y="1690688"/>
            <a:ext cx="5801784" cy="4351338"/>
          </a:xfrm>
        </p:spPr>
      </p:pic>
      <p:sp>
        <p:nvSpPr>
          <p:cNvPr id="7" name="TextBox 6">
            <a:extLst>
              <a:ext uri="{FF2B5EF4-FFF2-40B4-BE49-F238E27FC236}">
                <a16:creationId xmlns:a16="http://schemas.microsoft.com/office/drawing/2014/main" id="{D4E34D5D-7ACC-4AC4-B904-984EDAC5CBE8}"/>
              </a:ext>
            </a:extLst>
          </p:cNvPr>
          <p:cNvSpPr txBox="1"/>
          <p:nvPr/>
        </p:nvSpPr>
        <p:spPr>
          <a:xfrm>
            <a:off x="3291360" y="6123543"/>
            <a:ext cx="5705532" cy="369332"/>
          </a:xfrm>
          <a:prstGeom prst="rect">
            <a:avLst/>
          </a:prstGeom>
          <a:noFill/>
        </p:spPr>
        <p:txBody>
          <a:bodyPr wrap="square" rtlCol="0">
            <a:spAutoFit/>
          </a:bodyPr>
          <a:lstStyle/>
          <a:p>
            <a:r>
              <a:rPr lang="en-US" dirty="0">
                <a:hlinkClick r:id="rId4"/>
              </a:rPr>
              <a:t>http://maps.secondlife.com/secondlife/Farwell/205/69/89</a:t>
            </a:r>
            <a:r>
              <a:rPr lang="en-US" dirty="0"/>
              <a:t> </a:t>
            </a:r>
          </a:p>
        </p:txBody>
      </p:sp>
    </p:spTree>
    <p:extLst>
      <p:ext uri="{BB962C8B-B14F-4D97-AF65-F5344CB8AC3E}">
        <p14:creationId xmlns:p14="http://schemas.microsoft.com/office/powerpoint/2010/main" val="227858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B82D-DB91-4FA2-BBA9-537EBDA5F5F6}"/>
              </a:ext>
            </a:extLst>
          </p:cNvPr>
          <p:cNvSpPr>
            <a:spLocks noGrp="1"/>
          </p:cNvSpPr>
          <p:nvPr>
            <p:ph type="title"/>
          </p:nvPr>
        </p:nvSpPr>
        <p:spPr/>
        <p:txBody>
          <a:bodyPr/>
          <a:lstStyle/>
          <a:p>
            <a:r>
              <a:rPr lang="en-US" dirty="0"/>
              <a:t>Have you ever seen a whale or dolphin?</a:t>
            </a:r>
          </a:p>
        </p:txBody>
      </p:sp>
      <p:sp>
        <p:nvSpPr>
          <p:cNvPr id="3" name="Text Placeholder 2">
            <a:extLst>
              <a:ext uri="{FF2B5EF4-FFF2-40B4-BE49-F238E27FC236}">
                <a16:creationId xmlns:a16="http://schemas.microsoft.com/office/drawing/2014/main" id="{940C7CA2-2815-42FF-BE6D-C47AB3D73776}"/>
              </a:ext>
            </a:extLst>
          </p:cNvPr>
          <p:cNvSpPr>
            <a:spLocks noGrp="1"/>
          </p:cNvSpPr>
          <p:nvPr>
            <p:ph type="body" idx="1"/>
          </p:nvPr>
        </p:nvSpPr>
        <p:spPr/>
        <p:txBody>
          <a:bodyPr/>
          <a:lstStyle/>
          <a:p>
            <a:r>
              <a:rPr lang="en-US" dirty="0"/>
              <a:t>In the wild?</a:t>
            </a:r>
          </a:p>
        </p:txBody>
      </p:sp>
      <p:sp>
        <p:nvSpPr>
          <p:cNvPr id="4" name="Content Placeholder 3">
            <a:extLst>
              <a:ext uri="{FF2B5EF4-FFF2-40B4-BE49-F238E27FC236}">
                <a16:creationId xmlns:a16="http://schemas.microsoft.com/office/drawing/2014/main" id="{44257F92-5CE3-4713-9AD5-00190B04139D}"/>
              </a:ext>
            </a:extLst>
          </p:cNvPr>
          <p:cNvSpPr>
            <a:spLocks noGrp="1"/>
          </p:cNvSpPr>
          <p:nvPr>
            <p:ph sz="half" idx="2"/>
          </p:nvPr>
        </p:nvSpPr>
        <p:spPr/>
        <p:txBody>
          <a:bodyPr/>
          <a:lstStyle/>
          <a:p>
            <a:r>
              <a:rPr lang="en-US" dirty="0"/>
              <a:t>What was it like?</a:t>
            </a:r>
          </a:p>
          <a:p>
            <a:pPr marL="0" indent="0">
              <a:buNone/>
            </a:pPr>
            <a:endParaRPr lang="en-US" dirty="0"/>
          </a:p>
        </p:txBody>
      </p:sp>
      <p:sp>
        <p:nvSpPr>
          <p:cNvPr id="5" name="Text Placeholder 4">
            <a:extLst>
              <a:ext uri="{FF2B5EF4-FFF2-40B4-BE49-F238E27FC236}">
                <a16:creationId xmlns:a16="http://schemas.microsoft.com/office/drawing/2014/main" id="{AEBE789C-5EC7-42F0-9B9A-5D8F43EE5411}"/>
              </a:ext>
            </a:extLst>
          </p:cNvPr>
          <p:cNvSpPr>
            <a:spLocks noGrp="1"/>
          </p:cNvSpPr>
          <p:nvPr>
            <p:ph type="body" sz="quarter" idx="3"/>
          </p:nvPr>
        </p:nvSpPr>
        <p:spPr>
          <a:xfrm>
            <a:off x="6734259" y="1681163"/>
            <a:ext cx="5183188" cy="823912"/>
          </a:xfrm>
        </p:spPr>
        <p:txBody>
          <a:bodyPr/>
          <a:lstStyle/>
          <a:p>
            <a:r>
              <a:rPr lang="en-US" dirty="0"/>
              <a:t>In captivity? </a:t>
            </a:r>
          </a:p>
        </p:txBody>
      </p:sp>
      <p:sp>
        <p:nvSpPr>
          <p:cNvPr id="6" name="Content Placeholder 5">
            <a:extLst>
              <a:ext uri="{FF2B5EF4-FFF2-40B4-BE49-F238E27FC236}">
                <a16:creationId xmlns:a16="http://schemas.microsoft.com/office/drawing/2014/main" id="{60863E4C-A2CA-40C9-9BEB-D96F9D394B12}"/>
              </a:ext>
            </a:extLst>
          </p:cNvPr>
          <p:cNvSpPr>
            <a:spLocks noGrp="1"/>
          </p:cNvSpPr>
          <p:nvPr>
            <p:ph sz="quarter" idx="4"/>
          </p:nvPr>
        </p:nvSpPr>
        <p:spPr>
          <a:xfrm>
            <a:off x="6734259" y="2505075"/>
            <a:ext cx="4536908" cy="3526483"/>
          </a:xfrm>
        </p:spPr>
        <p:txBody>
          <a:bodyPr/>
          <a:lstStyle/>
          <a:p>
            <a:r>
              <a:rPr lang="en-US" dirty="0"/>
              <a:t>What was it like?</a:t>
            </a:r>
          </a:p>
        </p:txBody>
      </p:sp>
      <p:pic>
        <p:nvPicPr>
          <p:cNvPr id="1030" name="Picture 6" descr="humpback whale">
            <a:extLst>
              <a:ext uri="{FF2B5EF4-FFF2-40B4-BE49-F238E27FC236}">
                <a16:creationId xmlns:a16="http://schemas.microsoft.com/office/drawing/2014/main" id="{42A3C391-FEF5-414C-AC29-8ACCFA591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33" y="3006726"/>
            <a:ext cx="4688228" cy="31235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3855872-6AA4-4FC9-8341-87E75AFAAFCC}"/>
              </a:ext>
            </a:extLst>
          </p:cNvPr>
          <p:cNvSpPr txBox="1"/>
          <p:nvPr/>
        </p:nvSpPr>
        <p:spPr>
          <a:xfrm>
            <a:off x="839788" y="6212777"/>
            <a:ext cx="4974641" cy="400110"/>
          </a:xfrm>
          <a:prstGeom prst="rect">
            <a:avLst/>
          </a:prstGeom>
          <a:noFill/>
        </p:spPr>
        <p:txBody>
          <a:bodyPr wrap="square" rtlCol="0">
            <a:spAutoFit/>
          </a:bodyPr>
          <a:lstStyle/>
          <a:p>
            <a:r>
              <a:rPr lang="en-US" sz="1000" dirty="0">
                <a:hlinkClick r:id="rId3"/>
              </a:rPr>
              <a:t>https://www.newscientist.com/article/2215121-we-can-tell-where-a-whale-has-travelled-from-the-themes-in-its-song/</a:t>
            </a:r>
            <a:endParaRPr lang="en-US" sz="1000" dirty="0"/>
          </a:p>
        </p:txBody>
      </p:sp>
      <p:pic>
        <p:nvPicPr>
          <p:cNvPr id="1032" name="Picture 8" descr="Related image">
            <a:extLst>
              <a:ext uri="{FF2B5EF4-FFF2-40B4-BE49-F238E27FC236}">
                <a16:creationId xmlns:a16="http://schemas.microsoft.com/office/drawing/2014/main" id="{BDB16A76-77AC-46A5-AFED-924A5E6B2A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4177" y="3006726"/>
            <a:ext cx="4038307" cy="30248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FC086F1-56CA-4E34-88A2-D7A3AC411CF9}"/>
              </a:ext>
            </a:extLst>
          </p:cNvPr>
          <p:cNvSpPr txBox="1"/>
          <p:nvPr/>
        </p:nvSpPr>
        <p:spPr>
          <a:xfrm>
            <a:off x="6774218" y="6031558"/>
            <a:ext cx="5103270" cy="246221"/>
          </a:xfrm>
          <a:prstGeom prst="rect">
            <a:avLst/>
          </a:prstGeom>
          <a:noFill/>
        </p:spPr>
        <p:txBody>
          <a:bodyPr wrap="square" rtlCol="0">
            <a:spAutoFit/>
          </a:bodyPr>
          <a:lstStyle/>
          <a:p>
            <a:r>
              <a:rPr lang="en-US" sz="1000" dirty="0">
                <a:hlinkClick r:id="rId5"/>
              </a:rPr>
              <a:t>https://anonhq.com/seaworld-end-orca-shows-san-diego-park-2016/</a:t>
            </a:r>
            <a:endParaRPr lang="en-US" sz="1000" dirty="0"/>
          </a:p>
        </p:txBody>
      </p:sp>
    </p:spTree>
    <p:extLst>
      <p:ext uri="{BB962C8B-B14F-4D97-AF65-F5344CB8AC3E}">
        <p14:creationId xmlns:p14="http://schemas.microsoft.com/office/powerpoint/2010/main" val="2735961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70F9E-3895-4789-B6B0-0A9A1B42AE19}"/>
              </a:ext>
            </a:extLst>
          </p:cNvPr>
          <p:cNvSpPr>
            <a:spLocks noGrp="1"/>
          </p:cNvSpPr>
          <p:nvPr>
            <p:ph type="title"/>
          </p:nvPr>
        </p:nvSpPr>
        <p:spPr>
          <a:xfrm>
            <a:off x="397042" y="365125"/>
            <a:ext cx="11430000" cy="1325563"/>
          </a:xfrm>
        </p:spPr>
        <p:txBody>
          <a:bodyPr>
            <a:normAutofit/>
          </a:bodyPr>
          <a:lstStyle/>
          <a:p>
            <a:r>
              <a:rPr lang="en-US" dirty="0"/>
              <a:t>Cetaceans: whales, dolphins and porpoises</a:t>
            </a:r>
            <a:br>
              <a:rPr lang="en-US" dirty="0"/>
            </a:br>
            <a:endParaRPr lang="en-US" dirty="0"/>
          </a:p>
        </p:txBody>
      </p:sp>
      <p:sp>
        <p:nvSpPr>
          <p:cNvPr id="3" name="Content Placeholder 2">
            <a:extLst>
              <a:ext uri="{FF2B5EF4-FFF2-40B4-BE49-F238E27FC236}">
                <a16:creationId xmlns:a16="http://schemas.microsoft.com/office/drawing/2014/main" id="{A5593530-E830-4F6A-9A3A-09B927723DFF}"/>
              </a:ext>
            </a:extLst>
          </p:cNvPr>
          <p:cNvSpPr>
            <a:spLocks noGrp="1"/>
          </p:cNvSpPr>
          <p:nvPr>
            <p:ph idx="1"/>
          </p:nvPr>
        </p:nvSpPr>
        <p:spPr>
          <a:xfrm>
            <a:off x="0" y="1420611"/>
            <a:ext cx="11125200" cy="451352"/>
          </a:xfrm>
        </p:spPr>
        <p:txBody>
          <a:bodyPr>
            <a:normAutofit/>
          </a:bodyPr>
          <a:lstStyle/>
          <a:p>
            <a:pPr marL="457200" lvl="1" indent="0">
              <a:buNone/>
            </a:pPr>
            <a:r>
              <a:rPr lang="en-US" dirty="0"/>
              <a:t>Here are some of the many species:</a:t>
            </a:r>
          </a:p>
        </p:txBody>
      </p:sp>
      <p:pic>
        <p:nvPicPr>
          <p:cNvPr id="8" name="Picture 7">
            <a:extLst>
              <a:ext uri="{FF2B5EF4-FFF2-40B4-BE49-F238E27FC236}">
                <a16:creationId xmlns:a16="http://schemas.microsoft.com/office/drawing/2014/main" id="{7BD6290B-75DF-4FB1-A72E-FE58B4B033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04" y="1871963"/>
            <a:ext cx="11188501" cy="4203985"/>
          </a:xfrm>
          <a:prstGeom prst="rect">
            <a:avLst/>
          </a:prstGeom>
        </p:spPr>
      </p:pic>
      <p:sp>
        <p:nvSpPr>
          <p:cNvPr id="9" name="TextBox 8">
            <a:extLst>
              <a:ext uri="{FF2B5EF4-FFF2-40B4-BE49-F238E27FC236}">
                <a16:creationId xmlns:a16="http://schemas.microsoft.com/office/drawing/2014/main" id="{FA2E93CF-C5AD-489E-B231-3127B3B42218}"/>
              </a:ext>
            </a:extLst>
          </p:cNvPr>
          <p:cNvSpPr txBox="1"/>
          <p:nvPr/>
        </p:nvSpPr>
        <p:spPr>
          <a:xfrm>
            <a:off x="588404" y="6087980"/>
            <a:ext cx="7062537" cy="246221"/>
          </a:xfrm>
          <a:prstGeom prst="rect">
            <a:avLst/>
          </a:prstGeom>
          <a:noFill/>
        </p:spPr>
        <p:txBody>
          <a:bodyPr wrap="square" rtlCol="0">
            <a:spAutoFit/>
          </a:bodyPr>
          <a:lstStyle/>
          <a:p>
            <a:r>
              <a:rPr lang="en-US" sz="1000" dirty="0">
                <a:hlinkClick r:id="rId3"/>
              </a:rPr>
              <a:t>https://us.whales.org/whales-dolphins/species-guide/</a:t>
            </a:r>
            <a:endParaRPr lang="en-US" sz="1000" dirty="0"/>
          </a:p>
        </p:txBody>
      </p:sp>
    </p:spTree>
    <p:extLst>
      <p:ext uri="{BB962C8B-B14F-4D97-AF65-F5344CB8AC3E}">
        <p14:creationId xmlns:p14="http://schemas.microsoft.com/office/powerpoint/2010/main" val="2248585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70F9E-3895-4789-B6B0-0A9A1B42AE19}"/>
              </a:ext>
            </a:extLst>
          </p:cNvPr>
          <p:cNvSpPr>
            <a:spLocks noGrp="1"/>
          </p:cNvSpPr>
          <p:nvPr>
            <p:ph type="title"/>
          </p:nvPr>
        </p:nvSpPr>
        <p:spPr>
          <a:xfrm>
            <a:off x="397042" y="365125"/>
            <a:ext cx="11430000" cy="1325563"/>
          </a:xfrm>
        </p:spPr>
        <p:txBody>
          <a:bodyPr>
            <a:normAutofit/>
          </a:bodyPr>
          <a:lstStyle/>
          <a:p>
            <a:r>
              <a:rPr lang="en-US" dirty="0"/>
              <a:t>Cetaceans: whales, dolphins and porpoises</a:t>
            </a:r>
            <a:br>
              <a:rPr lang="en-US" dirty="0"/>
            </a:br>
            <a:endParaRPr lang="en-US" dirty="0"/>
          </a:p>
        </p:txBody>
      </p:sp>
      <p:sp>
        <p:nvSpPr>
          <p:cNvPr id="3" name="Content Placeholder 2">
            <a:extLst>
              <a:ext uri="{FF2B5EF4-FFF2-40B4-BE49-F238E27FC236}">
                <a16:creationId xmlns:a16="http://schemas.microsoft.com/office/drawing/2014/main" id="{A5593530-E830-4F6A-9A3A-09B927723DFF}"/>
              </a:ext>
            </a:extLst>
          </p:cNvPr>
          <p:cNvSpPr>
            <a:spLocks noGrp="1"/>
          </p:cNvSpPr>
          <p:nvPr>
            <p:ph idx="1"/>
          </p:nvPr>
        </p:nvSpPr>
        <p:spPr>
          <a:xfrm>
            <a:off x="100264" y="1477408"/>
            <a:ext cx="5493418" cy="4550413"/>
          </a:xfrm>
        </p:spPr>
        <p:txBody>
          <a:bodyPr>
            <a:normAutofit fontScale="92500"/>
          </a:bodyPr>
          <a:lstStyle/>
          <a:p>
            <a:r>
              <a:rPr lang="en-US" dirty="0"/>
              <a:t>The largest is the Blue Whale</a:t>
            </a:r>
          </a:p>
          <a:p>
            <a:pPr lvl="1"/>
            <a:r>
              <a:rPr lang="en-US" dirty="0"/>
              <a:t>It can grow to 30m long and with the largest measured weighing 190 tons!</a:t>
            </a:r>
          </a:p>
          <a:p>
            <a:pPr lvl="1"/>
            <a:r>
              <a:rPr lang="en-US" dirty="0"/>
              <a:t>It is the largest animal to ever known to live on Earth</a:t>
            </a:r>
          </a:p>
          <a:p>
            <a:pPr lvl="1"/>
            <a:r>
              <a:rPr lang="en-US" dirty="0"/>
              <a:t>They travel all the oceans except the Arctic</a:t>
            </a:r>
          </a:p>
          <a:p>
            <a:pPr lvl="1"/>
            <a:r>
              <a:rPr lang="en-US" dirty="0"/>
              <a:t>They may live 50 years, become sexually mature at 10 to 15 years of age</a:t>
            </a:r>
          </a:p>
          <a:p>
            <a:pPr lvl="1"/>
            <a:r>
              <a:rPr lang="en-US" dirty="0"/>
              <a:t>Females may have a single calf every two or three years</a:t>
            </a:r>
          </a:p>
          <a:p>
            <a:pPr lvl="1"/>
            <a:r>
              <a:rPr lang="en-US" dirty="0"/>
              <a:t>As with most whales, they feed in frigid waters and breed in warm waters</a:t>
            </a:r>
          </a:p>
          <a:p>
            <a:pPr lvl="1"/>
            <a:endParaRPr lang="en-US" dirty="0"/>
          </a:p>
          <a:p>
            <a:pPr marL="457200" lvl="1" indent="0">
              <a:buNone/>
            </a:pPr>
            <a:endParaRPr lang="en-US" dirty="0"/>
          </a:p>
          <a:p>
            <a:pPr marL="457200" lvl="1" indent="0">
              <a:buNone/>
            </a:pPr>
            <a:endParaRPr lang="en-US" dirty="0"/>
          </a:p>
          <a:p>
            <a:pPr lvl="1"/>
            <a:endParaRPr lang="en-US" dirty="0"/>
          </a:p>
        </p:txBody>
      </p:sp>
      <p:pic>
        <p:nvPicPr>
          <p:cNvPr id="4098" name="Picture 2" descr="Blue whale migration">
            <a:extLst>
              <a:ext uri="{FF2B5EF4-FFF2-40B4-BE49-F238E27FC236}">
                <a16:creationId xmlns:a16="http://schemas.microsoft.com/office/drawing/2014/main" id="{A1FC427D-3F7B-46B0-979D-C9F839A55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486" y="1859696"/>
            <a:ext cx="6342998" cy="35665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56F924C-F514-44A5-9087-826F73856A6B}"/>
              </a:ext>
            </a:extLst>
          </p:cNvPr>
          <p:cNvSpPr txBox="1"/>
          <p:nvPr/>
        </p:nvSpPr>
        <p:spPr>
          <a:xfrm>
            <a:off x="6978315" y="5426241"/>
            <a:ext cx="4475747" cy="246221"/>
          </a:xfrm>
          <a:prstGeom prst="rect">
            <a:avLst/>
          </a:prstGeom>
          <a:noFill/>
        </p:spPr>
        <p:txBody>
          <a:bodyPr wrap="square" rtlCol="0">
            <a:spAutoFit/>
          </a:bodyPr>
          <a:lstStyle/>
          <a:p>
            <a:r>
              <a:rPr lang="en-US" sz="1000" dirty="0">
                <a:hlinkClick r:id="rId3"/>
              </a:rPr>
              <a:t>https://www.neefusa.org/weather-and-climate/weather/blue-whale-migration</a:t>
            </a:r>
            <a:endParaRPr lang="en-US" sz="1000" dirty="0"/>
          </a:p>
        </p:txBody>
      </p:sp>
    </p:spTree>
    <p:extLst>
      <p:ext uri="{BB962C8B-B14F-4D97-AF65-F5344CB8AC3E}">
        <p14:creationId xmlns:p14="http://schemas.microsoft.com/office/powerpoint/2010/main" val="3594251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70F9E-3895-4789-B6B0-0A9A1B42AE19}"/>
              </a:ext>
            </a:extLst>
          </p:cNvPr>
          <p:cNvSpPr>
            <a:spLocks noGrp="1"/>
          </p:cNvSpPr>
          <p:nvPr>
            <p:ph type="title"/>
          </p:nvPr>
        </p:nvSpPr>
        <p:spPr>
          <a:xfrm>
            <a:off x="397042" y="365125"/>
            <a:ext cx="11430000" cy="1325563"/>
          </a:xfrm>
        </p:spPr>
        <p:txBody>
          <a:bodyPr>
            <a:normAutofit/>
          </a:bodyPr>
          <a:lstStyle/>
          <a:p>
            <a:r>
              <a:rPr lang="en-US" dirty="0"/>
              <a:t>Cetaceans: whales, dolphins and porpoises</a:t>
            </a:r>
            <a:br>
              <a:rPr lang="en-US" dirty="0"/>
            </a:br>
            <a:endParaRPr lang="en-US" dirty="0"/>
          </a:p>
        </p:txBody>
      </p:sp>
      <p:sp>
        <p:nvSpPr>
          <p:cNvPr id="3" name="Content Placeholder 2">
            <a:extLst>
              <a:ext uri="{FF2B5EF4-FFF2-40B4-BE49-F238E27FC236}">
                <a16:creationId xmlns:a16="http://schemas.microsoft.com/office/drawing/2014/main" id="{A5593530-E830-4F6A-9A3A-09B927723DFF}"/>
              </a:ext>
            </a:extLst>
          </p:cNvPr>
          <p:cNvSpPr>
            <a:spLocks noGrp="1"/>
          </p:cNvSpPr>
          <p:nvPr>
            <p:ph idx="1"/>
          </p:nvPr>
        </p:nvSpPr>
        <p:spPr>
          <a:xfrm>
            <a:off x="717883" y="1151856"/>
            <a:ext cx="10515600" cy="5341019"/>
          </a:xfrm>
        </p:spPr>
        <p:txBody>
          <a:bodyPr>
            <a:normAutofit/>
          </a:bodyPr>
          <a:lstStyle/>
          <a:p>
            <a:r>
              <a:rPr lang="en-US" dirty="0"/>
              <a:t>The smallest is the endangered New Zealand Dolphin </a:t>
            </a:r>
          </a:p>
          <a:p>
            <a:pPr lvl="1"/>
            <a:r>
              <a:rPr lang="en-US" dirty="0"/>
              <a:t>1.3m long, it lives along the New Zealand coasts</a:t>
            </a:r>
          </a:p>
          <a:p>
            <a:pPr lvl="1"/>
            <a:endParaRPr lang="en-US" dirty="0"/>
          </a:p>
          <a:p>
            <a:pPr lvl="1"/>
            <a:endParaRPr lang="en-US" dirty="0"/>
          </a:p>
        </p:txBody>
      </p:sp>
      <p:pic>
        <p:nvPicPr>
          <p:cNvPr id="2050" name="Picture 2" descr="New Zealand dolphin">
            <a:extLst>
              <a:ext uri="{FF2B5EF4-FFF2-40B4-BE49-F238E27FC236}">
                <a16:creationId xmlns:a16="http://schemas.microsoft.com/office/drawing/2014/main" id="{056E748F-12F0-4522-BE5F-F00D5BB07B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2610" y="2153653"/>
            <a:ext cx="4081511" cy="40815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315D204-14C6-44BD-98BA-482E1F0A234B}"/>
              </a:ext>
            </a:extLst>
          </p:cNvPr>
          <p:cNvSpPr txBox="1"/>
          <p:nvPr/>
        </p:nvSpPr>
        <p:spPr>
          <a:xfrm>
            <a:off x="4257974" y="6235164"/>
            <a:ext cx="3866147" cy="246221"/>
          </a:xfrm>
          <a:prstGeom prst="rect">
            <a:avLst/>
          </a:prstGeom>
          <a:noFill/>
        </p:spPr>
        <p:txBody>
          <a:bodyPr wrap="square" rtlCol="0">
            <a:spAutoFit/>
          </a:bodyPr>
          <a:lstStyle/>
          <a:p>
            <a:r>
              <a:rPr lang="en-US" sz="1000" dirty="0">
                <a:hlinkClick r:id="rId3"/>
              </a:rPr>
              <a:t>https://www.youtube.com/watch?time_continue=9&amp;v=1SlAL3Wo4MY</a:t>
            </a:r>
            <a:endParaRPr lang="en-US" sz="1000" dirty="0"/>
          </a:p>
        </p:txBody>
      </p:sp>
    </p:spTree>
    <p:extLst>
      <p:ext uri="{BB962C8B-B14F-4D97-AF65-F5344CB8AC3E}">
        <p14:creationId xmlns:p14="http://schemas.microsoft.com/office/powerpoint/2010/main" val="1450515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C48D0-F6CA-4E50-B3A2-FDE102AD2DDF}"/>
              </a:ext>
            </a:extLst>
          </p:cNvPr>
          <p:cNvSpPr>
            <a:spLocks noGrp="1"/>
          </p:cNvSpPr>
          <p:nvPr>
            <p:ph type="title"/>
          </p:nvPr>
        </p:nvSpPr>
        <p:spPr>
          <a:xfrm>
            <a:off x="489284" y="88126"/>
            <a:ext cx="10515600" cy="1325563"/>
          </a:xfrm>
        </p:spPr>
        <p:txBody>
          <a:bodyPr/>
          <a:lstStyle/>
          <a:p>
            <a:r>
              <a:rPr lang="en-US" dirty="0"/>
              <a:t>Into the sea: cetacean ancestry</a:t>
            </a:r>
          </a:p>
        </p:txBody>
      </p:sp>
      <p:sp>
        <p:nvSpPr>
          <p:cNvPr id="3" name="Content Placeholder 2">
            <a:extLst>
              <a:ext uri="{FF2B5EF4-FFF2-40B4-BE49-F238E27FC236}">
                <a16:creationId xmlns:a16="http://schemas.microsoft.com/office/drawing/2014/main" id="{782BA9B9-6E68-4EE0-88C1-3ADB287C682F}"/>
              </a:ext>
            </a:extLst>
          </p:cNvPr>
          <p:cNvSpPr>
            <a:spLocks noGrp="1"/>
          </p:cNvSpPr>
          <p:nvPr>
            <p:ph idx="1"/>
          </p:nvPr>
        </p:nvSpPr>
        <p:spPr>
          <a:xfrm>
            <a:off x="356937" y="1413689"/>
            <a:ext cx="6344653" cy="4351338"/>
          </a:xfrm>
        </p:spPr>
        <p:txBody>
          <a:bodyPr>
            <a:normAutofit fontScale="85000" lnSpcReduction="20000"/>
          </a:bodyPr>
          <a:lstStyle/>
          <a:p>
            <a:r>
              <a:rPr lang="en-US" dirty="0"/>
              <a:t>Ancestors of cetaceans were land-dwelling mammals that diverged during the Eocene, about 50 million years ago, with the transition to fully aquatic taking about 12 million years</a:t>
            </a:r>
          </a:p>
          <a:p>
            <a:r>
              <a:rPr lang="en-US" dirty="0"/>
              <a:t>Some changes and adaptations</a:t>
            </a:r>
          </a:p>
          <a:p>
            <a:pPr lvl="1"/>
            <a:r>
              <a:rPr lang="en-US" dirty="0"/>
              <a:t>Traded limbs for flippers</a:t>
            </a:r>
          </a:p>
          <a:p>
            <a:pPr lvl="1"/>
            <a:r>
              <a:rPr lang="en-US" dirty="0"/>
              <a:t>Rest, with half the brain at a time slumbering and the other half on alert, replaced sleep</a:t>
            </a:r>
          </a:p>
          <a:p>
            <a:pPr lvl="1"/>
            <a:r>
              <a:rPr lang="en-US" dirty="0"/>
              <a:t>Shed genes for growing hair</a:t>
            </a:r>
          </a:p>
          <a:p>
            <a:pPr lvl="1"/>
            <a:r>
              <a:rPr lang="en-US" dirty="0"/>
              <a:t>Significantly increased ability to hold breath</a:t>
            </a:r>
          </a:p>
          <a:p>
            <a:pPr lvl="1"/>
            <a:r>
              <a:rPr lang="en-US" dirty="0"/>
              <a:t>Lost blood-clotting genes so that blood doesn’t clot when arteries narrow during deep dives</a:t>
            </a:r>
          </a:p>
          <a:p>
            <a:r>
              <a:rPr lang="en-US" dirty="0"/>
              <a:t>Members of the </a:t>
            </a:r>
            <a:r>
              <a:rPr lang="en-US" dirty="0" err="1"/>
              <a:t>Artiodactyla</a:t>
            </a:r>
            <a:r>
              <a:rPr lang="en-US" dirty="0"/>
              <a:t>, their closest land-dwelling relatives are hippopotamuses </a:t>
            </a:r>
          </a:p>
        </p:txBody>
      </p:sp>
      <p:sp>
        <p:nvSpPr>
          <p:cNvPr id="4" name="TextBox 3">
            <a:extLst>
              <a:ext uri="{FF2B5EF4-FFF2-40B4-BE49-F238E27FC236}">
                <a16:creationId xmlns:a16="http://schemas.microsoft.com/office/drawing/2014/main" id="{61C4C87A-6383-41BC-A599-77E4FB189AAD}"/>
              </a:ext>
            </a:extLst>
          </p:cNvPr>
          <p:cNvSpPr txBox="1"/>
          <p:nvPr/>
        </p:nvSpPr>
        <p:spPr>
          <a:xfrm>
            <a:off x="922421" y="6034901"/>
            <a:ext cx="5899484" cy="553998"/>
          </a:xfrm>
          <a:prstGeom prst="rect">
            <a:avLst/>
          </a:prstGeom>
          <a:noFill/>
        </p:spPr>
        <p:txBody>
          <a:bodyPr wrap="square" rtlCol="0">
            <a:spAutoFit/>
          </a:bodyPr>
          <a:lstStyle/>
          <a:p>
            <a:r>
              <a:rPr lang="en-US" sz="1000" dirty="0">
                <a:hlinkClick r:id="rId2"/>
              </a:rPr>
              <a:t>https://www.nytimes.com/2019/09/26/science/whales-dolphins-genes-evolution.html?fallback=0&amp;recId=1Rc1bc8eyQPE4Ynfi3LgQPZbGof&amp;locked=0&amp;geoContinent=NA&amp;geoRegion=MA&amp;recAlloc=control&amp;geoCountry=US&amp;blockId=home-discovery-vi-prg&amp;imp_id=593403611</a:t>
            </a:r>
            <a:endParaRPr lang="en-US" sz="1000" dirty="0"/>
          </a:p>
        </p:txBody>
      </p:sp>
      <p:pic>
        <p:nvPicPr>
          <p:cNvPr id="6146" name="Picture 2">
            <a:extLst>
              <a:ext uri="{FF2B5EF4-FFF2-40B4-BE49-F238E27FC236}">
                <a16:creationId xmlns:a16="http://schemas.microsoft.com/office/drawing/2014/main" id="{F79A34FA-660B-4D27-AA2C-740910719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5358" y="1105349"/>
            <a:ext cx="4327358" cy="52719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BCB3932-CAFC-4E13-AB10-1DE725E55F1F}"/>
              </a:ext>
            </a:extLst>
          </p:cNvPr>
          <p:cNvSpPr txBox="1"/>
          <p:nvPr/>
        </p:nvSpPr>
        <p:spPr>
          <a:xfrm>
            <a:off x="7736305" y="6384882"/>
            <a:ext cx="4359442" cy="246221"/>
          </a:xfrm>
          <a:prstGeom prst="rect">
            <a:avLst/>
          </a:prstGeom>
          <a:noFill/>
        </p:spPr>
        <p:txBody>
          <a:bodyPr wrap="square" rtlCol="0">
            <a:spAutoFit/>
          </a:bodyPr>
          <a:lstStyle/>
          <a:p>
            <a:r>
              <a:rPr lang="en-US" sz="1000" dirty="0">
                <a:hlinkClick r:id="rId4"/>
              </a:rPr>
              <a:t>https://www-tc.pbs.org/wnet/nature/files/2012/02/CetaceanEvolution-2.png</a:t>
            </a:r>
            <a:endParaRPr lang="en-US" sz="1000" dirty="0"/>
          </a:p>
        </p:txBody>
      </p:sp>
    </p:spTree>
    <p:extLst>
      <p:ext uri="{BB962C8B-B14F-4D97-AF65-F5344CB8AC3E}">
        <p14:creationId xmlns:p14="http://schemas.microsoft.com/office/powerpoint/2010/main" val="1570872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6442-BC28-468E-92CD-C3A1B954E799}"/>
              </a:ext>
            </a:extLst>
          </p:cNvPr>
          <p:cNvSpPr>
            <a:spLocks noGrp="1"/>
          </p:cNvSpPr>
          <p:nvPr>
            <p:ph type="title"/>
          </p:nvPr>
        </p:nvSpPr>
        <p:spPr/>
        <p:txBody>
          <a:bodyPr/>
          <a:lstStyle/>
          <a:p>
            <a:r>
              <a:rPr lang="en-US" dirty="0"/>
              <a:t>Two distinct groups of cetaceans: toothed and baleen </a:t>
            </a:r>
          </a:p>
        </p:txBody>
      </p:sp>
      <p:sp>
        <p:nvSpPr>
          <p:cNvPr id="3" name="Text Placeholder 2">
            <a:extLst>
              <a:ext uri="{FF2B5EF4-FFF2-40B4-BE49-F238E27FC236}">
                <a16:creationId xmlns:a16="http://schemas.microsoft.com/office/drawing/2014/main" id="{976D1CD7-D733-4729-AD3F-FE7BB4898D26}"/>
              </a:ext>
            </a:extLst>
          </p:cNvPr>
          <p:cNvSpPr>
            <a:spLocks noGrp="1"/>
          </p:cNvSpPr>
          <p:nvPr>
            <p:ph type="body" idx="1"/>
          </p:nvPr>
        </p:nvSpPr>
        <p:spPr/>
        <p:txBody>
          <a:bodyPr/>
          <a:lstStyle/>
          <a:p>
            <a:r>
              <a:rPr lang="en-US" dirty="0"/>
              <a:t>Blackfish with prey</a:t>
            </a:r>
          </a:p>
        </p:txBody>
      </p:sp>
      <p:sp>
        <p:nvSpPr>
          <p:cNvPr id="5" name="Text Placeholder 4">
            <a:extLst>
              <a:ext uri="{FF2B5EF4-FFF2-40B4-BE49-F238E27FC236}">
                <a16:creationId xmlns:a16="http://schemas.microsoft.com/office/drawing/2014/main" id="{EF302170-75B2-4B74-ADBE-4F9BFC307173}"/>
              </a:ext>
            </a:extLst>
          </p:cNvPr>
          <p:cNvSpPr>
            <a:spLocks noGrp="1"/>
          </p:cNvSpPr>
          <p:nvPr>
            <p:ph type="body" sz="quarter" idx="3"/>
          </p:nvPr>
        </p:nvSpPr>
        <p:spPr/>
        <p:txBody>
          <a:bodyPr/>
          <a:lstStyle/>
          <a:p>
            <a:r>
              <a:rPr lang="en-US" dirty="0"/>
              <a:t>Odontoceti: toothed and beaked</a:t>
            </a:r>
          </a:p>
        </p:txBody>
      </p:sp>
      <p:sp>
        <p:nvSpPr>
          <p:cNvPr id="6" name="Content Placeholder 5">
            <a:extLst>
              <a:ext uri="{FF2B5EF4-FFF2-40B4-BE49-F238E27FC236}">
                <a16:creationId xmlns:a16="http://schemas.microsoft.com/office/drawing/2014/main" id="{7B61E5D9-5CC2-4B4C-9707-50545041EBF1}"/>
              </a:ext>
            </a:extLst>
          </p:cNvPr>
          <p:cNvSpPr>
            <a:spLocks noGrp="1"/>
          </p:cNvSpPr>
          <p:nvPr>
            <p:ph sz="quarter" idx="4"/>
          </p:nvPr>
        </p:nvSpPr>
        <p:spPr/>
        <p:txBody>
          <a:bodyPr>
            <a:normAutofit fontScale="92500" lnSpcReduction="20000"/>
          </a:bodyPr>
          <a:lstStyle/>
          <a:p>
            <a:r>
              <a:rPr lang="en-US" dirty="0"/>
              <a:t>72 (73) species of toothed whale</a:t>
            </a:r>
          </a:p>
          <a:p>
            <a:r>
              <a:rPr lang="en-US" dirty="0"/>
              <a:t>Dolphins and porpoises are toothed whales</a:t>
            </a:r>
          </a:p>
          <a:p>
            <a:r>
              <a:rPr lang="en-US" dirty="0"/>
              <a:t>5 dolphin species and one porpoise live in freshwater</a:t>
            </a:r>
          </a:p>
          <a:p>
            <a:r>
              <a:rPr lang="en-US" dirty="0"/>
              <a:t>They eat a variety of fish, crabs, squid, crustaceans, seals, sea lions, penguins, sharks, and more</a:t>
            </a:r>
          </a:p>
          <a:p>
            <a:r>
              <a:rPr lang="en-US" dirty="0"/>
              <a:t>In the water, toothed whales use echolocation to find prey</a:t>
            </a:r>
          </a:p>
        </p:txBody>
      </p:sp>
      <p:pic>
        <p:nvPicPr>
          <p:cNvPr id="14338" name="Picture 2" descr="killer whale pictures | what do killer whales eat">
            <a:extLst>
              <a:ext uri="{FF2B5EF4-FFF2-40B4-BE49-F238E27FC236}">
                <a16:creationId xmlns:a16="http://schemas.microsoft.com/office/drawing/2014/main" id="{C3530651-B8D5-4B15-AE7D-B5FA155D4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462" y="2560304"/>
            <a:ext cx="4465326" cy="32898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5F45A11-7280-4539-A6DC-4BE8EE9726F0}"/>
              </a:ext>
            </a:extLst>
          </p:cNvPr>
          <p:cNvSpPr txBox="1"/>
          <p:nvPr/>
        </p:nvSpPr>
        <p:spPr>
          <a:xfrm>
            <a:off x="938462" y="5850142"/>
            <a:ext cx="4523875" cy="246221"/>
          </a:xfrm>
          <a:prstGeom prst="rect">
            <a:avLst/>
          </a:prstGeom>
          <a:noFill/>
        </p:spPr>
        <p:txBody>
          <a:bodyPr wrap="square" rtlCol="0">
            <a:spAutoFit/>
          </a:bodyPr>
          <a:lstStyle/>
          <a:p>
            <a:r>
              <a:rPr lang="en-US" sz="1000" dirty="0">
                <a:hlinkClick r:id="rId3"/>
              </a:rPr>
              <a:t>http://animalstime.com/killer-whale-facts-kids-killer-whale-habitat-diet/</a:t>
            </a:r>
            <a:endParaRPr lang="en-US" sz="1000" dirty="0"/>
          </a:p>
        </p:txBody>
      </p:sp>
    </p:spTree>
    <p:extLst>
      <p:ext uri="{BB962C8B-B14F-4D97-AF65-F5344CB8AC3E}">
        <p14:creationId xmlns:p14="http://schemas.microsoft.com/office/powerpoint/2010/main" val="3608975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6442-BC28-468E-92CD-C3A1B954E799}"/>
              </a:ext>
            </a:extLst>
          </p:cNvPr>
          <p:cNvSpPr>
            <a:spLocks noGrp="1"/>
          </p:cNvSpPr>
          <p:nvPr>
            <p:ph type="title"/>
          </p:nvPr>
        </p:nvSpPr>
        <p:spPr/>
        <p:txBody>
          <a:bodyPr/>
          <a:lstStyle/>
          <a:p>
            <a:r>
              <a:rPr lang="en-US" dirty="0"/>
              <a:t>Two distinct groups of cetaceans: toothed and baleen </a:t>
            </a:r>
          </a:p>
        </p:txBody>
      </p:sp>
      <p:sp>
        <p:nvSpPr>
          <p:cNvPr id="3" name="Text Placeholder 2">
            <a:extLst>
              <a:ext uri="{FF2B5EF4-FFF2-40B4-BE49-F238E27FC236}">
                <a16:creationId xmlns:a16="http://schemas.microsoft.com/office/drawing/2014/main" id="{976D1CD7-D733-4729-AD3F-FE7BB4898D26}"/>
              </a:ext>
            </a:extLst>
          </p:cNvPr>
          <p:cNvSpPr>
            <a:spLocks noGrp="1"/>
          </p:cNvSpPr>
          <p:nvPr>
            <p:ph type="body" idx="1"/>
          </p:nvPr>
        </p:nvSpPr>
        <p:spPr/>
        <p:txBody>
          <a:bodyPr/>
          <a:lstStyle/>
          <a:p>
            <a:r>
              <a:rPr lang="en-US" dirty="0" err="1"/>
              <a:t>Mysticeti</a:t>
            </a:r>
            <a:r>
              <a:rPr lang="en-US" dirty="0"/>
              <a:t>: filter-feeding, baleen</a:t>
            </a:r>
          </a:p>
        </p:txBody>
      </p:sp>
      <p:sp>
        <p:nvSpPr>
          <p:cNvPr id="4" name="Content Placeholder 3">
            <a:extLst>
              <a:ext uri="{FF2B5EF4-FFF2-40B4-BE49-F238E27FC236}">
                <a16:creationId xmlns:a16="http://schemas.microsoft.com/office/drawing/2014/main" id="{F34CD3C0-70A6-47DB-A8BA-CEC4EF9B589F}"/>
              </a:ext>
            </a:extLst>
          </p:cNvPr>
          <p:cNvSpPr>
            <a:spLocks noGrp="1"/>
          </p:cNvSpPr>
          <p:nvPr>
            <p:ph sz="half" idx="2"/>
          </p:nvPr>
        </p:nvSpPr>
        <p:spPr/>
        <p:txBody>
          <a:bodyPr>
            <a:normAutofit fontScale="92500" lnSpcReduction="20000"/>
          </a:bodyPr>
          <a:lstStyle/>
          <a:p>
            <a:r>
              <a:rPr lang="en-US" dirty="0"/>
              <a:t>12 (15) species of baleen whales, divided into 4 families. They include: blue, gray, </a:t>
            </a:r>
            <a:r>
              <a:rPr lang="en-US" dirty="0" err="1"/>
              <a:t>minke</a:t>
            </a:r>
            <a:r>
              <a:rPr lang="en-US" dirty="0"/>
              <a:t>, humpback, fin, bowhead, right, sei, pygmy</a:t>
            </a:r>
          </a:p>
          <a:p>
            <a:r>
              <a:rPr lang="en-US" dirty="0"/>
              <a:t>Baleen is keratin (think fingernails and hair) that hangs as bristly plate filters to catch krill, plankton and tiny fish such as anchovy while letting water flow out of their mouths</a:t>
            </a:r>
          </a:p>
        </p:txBody>
      </p:sp>
      <p:sp>
        <p:nvSpPr>
          <p:cNvPr id="5" name="Text Placeholder 4">
            <a:extLst>
              <a:ext uri="{FF2B5EF4-FFF2-40B4-BE49-F238E27FC236}">
                <a16:creationId xmlns:a16="http://schemas.microsoft.com/office/drawing/2014/main" id="{EF302170-75B2-4B74-ADBE-4F9BFC307173}"/>
              </a:ext>
            </a:extLst>
          </p:cNvPr>
          <p:cNvSpPr>
            <a:spLocks noGrp="1"/>
          </p:cNvSpPr>
          <p:nvPr>
            <p:ph type="body" sz="quarter" idx="3"/>
          </p:nvPr>
        </p:nvSpPr>
        <p:spPr/>
        <p:txBody>
          <a:bodyPr/>
          <a:lstStyle/>
          <a:p>
            <a:r>
              <a:rPr lang="en-US" dirty="0"/>
              <a:t>Humpback whale feeding</a:t>
            </a:r>
          </a:p>
        </p:txBody>
      </p:sp>
      <p:pic>
        <p:nvPicPr>
          <p:cNvPr id="13314" name="Picture 2" descr="Image result for baleen whale feeding">
            <a:extLst>
              <a:ext uri="{FF2B5EF4-FFF2-40B4-BE49-F238E27FC236}">
                <a16:creationId xmlns:a16="http://schemas.microsoft.com/office/drawing/2014/main" id="{2B7285C9-8DA1-472F-A324-17DAB14FA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0980" y="2709110"/>
            <a:ext cx="4311231" cy="28951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4E5FB95-6019-4600-BCC9-09EC56371225}"/>
              </a:ext>
            </a:extLst>
          </p:cNvPr>
          <p:cNvSpPr txBox="1"/>
          <p:nvPr/>
        </p:nvSpPr>
        <p:spPr>
          <a:xfrm>
            <a:off x="7040980" y="5660721"/>
            <a:ext cx="4311231" cy="276999"/>
          </a:xfrm>
          <a:prstGeom prst="rect">
            <a:avLst/>
          </a:prstGeom>
          <a:noFill/>
        </p:spPr>
        <p:txBody>
          <a:bodyPr wrap="square" rtlCol="0">
            <a:spAutoFit/>
          </a:bodyPr>
          <a:lstStyle/>
          <a:p>
            <a:r>
              <a:rPr lang="en-US" sz="1200" dirty="0">
                <a:hlinkClick r:id="rId3"/>
              </a:rPr>
              <a:t>https://www.whalesforever.com/whales-feeding-and-diet.html</a:t>
            </a:r>
            <a:endParaRPr lang="en-US" sz="1200" dirty="0"/>
          </a:p>
        </p:txBody>
      </p:sp>
    </p:spTree>
    <p:extLst>
      <p:ext uri="{BB962C8B-B14F-4D97-AF65-F5344CB8AC3E}">
        <p14:creationId xmlns:p14="http://schemas.microsoft.com/office/powerpoint/2010/main" val="446301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839D1-1D60-40B1-A412-89025AAD78D3}"/>
              </a:ext>
            </a:extLst>
          </p:cNvPr>
          <p:cNvSpPr>
            <a:spLocks noGrp="1"/>
          </p:cNvSpPr>
          <p:nvPr>
            <p:ph type="title"/>
          </p:nvPr>
        </p:nvSpPr>
        <p:spPr/>
        <p:txBody>
          <a:bodyPr/>
          <a:lstStyle/>
          <a:p>
            <a:r>
              <a:rPr lang="en-US" dirty="0"/>
              <a:t>Dolphins</a:t>
            </a:r>
          </a:p>
        </p:txBody>
      </p:sp>
      <p:sp>
        <p:nvSpPr>
          <p:cNvPr id="3" name="Content Placeholder 2">
            <a:extLst>
              <a:ext uri="{FF2B5EF4-FFF2-40B4-BE49-F238E27FC236}">
                <a16:creationId xmlns:a16="http://schemas.microsoft.com/office/drawing/2014/main" id="{A48E6FA8-0ABC-4541-9F19-A46D8C330F75}"/>
              </a:ext>
            </a:extLst>
          </p:cNvPr>
          <p:cNvSpPr>
            <a:spLocks noGrp="1"/>
          </p:cNvSpPr>
          <p:nvPr>
            <p:ph idx="1"/>
          </p:nvPr>
        </p:nvSpPr>
        <p:spPr>
          <a:xfrm>
            <a:off x="838200" y="1825625"/>
            <a:ext cx="10515600" cy="424280"/>
          </a:xfrm>
        </p:spPr>
        <p:txBody>
          <a:bodyPr>
            <a:normAutofit fontScale="92500" lnSpcReduction="10000"/>
          </a:bodyPr>
          <a:lstStyle/>
          <a:p>
            <a:pPr marL="0" indent="0">
              <a:buNone/>
            </a:pPr>
            <a:r>
              <a:rPr lang="en-US" dirty="0"/>
              <a:t>India has recognized dolphins as non-human persons</a:t>
            </a:r>
          </a:p>
        </p:txBody>
      </p:sp>
      <p:pic>
        <p:nvPicPr>
          <p:cNvPr id="11266" name="Picture 2" descr="delfin en acrobacia © davidpitu #28124646">
            <a:extLst>
              <a:ext uri="{FF2B5EF4-FFF2-40B4-BE49-F238E27FC236}">
                <a16:creationId xmlns:a16="http://schemas.microsoft.com/office/drawing/2014/main" id="{13A9AF3B-B28C-4E7C-B7E3-904A65A985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587" y="2423527"/>
            <a:ext cx="6667500" cy="3752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5487164-13D9-40A8-A9A4-D955C4F6A607}"/>
              </a:ext>
            </a:extLst>
          </p:cNvPr>
          <p:cNvSpPr txBox="1"/>
          <p:nvPr/>
        </p:nvSpPr>
        <p:spPr>
          <a:xfrm>
            <a:off x="3453063" y="6226888"/>
            <a:ext cx="5065295" cy="246221"/>
          </a:xfrm>
          <a:prstGeom prst="rect">
            <a:avLst/>
          </a:prstGeom>
          <a:noFill/>
        </p:spPr>
        <p:txBody>
          <a:bodyPr wrap="square" rtlCol="0">
            <a:spAutoFit/>
          </a:bodyPr>
          <a:lstStyle/>
          <a:p>
            <a:r>
              <a:rPr lang="en-US" sz="1000" dirty="0">
                <a:hlinkClick r:id="rId3"/>
              </a:rPr>
              <a:t>https://www.dw.com/en/dolphins-gain-unprecedented-protection-in-india/a-16834519</a:t>
            </a:r>
            <a:endParaRPr lang="en-US" sz="1000" dirty="0"/>
          </a:p>
        </p:txBody>
      </p:sp>
    </p:spTree>
    <p:extLst>
      <p:ext uri="{BB962C8B-B14F-4D97-AF65-F5344CB8AC3E}">
        <p14:creationId xmlns:p14="http://schemas.microsoft.com/office/powerpoint/2010/main" val="1047931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7013</TotalTime>
  <Words>1140</Words>
  <Application>Microsoft Office PowerPoint</Application>
  <PresentationFormat>Widescreen</PresentationFormat>
  <Paragraphs>101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Whales, dolphins, porpoises, and us</vt:lpstr>
      <vt:lpstr>Have you ever seen a whale or dolphin?</vt:lpstr>
      <vt:lpstr>Cetaceans: whales, dolphins and porpoises </vt:lpstr>
      <vt:lpstr>Cetaceans: whales, dolphins and porpoises </vt:lpstr>
      <vt:lpstr>Cetaceans: whales, dolphins and porpoises </vt:lpstr>
      <vt:lpstr>Into the sea: cetacean ancestry</vt:lpstr>
      <vt:lpstr>Two distinct groups of cetaceans: toothed and baleen </vt:lpstr>
      <vt:lpstr>Two distinct groups of cetaceans: toothed and baleen </vt:lpstr>
      <vt:lpstr>Dolphins</vt:lpstr>
      <vt:lpstr>Porpoises</vt:lpstr>
      <vt:lpstr>Whales</vt:lpstr>
      <vt:lpstr>Cetaceans are smart</vt:lpstr>
      <vt:lpstr>Whale communication</vt:lpstr>
      <vt:lpstr>The Stresses of Climate Change</vt:lpstr>
      <vt:lpstr>Human impact on whales</vt:lpstr>
      <vt:lpstr>Blackfish</vt:lpstr>
      <vt:lpstr>Whale and dolphin conservation</vt:lpstr>
      <vt:lpstr>Visit and swim with a young Blue Whale at The Abyss Observatory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Whales, dolphins and porpoises</dc:title>
  <dc:creator>Linda Morris Kelley</dc:creator>
  <cp:lastModifiedBy>Linda Morris Kelley</cp:lastModifiedBy>
  <cp:revision>67</cp:revision>
  <dcterms:created xsi:type="dcterms:W3CDTF">2019-10-01T18:22:39Z</dcterms:created>
  <dcterms:modified xsi:type="dcterms:W3CDTF">2019-10-06T15:15:49Z</dcterms:modified>
</cp:coreProperties>
</file>