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70" r:id="rId7"/>
    <p:sldId id="262" r:id="rId8"/>
    <p:sldId id="264" r:id="rId9"/>
    <p:sldId id="267" r:id="rId10"/>
    <p:sldId id="268" r:id="rId11"/>
    <p:sldId id="263" r:id="rId12"/>
    <p:sldId id="269" r:id="rId13"/>
    <p:sldId id="265"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7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D89E69-B6A1-E84C-81E9-69D4C08D626A}"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258377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89E69-B6A1-E84C-81E9-69D4C08D626A}"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279444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89E69-B6A1-E84C-81E9-69D4C08D626A}"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351832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89E69-B6A1-E84C-81E9-69D4C08D626A}"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414208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89E69-B6A1-E84C-81E9-69D4C08D626A}"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303936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89E69-B6A1-E84C-81E9-69D4C08D626A}"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228701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D89E69-B6A1-E84C-81E9-69D4C08D626A}"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89000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D89E69-B6A1-E84C-81E9-69D4C08D626A}"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376223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89E69-B6A1-E84C-81E9-69D4C08D626A}"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348176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89E69-B6A1-E84C-81E9-69D4C08D626A}"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9937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89E69-B6A1-E84C-81E9-69D4C08D626A}"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95249-5FB4-6346-A250-DE172A66D071}" type="slidenum">
              <a:rPr lang="en-US" smtClean="0"/>
              <a:t>‹nr.›</a:t>
            </a:fld>
            <a:endParaRPr lang="en-US"/>
          </a:p>
        </p:txBody>
      </p:sp>
    </p:spTree>
    <p:extLst>
      <p:ext uri="{BB962C8B-B14F-4D97-AF65-F5344CB8AC3E}">
        <p14:creationId xmlns:p14="http://schemas.microsoft.com/office/powerpoint/2010/main" val="75467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89E69-B6A1-E84C-81E9-69D4C08D626A}" type="datetimeFigureOut">
              <a:rPr lang="en-US" smtClean="0"/>
              <a:t>12/30/2018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95249-5FB4-6346-A250-DE172A66D071}" type="slidenum">
              <a:rPr lang="en-US" smtClean="0"/>
              <a:t>‹nr.›</a:t>
            </a:fld>
            <a:endParaRPr lang="en-US"/>
          </a:p>
        </p:txBody>
      </p:sp>
    </p:spTree>
    <p:extLst>
      <p:ext uri="{BB962C8B-B14F-4D97-AF65-F5344CB8AC3E}">
        <p14:creationId xmlns:p14="http://schemas.microsoft.com/office/powerpoint/2010/main" val="252950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230"/>
            <a:ext cx="7772400" cy="1470025"/>
          </a:xfrm>
        </p:spPr>
        <p:txBody>
          <a:bodyPr/>
          <a:lstStyle/>
          <a:p>
            <a:r>
              <a:rPr lang="en-US" dirty="0"/>
              <a:t>Genome Engineering Panel</a:t>
            </a:r>
          </a:p>
        </p:txBody>
      </p:sp>
      <p:sp>
        <p:nvSpPr>
          <p:cNvPr id="3" name="Subtitle 2"/>
          <p:cNvSpPr>
            <a:spLocks noGrp="1"/>
          </p:cNvSpPr>
          <p:nvPr>
            <p:ph type="subTitle" idx="1"/>
          </p:nvPr>
        </p:nvSpPr>
        <p:spPr>
          <a:xfrm>
            <a:off x="1371600" y="1346340"/>
            <a:ext cx="6400800" cy="4322990"/>
          </a:xfrm>
        </p:spPr>
        <p:txBody>
          <a:bodyPr>
            <a:normAutofit lnSpcReduction="10000"/>
          </a:bodyPr>
          <a:lstStyle/>
          <a:p>
            <a:r>
              <a:rPr lang="en-US" dirty="0"/>
              <a:t>December 29, 2018</a:t>
            </a:r>
          </a:p>
          <a:p>
            <a:endParaRPr lang="en-US" dirty="0"/>
          </a:p>
          <a:p>
            <a:r>
              <a:rPr lang="en-US" dirty="0"/>
              <a:t>Stephen L. Gasior, </a:t>
            </a:r>
            <a:r>
              <a:rPr lang="en-US" dirty="0" err="1"/>
              <a:t>Ph.D</a:t>
            </a:r>
            <a:endParaRPr lang="en-US" dirty="0"/>
          </a:p>
          <a:p>
            <a:r>
              <a:rPr lang="en-US" dirty="0" err="1"/>
              <a:t>Corteva</a:t>
            </a:r>
            <a:r>
              <a:rPr lang="en-US" dirty="0"/>
              <a:t> </a:t>
            </a:r>
            <a:r>
              <a:rPr lang="en-US" dirty="0" err="1"/>
              <a:t>Agriscience</a:t>
            </a:r>
            <a:r>
              <a:rPr lang="en-US" dirty="0"/>
              <a:t>, a Division of </a:t>
            </a:r>
            <a:r>
              <a:rPr lang="en-US" dirty="0" err="1"/>
              <a:t>DowDuPont</a:t>
            </a:r>
            <a:endParaRPr lang="en-US" dirty="0"/>
          </a:p>
          <a:p>
            <a:endParaRPr lang="en-US" dirty="0"/>
          </a:p>
          <a:p>
            <a:r>
              <a:rPr lang="en-US" dirty="0"/>
              <a:t>Mary Ann Clark, Ph.D.</a:t>
            </a:r>
          </a:p>
          <a:p>
            <a:r>
              <a:rPr lang="en-US" dirty="0"/>
              <a:t>Professor, Texas Wesleyan University</a:t>
            </a:r>
          </a:p>
        </p:txBody>
      </p:sp>
    </p:spTree>
    <p:extLst>
      <p:ext uri="{BB962C8B-B14F-4D97-AF65-F5344CB8AC3E}">
        <p14:creationId xmlns:p14="http://schemas.microsoft.com/office/powerpoint/2010/main" val="3653427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230"/>
            <a:ext cx="7772400" cy="847863"/>
          </a:xfrm>
        </p:spPr>
        <p:txBody>
          <a:bodyPr>
            <a:normAutofit/>
          </a:bodyPr>
          <a:lstStyle/>
          <a:p>
            <a:r>
              <a:rPr lang="en-US" sz="4000" dirty="0"/>
              <a:t>Edited Crops Close to Market</a:t>
            </a:r>
          </a:p>
        </p:txBody>
      </p:sp>
      <p:sp>
        <p:nvSpPr>
          <p:cNvPr id="3" name="Rectangle 2"/>
          <p:cNvSpPr/>
          <p:nvPr/>
        </p:nvSpPr>
        <p:spPr>
          <a:xfrm>
            <a:off x="1" y="907093"/>
            <a:ext cx="9144000" cy="5816976"/>
          </a:xfrm>
          <a:prstGeom prst="rect">
            <a:avLst/>
          </a:prstGeom>
        </p:spPr>
        <p:txBody>
          <a:bodyPr wrap="square">
            <a:spAutoFit/>
          </a:bodyPr>
          <a:lstStyle/>
          <a:p>
            <a:r>
              <a:rPr lang="en-US" sz="2200" dirty="0" err="1"/>
              <a:t>Calyxt</a:t>
            </a:r>
            <a:r>
              <a:rPr lang="en-US" sz="2200" dirty="0"/>
              <a:t> (Roseville, MN) 	High Fiber Wheat	</a:t>
            </a:r>
            <a:r>
              <a:rPr lang="en-US" sz="2000" dirty="0"/>
              <a:t>Phase I of our development process 										     and may launch as early as 2020 – 2021</a:t>
            </a:r>
          </a:p>
          <a:p>
            <a:endParaRPr lang="en-US" sz="2200" dirty="0"/>
          </a:p>
          <a:p>
            <a:r>
              <a:rPr lang="en-US" sz="2200" dirty="0" err="1"/>
              <a:t>Calyxt</a:t>
            </a:r>
            <a:r>
              <a:rPr lang="en-US" sz="2200" dirty="0"/>
              <a:t> (Roseville, MN) 	High Oleic Soybean	expected to hit the market in late 										   	2018 or early 2019</a:t>
            </a:r>
          </a:p>
          <a:p>
            <a:r>
              <a:rPr lang="en-US" sz="2200" dirty="0"/>
              <a:t>Above developed with TALENs</a:t>
            </a:r>
          </a:p>
          <a:p>
            <a:endParaRPr lang="en-US" sz="2200" dirty="0"/>
          </a:p>
          <a:p>
            <a:r>
              <a:rPr lang="en-US" sz="2200" dirty="0"/>
              <a:t>CIBUS (San Diego, CA)	SU Canola™	 		non-transgenic sulfonylurea (SU) 											herbicide tolerant canola 											(in the field)</a:t>
            </a:r>
          </a:p>
          <a:p>
            <a:endParaRPr lang="en-US" sz="2200" dirty="0"/>
          </a:p>
          <a:p>
            <a:r>
              <a:rPr lang="en-US" sz="2200" dirty="0"/>
              <a:t>Yield10 (Woburn, MA)	</a:t>
            </a:r>
            <a:r>
              <a:rPr lang="en-US" sz="2200" dirty="0" err="1"/>
              <a:t>Camelina</a:t>
            </a:r>
            <a:r>
              <a:rPr lang="en-US" sz="2200" dirty="0"/>
              <a:t> (flax)		Triple Genome-edited Plant Lines </a:t>
            </a:r>
          </a:p>
          <a:p>
            <a:r>
              <a:rPr lang="en-US" sz="2200" dirty="0"/>
              <a:t>											oil composition (higher omega-3)</a:t>
            </a:r>
          </a:p>
          <a:p>
            <a:r>
              <a:rPr lang="en-US" sz="2200" dirty="0"/>
              <a:t>											U.S. Field Trials in 2019 </a:t>
            </a:r>
          </a:p>
          <a:p>
            <a:endParaRPr lang="en-US" sz="2200" dirty="0"/>
          </a:p>
          <a:p>
            <a:endParaRPr lang="en-US" sz="2200" dirty="0"/>
          </a:p>
          <a:p>
            <a:endParaRPr lang="en-US" sz="2200" dirty="0"/>
          </a:p>
        </p:txBody>
      </p:sp>
    </p:spTree>
    <p:extLst>
      <p:ext uri="{BB962C8B-B14F-4D97-AF65-F5344CB8AC3E}">
        <p14:creationId xmlns:p14="http://schemas.microsoft.com/office/powerpoint/2010/main" val="286034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907093"/>
            <a:ext cx="7318224" cy="5632815"/>
          </a:xfrm>
          <a:prstGeom prst="rect">
            <a:avLst/>
          </a:prstGeom>
        </p:spPr>
      </p:pic>
      <p:sp>
        <p:nvSpPr>
          <p:cNvPr id="3" name="Title 1"/>
          <p:cNvSpPr>
            <a:spLocks noGrp="1"/>
          </p:cNvSpPr>
          <p:nvPr>
            <p:ph type="ctrTitle"/>
          </p:nvPr>
        </p:nvSpPr>
        <p:spPr>
          <a:xfrm>
            <a:off x="685800" y="59230"/>
            <a:ext cx="7772400" cy="847863"/>
          </a:xfrm>
        </p:spPr>
        <p:txBody>
          <a:bodyPr>
            <a:normAutofit/>
          </a:bodyPr>
          <a:lstStyle/>
          <a:p>
            <a:r>
              <a:rPr lang="en-US" sz="4000" dirty="0"/>
              <a:t>Human </a:t>
            </a:r>
            <a:r>
              <a:rPr lang="en-US" sz="4000" dirty="0" err="1"/>
              <a:t>Germline</a:t>
            </a:r>
            <a:r>
              <a:rPr lang="en-US" sz="4000" dirty="0"/>
              <a:t> Editing</a:t>
            </a:r>
          </a:p>
        </p:txBody>
      </p:sp>
      <p:sp>
        <p:nvSpPr>
          <p:cNvPr id="5" name="Rectangle 4"/>
          <p:cNvSpPr/>
          <p:nvPr/>
        </p:nvSpPr>
        <p:spPr>
          <a:xfrm>
            <a:off x="7212382" y="967566"/>
            <a:ext cx="1931617" cy="2246769"/>
          </a:xfrm>
          <a:prstGeom prst="rect">
            <a:avLst/>
          </a:prstGeom>
        </p:spPr>
        <p:txBody>
          <a:bodyPr wrap="square">
            <a:spAutoFit/>
          </a:bodyPr>
          <a:lstStyle/>
          <a:p>
            <a:pPr lvl="0"/>
            <a:r>
              <a:rPr lang="en-US" sz="2000" dirty="0">
                <a:solidFill>
                  <a:prstClr val="black"/>
                </a:solidFill>
              </a:rPr>
              <a:t>Editing of CCR5 genes which encode protein required for HIV entry into cells.</a:t>
            </a:r>
          </a:p>
          <a:p>
            <a:pPr lvl="0"/>
            <a:endParaRPr lang="en-US" sz="2000" dirty="0">
              <a:solidFill>
                <a:prstClr val="black"/>
              </a:solidFill>
            </a:endParaRPr>
          </a:p>
          <a:p>
            <a:pPr lvl="0"/>
            <a:r>
              <a:rPr lang="en-US" sz="2000" dirty="0">
                <a:solidFill>
                  <a:prstClr val="black"/>
                </a:solidFill>
              </a:rPr>
              <a:t>Father has HIV</a:t>
            </a:r>
          </a:p>
        </p:txBody>
      </p:sp>
    </p:spTree>
    <p:extLst>
      <p:ext uri="{BB962C8B-B14F-4D97-AF65-F5344CB8AC3E}">
        <p14:creationId xmlns:p14="http://schemas.microsoft.com/office/powerpoint/2010/main" val="391485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230"/>
            <a:ext cx="9144000" cy="847863"/>
          </a:xfrm>
        </p:spPr>
        <p:txBody>
          <a:bodyPr>
            <a:normAutofit/>
          </a:bodyPr>
          <a:lstStyle/>
          <a:p>
            <a:r>
              <a:rPr lang="en-US" sz="3200" dirty="0"/>
              <a:t>The CRISPR Baby Scandal Gets Worse by the Day</a:t>
            </a:r>
          </a:p>
        </p:txBody>
      </p:sp>
      <p:sp>
        <p:nvSpPr>
          <p:cNvPr id="3" name="Rectangle 2"/>
          <p:cNvSpPr/>
          <p:nvPr/>
        </p:nvSpPr>
        <p:spPr>
          <a:xfrm>
            <a:off x="1" y="907093"/>
            <a:ext cx="9144000" cy="400110"/>
          </a:xfrm>
          <a:prstGeom prst="rect">
            <a:avLst/>
          </a:prstGeom>
        </p:spPr>
        <p:txBody>
          <a:bodyPr wrap="square">
            <a:spAutoFit/>
          </a:bodyPr>
          <a:lstStyle/>
          <a:p>
            <a:pPr algn="ctr"/>
            <a:r>
              <a:rPr lang="en-US" sz="2000" dirty="0"/>
              <a:t>Ed Yong  The Atlantic Dec 3, 2018 </a:t>
            </a:r>
          </a:p>
        </p:txBody>
      </p:sp>
      <p:sp>
        <p:nvSpPr>
          <p:cNvPr id="4" name="Rectangle 3"/>
          <p:cNvSpPr/>
          <p:nvPr/>
        </p:nvSpPr>
        <p:spPr>
          <a:xfrm>
            <a:off x="16321" y="1346735"/>
            <a:ext cx="9144000" cy="4708981"/>
          </a:xfrm>
          <a:prstGeom prst="rect">
            <a:avLst/>
          </a:prstGeom>
        </p:spPr>
        <p:txBody>
          <a:bodyPr wrap="square">
            <a:spAutoFit/>
          </a:bodyPr>
          <a:lstStyle/>
          <a:p>
            <a:pPr marL="457200" indent="-457200">
              <a:buAutoNum type="arabicPeriod"/>
            </a:pPr>
            <a:r>
              <a:rPr lang="en-US" sz="2000" b="1" dirty="0"/>
              <a:t>He didn’t address an unmet medical need.</a:t>
            </a:r>
          </a:p>
          <a:p>
            <a:pPr marL="457200" indent="-457200">
              <a:buAutoNum type="arabicPeriod"/>
            </a:pPr>
            <a:r>
              <a:rPr lang="en-US" sz="2000" b="1" dirty="0"/>
              <a:t>The actual editing wasn’t executed well. </a:t>
            </a:r>
          </a:p>
          <a:p>
            <a:pPr marL="457200" indent="-457200">
              <a:buAutoNum type="arabicPeriod"/>
            </a:pPr>
            <a:r>
              <a:rPr lang="en-US" sz="2000" b="1" dirty="0"/>
              <a:t>It’s not clear what those new mutations will do. </a:t>
            </a:r>
          </a:p>
          <a:p>
            <a:pPr marL="457200" indent="-457200">
              <a:buAutoNum type="arabicPeriod"/>
            </a:pPr>
            <a:r>
              <a:rPr lang="en-US" sz="2000" b="1" dirty="0"/>
              <a:t>There were problems with informed consent.</a:t>
            </a:r>
          </a:p>
          <a:p>
            <a:pPr marL="457200" indent="-457200">
              <a:buAutoNum type="arabicPeriod"/>
            </a:pPr>
            <a:r>
              <a:rPr lang="en-US" sz="2000" b="1" dirty="0"/>
              <a:t>He operated under a cloak of secrecy …</a:t>
            </a:r>
          </a:p>
          <a:p>
            <a:pPr marL="457200" indent="-457200">
              <a:buAutoNum type="arabicPeriod"/>
            </a:pPr>
            <a:r>
              <a:rPr lang="en-US" sz="2000" b="1" dirty="0"/>
              <a:t>… but organized a slick PR campaign.</a:t>
            </a:r>
          </a:p>
          <a:p>
            <a:pPr marL="457200" indent="-457200">
              <a:buAutoNum type="arabicPeriod"/>
            </a:pPr>
            <a:r>
              <a:rPr lang="en-US" sz="2000" b="1" dirty="0"/>
              <a:t>A few people knew about He’s intentions but failed to stop him.</a:t>
            </a:r>
          </a:p>
          <a:p>
            <a:pPr marL="457200" indent="-457200">
              <a:buAutoNum type="arabicPeriod"/>
            </a:pPr>
            <a:r>
              <a:rPr lang="en-US" sz="2000" b="1" dirty="0"/>
              <a:t>He acted in contravention of global consensus. </a:t>
            </a:r>
          </a:p>
          <a:p>
            <a:pPr marL="457200" indent="-457200">
              <a:buAutoNum type="arabicPeriod"/>
            </a:pPr>
            <a:r>
              <a:rPr lang="en-US" sz="2000" b="1" dirty="0"/>
              <a:t>He acted in contravention of his own stated ethical views. </a:t>
            </a:r>
          </a:p>
          <a:p>
            <a:pPr marL="457200" indent="-457200">
              <a:buAutoNum type="arabicPeriod"/>
            </a:pPr>
            <a:r>
              <a:rPr lang="en-US" sz="2000" b="1" dirty="0"/>
              <a:t>He sought ethical advice and ignored it. </a:t>
            </a:r>
          </a:p>
          <a:p>
            <a:pPr marL="457200" indent="-457200">
              <a:buAutoNum type="arabicPeriod"/>
            </a:pPr>
            <a:r>
              <a:rPr lang="en-US" sz="2000" b="1" dirty="0"/>
              <a:t>There is no way to tell whether He’s work did any good. </a:t>
            </a:r>
          </a:p>
          <a:p>
            <a:pPr marL="457200" indent="-457200">
              <a:buAutoNum type="arabicPeriod"/>
            </a:pPr>
            <a:r>
              <a:rPr lang="en-US" sz="2000" b="1" dirty="0"/>
              <a:t>He has doubled down.</a:t>
            </a:r>
          </a:p>
          <a:p>
            <a:pPr marL="457200" indent="-457200">
              <a:buAutoNum type="arabicPeriod"/>
            </a:pPr>
            <a:r>
              <a:rPr lang="en-US" sz="2000" b="1" dirty="0"/>
              <a:t>Scientific academies have prevaricated.</a:t>
            </a:r>
          </a:p>
          <a:p>
            <a:pPr marL="457200" indent="-457200">
              <a:buAutoNum type="arabicPeriod"/>
            </a:pPr>
            <a:r>
              <a:rPr lang="en-US" sz="2000" b="1" dirty="0"/>
              <a:t>A leading geneticist came to He’s defense.</a:t>
            </a:r>
          </a:p>
          <a:p>
            <a:pPr marL="457200" indent="-457200">
              <a:buAutoNum type="arabicPeriod"/>
            </a:pPr>
            <a:r>
              <a:rPr lang="en-US" sz="2000" b="1" dirty="0"/>
              <a:t>This could easily happen again.</a:t>
            </a:r>
            <a:endParaRPr lang="en-US" sz="2000" dirty="0"/>
          </a:p>
        </p:txBody>
      </p:sp>
    </p:spTree>
    <p:extLst>
      <p:ext uri="{BB962C8B-B14F-4D97-AF65-F5344CB8AC3E}">
        <p14:creationId xmlns:p14="http://schemas.microsoft.com/office/powerpoint/2010/main" val="61710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925" y="201206"/>
            <a:ext cx="8663930" cy="6494085"/>
          </a:xfrm>
          <a:prstGeom prst="rect">
            <a:avLst/>
          </a:prstGeom>
        </p:spPr>
        <p:txBody>
          <a:bodyPr wrap="square">
            <a:spAutoFit/>
          </a:bodyPr>
          <a:lstStyle/>
          <a:p>
            <a:r>
              <a:rPr lang="en-US" sz="3200" dirty="0"/>
              <a:t>1-Do you think genome editing is going to be a good thing or bad thing?</a:t>
            </a:r>
          </a:p>
          <a:p>
            <a:endParaRPr lang="en-US" sz="3200" dirty="0"/>
          </a:p>
          <a:p>
            <a:r>
              <a:rPr lang="en-US" sz="3200" dirty="0"/>
              <a:t>2-What human diseases would you want to have fixed via editing?</a:t>
            </a:r>
          </a:p>
          <a:p>
            <a:endParaRPr lang="en-US" sz="3200" dirty="0"/>
          </a:p>
          <a:p>
            <a:r>
              <a:rPr lang="en-US" sz="3200" dirty="0"/>
              <a:t>3-Should we ever edit the human </a:t>
            </a:r>
            <a:r>
              <a:rPr lang="en-US" sz="3200" dirty="0" err="1"/>
              <a:t>germline</a:t>
            </a:r>
            <a:r>
              <a:rPr lang="en-US" sz="3200" dirty="0"/>
              <a:t>?</a:t>
            </a:r>
          </a:p>
          <a:p>
            <a:endParaRPr lang="en-US" sz="3200" dirty="0"/>
          </a:p>
          <a:p>
            <a:r>
              <a:rPr lang="en-US" sz="3200" dirty="0"/>
              <a:t>4-Should the licensing of gene editing be widely available at low cost?</a:t>
            </a:r>
          </a:p>
          <a:p>
            <a:endParaRPr lang="en-US" sz="3200" dirty="0"/>
          </a:p>
          <a:p>
            <a:r>
              <a:rPr lang="en-US" sz="3200" dirty="0"/>
              <a:t>5-Should gene edited crops be heavily or lightly regulated?</a:t>
            </a:r>
          </a:p>
        </p:txBody>
      </p:sp>
    </p:spTree>
    <p:extLst>
      <p:ext uri="{BB962C8B-B14F-4D97-AF65-F5344CB8AC3E}">
        <p14:creationId xmlns:p14="http://schemas.microsoft.com/office/powerpoint/2010/main" val="374900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59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86255" y="0"/>
            <a:ext cx="7662211" cy="5105365"/>
          </a:xfrm>
          <a:prstGeom prst="rect">
            <a:avLst/>
          </a:prstGeom>
        </p:spPr>
      </p:pic>
      <p:sp>
        <p:nvSpPr>
          <p:cNvPr id="7" name="TextBox 6"/>
          <p:cNvSpPr txBox="1"/>
          <p:nvPr/>
        </p:nvSpPr>
        <p:spPr>
          <a:xfrm>
            <a:off x="786255" y="5105365"/>
            <a:ext cx="7662211" cy="1631216"/>
          </a:xfrm>
          <a:prstGeom prst="rect">
            <a:avLst/>
          </a:prstGeom>
          <a:noFill/>
        </p:spPr>
        <p:txBody>
          <a:bodyPr wrap="square" rtlCol="0">
            <a:spAutoFit/>
          </a:bodyPr>
          <a:lstStyle/>
          <a:p>
            <a:r>
              <a:rPr lang="en-US" sz="2000" dirty="0"/>
              <a:t>Target single sequence in a genome (similar can be bound but less efficient, are called “off target”)</a:t>
            </a:r>
          </a:p>
          <a:p>
            <a:endParaRPr lang="en-US" sz="2000" dirty="0"/>
          </a:p>
          <a:p>
            <a:r>
              <a:rPr lang="en-US" sz="2000" dirty="0"/>
              <a:t>Only breaks DNA and then cell repair machinery “fix” but usually in a mutated way</a:t>
            </a:r>
          </a:p>
        </p:txBody>
      </p:sp>
    </p:spTree>
    <p:extLst>
      <p:ext uri="{BB962C8B-B14F-4D97-AF65-F5344CB8AC3E}">
        <p14:creationId xmlns:p14="http://schemas.microsoft.com/office/powerpoint/2010/main" val="251409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6773894" cy="6685539"/>
          </a:xfrm>
          <a:prstGeom prst="rect">
            <a:avLst/>
          </a:prstGeom>
        </p:spPr>
      </p:pic>
      <p:sp>
        <p:nvSpPr>
          <p:cNvPr id="3" name="Rectangle 2"/>
          <p:cNvSpPr/>
          <p:nvPr/>
        </p:nvSpPr>
        <p:spPr>
          <a:xfrm>
            <a:off x="6773892" y="650083"/>
            <a:ext cx="2370107" cy="5940088"/>
          </a:xfrm>
          <a:prstGeom prst="rect">
            <a:avLst/>
          </a:prstGeom>
        </p:spPr>
        <p:txBody>
          <a:bodyPr wrap="square">
            <a:spAutoFit/>
          </a:bodyPr>
          <a:lstStyle/>
          <a:p>
            <a:pPr lvl="0"/>
            <a:r>
              <a:rPr lang="en-US" sz="2000" dirty="0">
                <a:solidFill>
                  <a:prstClr val="black"/>
                </a:solidFill>
              </a:rPr>
              <a:t>Outcomes of a DNA break are usually small changes in sequence but enough to make the final protein product non functional or not expressed at all</a:t>
            </a:r>
          </a:p>
          <a:p>
            <a:pPr lvl="0"/>
            <a:endParaRPr lang="en-US" sz="2000" dirty="0">
              <a:solidFill>
                <a:prstClr val="black"/>
              </a:solidFill>
            </a:endParaRPr>
          </a:p>
          <a:p>
            <a:pPr lvl="0"/>
            <a:endParaRPr lang="en-US" sz="2000" dirty="0">
              <a:solidFill>
                <a:prstClr val="black"/>
              </a:solidFill>
            </a:endParaRPr>
          </a:p>
          <a:p>
            <a:pPr lvl="0"/>
            <a:r>
              <a:rPr lang="en-US" sz="2000" dirty="0" err="1">
                <a:solidFill>
                  <a:prstClr val="black"/>
                </a:solidFill>
              </a:rPr>
              <a:t>Templated</a:t>
            </a:r>
            <a:r>
              <a:rPr lang="en-US" sz="2000" dirty="0">
                <a:solidFill>
                  <a:prstClr val="black"/>
                </a:solidFill>
              </a:rPr>
              <a:t> DNA repair is the attempt to also deliver a specific sequence (red) and hope it is used to make the new sequence. Very inefficient currently. </a:t>
            </a:r>
          </a:p>
          <a:p>
            <a:pPr lvl="0"/>
            <a:endParaRPr lang="en-US" sz="2000" dirty="0">
              <a:solidFill>
                <a:prstClr val="black"/>
              </a:solidFill>
            </a:endParaRPr>
          </a:p>
        </p:txBody>
      </p:sp>
    </p:spTree>
    <p:extLst>
      <p:ext uri="{BB962C8B-B14F-4D97-AF65-F5344CB8AC3E}">
        <p14:creationId xmlns:p14="http://schemas.microsoft.com/office/powerpoint/2010/main" val="282628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7076299" cy="3569600"/>
          </a:xfrm>
          <a:prstGeom prst="rect">
            <a:avLst/>
          </a:prstGeom>
        </p:spPr>
      </p:pic>
      <p:pic>
        <p:nvPicPr>
          <p:cNvPr id="2" name="Picture 1"/>
          <p:cNvPicPr>
            <a:picLocks noChangeAspect="1"/>
          </p:cNvPicPr>
          <p:nvPr/>
        </p:nvPicPr>
        <p:blipFill>
          <a:blip r:embed="rId3"/>
          <a:stretch>
            <a:fillRect/>
          </a:stretch>
        </p:blipFill>
        <p:spPr>
          <a:xfrm>
            <a:off x="2373886" y="3312951"/>
            <a:ext cx="6471487" cy="3545049"/>
          </a:xfrm>
          <a:prstGeom prst="rect">
            <a:avLst/>
          </a:prstGeom>
        </p:spPr>
      </p:pic>
    </p:spTree>
    <p:extLst>
      <p:ext uri="{BB962C8B-B14F-4D97-AF65-F5344CB8AC3E}">
        <p14:creationId xmlns:p14="http://schemas.microsoft.com/office/powerpoint/2010/main" val="164891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961" y="1022080"/>
            <a:ext cx="8905795" cy="2954010"/>
          </a:xfrm>
          <a:prstGeom prst="rect">
            <a:avLst/>
          </a:prstGeom>
        </p:spPr>
      </p:pic>
      <p:sp>
        <p:nvSpPr>
          <p:cNvPr id="3" name="Rectangle 2"/>
          <p:cNvSpPr/>
          <p:nvPr/>
        </p:nvSpPr>
        <p:spPr>
          <a:xfrm>
            <a:off x="0" y="230291"/>
            <a:ext cx="9144000" cy="769441"/>
          </a:xfrm>
          <a:prstGeom prst="rect">
            <a:avLst/>
          </a:prstGeom>
        </p:spPr>
        <p:txBody>
          <a:bodyPr wrap="square">
            <a:spAutoFit/>
          </a:bodyPr>
          <a:lstStyle/>
          <a:p>
            <a:pPr lvl="0" algn="ctr"/>
            <a:r>
              <a:rPr lang="en-US" sz="2400" u="sng" dirty="0" err="1">
                <a:solidFill>
                  <a:prstClr val="black"/>
                </a:solidFill>
              </a:rPr>
              <a:t>Dystrophin</a:t>
            </a:r>
            <a:r>
              <a:rPr lang="en-US" sz="2400" u="sng" dirty="0">
                <a:solidFill>
                  <a:prstClr val="black"/>
                </a:solidFill>
              </a:rPr>
              <a:t> expression and localization in dog diaphragm</a:t>
            </a:r>
          </a:p>
          <a:p>
            <a:pPr lvl="0" algn="ctr"/>
            <a:r>
              <a:rPr lang="en-US" sz="2000" dirty="0">
                <a:solidFill>
                  <a:prstClr val="black"/>
                </a:solidFill>
              </a:rPr>
              <a:t>          Normal                                      DMD dog                    DMD dog with CRISPR injection</a:t>
            </a:r>
          </a:p>
        </p:txBody>
      </p:sp>
    </p:spTree>
    <p:extLst>
      <p:ext uri="{BB962C8B-B14F-4D97-AF65-F5344CB8AC3E}">
        <p14:creationId xmlns:p14="http://schemas.microsoft.com/office/powerpoint/2010/main" val="4480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0291"/>
            <a:ext cx="9144000" cy="461665"/>
          </a:xfrm>
          <a:prstGeom prst="rect">
            <a:avLst/>
          </a:prstGeom>
        </p:spPr>
        <p:txBody>
          <a:bodyPr wrap="square">
            <a:spAutoFit/>
          </a:bodyPr>
          <a:lstStyle/>
          <a:p>
            <a:pPr lvl="0" algn="ctr"/>
            <a:r>
              <a:rPr lang="en-US" sz="2400" u="sng" dirty="0">
                <a:solidFill>
                  <a:prstClr val="black"/>
                </a:solidFill>
              </a:rPr>
              <a:t>Somatic T-Cell modification</a:t>
            </a:r>
          </a:p>
        </p:txBody>
      </p:sp>
      <p:pic>
        <p:nvPicPr>
          <p:cNvPr id="5" name="Picture 4"/>
          <p:cNvPicPr>
            <a:picLocks noChangeAspect="1"/>
          </p:cNvPicPr>
          <p:nvPr/>
        </p:nvPicPr>
        <p:blipFill>
          <a:blip r:embed="rId2"/>
          <a:stretch>
            <a:fillRect/>
          </a:stretch>
        </p:blipFill>
        <p:spPr>
          <a:xfrm>
            <a:off x="-1" y="628968"/>
            <a:ext cx="4717533" cy="6229032"/>
          </a:xfrm>
          <a:prstGeom prst="rect">
            <a:avLst/>
          </a:prstGeom>
        </p:spPr>
      </p:pic>
      <p:sp>
        <p:nvSpPr>
          <p:cNvPr id="6" name="Rectangle 5"/>
          <p:cNvSpPr/>
          <p:nvPr/>
        </p:nvSpPr>
        <p:spPr>
          <a:xfrm>
            <a:off x="4052240" y="1589143"/>
            <a:ext cx="5091759" cy="923330"/>
          </a:xfrm>
          <a:prstGeom prst="rect">
            <a:avLst/>
          </a:prstGeom>
        </p:spPr>
        <p:txBody>
          <a:bodyPr wrap="square">
            <a:spAutoFit/>
          </a:bodyPr>
          <a:lstStyle/>
          <a:p>
            <a:r>
              <a:rPr lang="en-US" dirty="0"/>
              <a:t>Cell type	Ave. knock-in efficiency	Ave viability</a:t>
            </a:r>
          </a:p>
          <a:p>
            <a:r>
              <a:rPr lang="en-US" dirty="0"/>
              <a:t>CD4+ 		33.7% 			68.6%</a:t>
            </a:r>
          </a:p>
          <a:p>
            <a:r>
              <a:rPr lang="en-US" dirty="0"/>
              <a:t>CD8+ 		40.3%</a:t>
            </a:r>
          </a:p>
        </p:txBody>
      </p:sp>
      <p:sp>
        <p:nvSpPr>
          <p:cNvPr id="7" name="Rectangle 6"/>
          <p:cNvSpPr/>
          <p:nvPr/>
        </p:nvSpPr>
        <p:spPr>
          <a:xfrm>
            <a:off x="4052239" y="2552158"/>
            <a:ext cx="4959457" cy="3970318"/>
          </a:xfrm>
          <a:prstGeom prst="rect">
            <a:avLst/>
          </a:prstGeom>
        </p:spPr>
        <p:txBody>
          <a:bodyPr wrap="square">
            <a:spAutoFit/>
          </a:bodyPr>
          <a:lstStyle/>
          <a:p>
            <a:r>
              <a:rPr lang="en-US" dirty="0"/>
              <a:t>“they designed an HDR template that resulted in the replacement of an endogenous TCR-α sequence with paired TCR-β and TCR-α sequences encoding a T-cell receptor (TCR) recognizing the NY-ESO-1 tumor antigen. Application of the engineered T cells to NY-ESO-1+ melanoma cells in vitro resulted in robust T-cell activation and clearance of cancer cells at rates comparable to those observed for T cells engineered via retroviral delivery.”</a:t>
            </a:r>
          </a:p>
          <a:p>
            <a:endParaRPr lang="en-US" dirty="0"/>
          </a:p>
          <a:p>
            <a:r>
              <a:rPr lang="en-US" dirty="0"/>
              <a:t>Also worked in mouse model of melanoma. </a:t>
            </a:r>
          </a:p>
          <a:p>
            <a:endParaRPr lang="en-US" dirty="0"/>
          </a:p>
          <a:p>
            <a:r>
              <a:rPr lang="en-US" sz="2000" b="1" u="sng" dirty="0"/>
              <a:t>Efficient Gene Insertion/low toxicity</a:t>
            </a:r>
          </a:p>
        </p:txBody>
      </p:sp>
    </p:spTree>
    <p:extLst>
      <p:ext uri="{BB962C8B-B14F-4D97-AF65-F5344CB8AC3E}">
        <p14:creationId xmlns:p14="http://schemas.microsoft.com/office/powerpoint/2010/main" val="97547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230"/>
            <a:ext cx="7772400" cy="847863"/>
          </a:xfrm>
        </p:spPr>
        <p:txBody>
          <a:bodyPr>
            <a:normAutofit/>
          </a:bodyPr>
          <a:lstStyle/>
          <a:p>
            <a:r>
              <a:rPr lang="en-US" sz="4000" dirty="0"/>
              <a:t>The Patent Fight</a:t>
            </a:r>
          </a:p>
        </p:txBody>
      </p:sp>
      <p:sp>
        <p:nvSpPr>
          <p:cNvPr id="3" name="Rectangle 2"/>
          <p:cNvSpPr/>
          <p:nvPr/>
        </p:nvSpPr>
        <p:spPr>
          <a:xfrm>
            <a:off x="241925" y="907093"/>
            <a:ext cx="8694171" cy="6247864"/>
          </a:xfrm>
          <a:prstGeom prst="rect">
            <a:avLst/>
          </a:prstGeom>
        </p:spPr>
        <p:txBody>
          <a:bodyPr wrap="square">
            <a:spAutoFit/>
          </a:bodyPr>
          <a:lstStyle/>
          <a:p>
            <a:pPr lvl="0"/>
            <a:r>
              <a:rPr lang="en-US" sz="2000" dirty="0">
                <a:solidFill>
                  <a:prstClr val="black"/>
                </a:solidFill>
              </a:rPr>
              <a:t>In 2012 Jennifer </a:t>
            </a:r>
            <a:r>
              <a:rPr lang="en-US" sz="2000" dirty="0" err="1">
                <a:solidFill>
                  <a:prstClr val="black"/>
                </a:solidFill>
              </a:rPr>
              <a:t>Doudna</a:t>
            </a:r>
            <a:r>
              <a:rPr lang="en-US" sz="2000" dirty="0">
                <a:solidFill>
                  <a:prstClr val="black"/>
                </a:solidFill>
              </a:rPr>
              <a:t> (UC Berkeley) and </a:t>
            </a:r>
            <a:r>
              <a:rPr lang="en-US" sz="2000" dirty="0"/>
              <a:t>Emmanuelle </a:t>
            </a:r>
            <a:r>
              <a:rPr lang="en-US" sz="2000" dirty="0" err="1"/>
              <a:t>Charpentier</a:t>
            </a:r>
            <a:r>
              <a:rPr lang="en-US" sz="2000" dirty="0"/>
              <a:t> </a:t>
            </a:r>
            <a:r>
              <a:rPr lang="en-US" sz="2000" dirty="0">
                <a:solidFill>
                  <a:prstClr val="black"/>
                </a:solidFill>
              </a:rPr>
              <a:t>published the ability to engineer Cas9 and fused RNA programmed to home in and cut specific DNA in vitro </a:t>
            </a:r>
          </a:p>
          <a:p>
            <a:pPr lvl="0"/>
            <a:r>
              <a:rPr lang="en-US" sz="2000" dirty="0">
                <a:solidFill>
                  <a:prstClr val="black"/>
                </a:solidFill>
              </a:rPr>
              <a:t>In same year, </a:t>
            </a:r>
            <a:r>
              <a:rPr lang="en-US" sz="2000" dirty="0" err="1"/>
              <a:t>Virginijus</a:t>
            </a:r>
            <a:r>
              <a:rPr lang="en-US" sz="2000" dirty="0"/>
              <a:t> </a:t>
            </a:r>
            <a:r>
              <a:rPr lang="en-US" sz="2000" dirty="0" err="1"/>
              <a:t>Siksnys</a:t>
            </a:r>
            <a:r>
              <a:rPr lang="en-US" sz="2000" dirty="0"/>
              <a:t> (Vilnius University) published similar results.  </a:t>
            </a:r>
            <a:endParaRPr lang="en-US" sz="2000" dirty="0">
              <a:solidFill>
                <a:prstClr val="black"/>
              </a:solidFill>
            </a:endParaRPr>
          </a:p>
          <a:p>
            <a:pPr lvl="0"/>
            <a:endParaRPr lang="en-US" sz="2000" dirty="0">
              <a:solidFill>
                <a:prstClr val="black"/>
              </a:solidFill>
            </a:endParaRPr>
          </a:p>
          <a:p>
            <a:pPr lvl="0"/>
            <a:r>
              <a:rPr lang="en-US" sz="2000" dirty="0">
                <a:solidFill>
                  <a:prstClr val="black"/>
                </a:solidFill>
              </a:rPr>
              <a:t>In early 2013 </a:t>
            </a:r>
            <a:r>
              <a:rPr lang="en-US" sz="2000" dirty="0" err="1"/>
              <a:t>Feng</a:t>
            </a:r>
            <a:r>
              <a:rPr lang="en-US" sz="2000" dirty="0"/>
              <a:t> Zhang (Broad Institute of MIT and Harvard) published the adaptation of the CRISPR/Cas9 to function in human and mouse cells</a:t>
            </a:r>
          </a:p>
          <a:p>
            <a:pPr lvl="0"/>
            <a:r>
              <a:rPr lang="en-US" sz="2000" dirty="0">
                <a:solidFill>
                  <a:prstClr val="black"/>
                </a:solidFill>
              </a:rPr>
              <a:t>In same issue, co-published with George Church (</a:t>
            </a:r>
            <a:r>
              <a:rPr lang="en-US" sz="2000" dirty="0"/>
              <a:t>Harvard University)</a:t>
            </a:r>
          </a:p>
          <a:p>
            <a:pPr lvl="0"/>
            <a:endParaRPr lang="en-US" sz="2000" dirty="0">
              <a:solidFill>
                <a:prstClr val="black"/>
              </a:solidFill>
            </a:endParaRPr>
          </a:p>
          <a:p>
            <a:pPr lvl="0"/>
            <a:r>
              <a:rPr lang="en-US" sz="2000" dirty="0">
                <a:solidFill>
                  <a:prstClr val="black"/>
                </a:solidFill>
              </a:rPr>
              <a:t>Patent filings from all groups were done in a close timespan. The Broad patent underwent </a:t>
            </a:r>
            <a:r>
              <a:rPr lang="en-US" sz="2000" dirty="0"/>
              <a:t>fast-track review </a:t>
            </a:r>
            <a:r>
              <a:rPr lang="en-US" sz="2000" dirty="0">
                <a:solidFill>
                  <a:prstClr val="black"/>
                </a:solidFill>
              </a:rPr>
              <a:t>and claims were granted first for use in eukaryotic cells. UC Berkeley sued. </a:t>
            </a:r>
          </a:p>
          <a:p>
            <a:pPr lvl="0"/>
            <a:endParaRPr lang="en-US" sz="2000" dirty="0">
              <a:solidFill>
                <a:prstClr val="black"/>
              </a:solidFill>
            </a:endParaRPr>
          </a:p>
          <a:p>
            <a:pPr lvl="0"/>
            <a:r>
              <a:rPr lang="en-US" sz="2000" dirty="0">
                <a:solidFill>
                  <a:prstClr val="black"/>
                </a:solidFill>
              </a:rPr>
              <a:t>In February 2018, Patent Office settled the appeal in Broad’s favor arguing that adaptation of basic CRISPR biology to eukaryotic cells was not obvious. </a:t>
            </a:r>
          </a:p>
          <a:p>
            <a:pPr lvl="0"/>
            <a:r>
              <a:rPr lang="en-US" sz="2000" dirty="0">
                <a:solidFill>
                  <a:prstClr val="black"/>
                </a:solidFill>
              </a:rPr>
              <a:t>UC Berkeley has sued to </a:t>
            </a:r>
            <a:r>
              <a:rPr lang="en-US" sz="2000" dirty="0"/>
              <a:t>U.S. Court of Appeals for the Federal Circuit.</a:t>
            </a:r>
            <a:endParaRPr lang="en-US" sz="2000" dirty="0">
              <a:solidFill>
                <a:prstClr val="black"/>
              </a:solidFill>
            </a:endParaRPr>
          </a:p>
          <a:p>
            <a:pPr lvl="0"/>
            <a:endParaRPr lang="en-US" sz="2000" dirty="0">
              <a:solidFill>
                <a:prstClr val="black"/>
              </a:solidFill>
            </a:endParaRPr>
          </a:p>
          <a:p>
            <a:pPr lvl="0"/>
            <a:r>
              <a:rPr lang="en-US" sz="2000" dirty="0">
                <a:solidFill>
                  <a:prstClr val="black"/>
                </a:solidFill>
              </a:rPr>
              <a:t>As it stands, anyone wishing to commercialize any product in eukaryotic cells must obtain a license from Broad. </a:t>
            </a:r>
          </a:p>
          <a:p>
            <a:pPr lvl="0"/>
            <a:endParaRPr lang="en-US" sz="2000" dirty="0">
              <a:solidFill>
                <a:prstClr val="black"/>
              </a:solidFill>
            </a:endParaRPr>
          </a:p>
        </p:txBody>
      </p:sp>
    </p:spTree>
    <p:extLst>
      <p:ext uri="{BB962C8B-B14F-4D97-AF65-F5344CB8AC3E}">
        <p14:creationId xmlns:p14="http://schemas.microsoft.com/office/powerpoint/2010/main" val="148757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230"/>
            <a:ext cx="7772400" cy="847863"/>
          </a:xfrm>
        </p:spPr>
        <p:txBody>
          <a:bodyPr>
            <a:normAutofit/>
          </a:bodyPr>
          <a:lstStyle/>
          <a:p>
            <a:r>
              <a:rPr lang="en-US" sz="4000" dirty="0"/>
              <a:t>The Broad License</a:t>
            </a:r>
          </a:p>
        </p:txBody>
      </p:sp>
      <p:sp>
        <p:nvSpPr>
          <p:cNvPr id="3" name="Rectangle 2"/>
          <p:cNvSpPr/>
          <p:nvPr/>
        </p:nvSpPr>
        <p:spPr>
          <a:xfrm>
            <a:off x="241925" y="907093"/>
            <a:ext cx="8694171" cy="5016758"/>
          </a:xfrm>
          <a:prstGeom prst="rect">
            <a:avLst/>
          </a:prstGeom>
        </p:spPr>
        <p:txBody>
          <a:bodyPr wrap="square">
            <a:spAutoFit/>
          </a:bodyPr>
          <a:lstStyle/>
          <a:p>
            <a:r>
              <a:rPr lang="en-US" sz="2000" b="1" dirty="0"/>
              <a:t>We make CRISPR tools, knowledge, methods and other IP for genome-editing freely available to the academic and non-profit community. </a:t>
            </a:r>
            <a:endParaRPr lang="en-US" sz="2000" dirty="0"/>
          </a:p>
          <a:p>
            <a:endParaRPr lang="en-US" sz="2000" b="1" dirty="0"/>
          </a:p>
          <a:p>
            <a:r>
              <a:rPr lang="en-US" sz="2000" b="1" dirty="0"/>
              <a:t>We license CRISPR IP non-exclusively to companies to use in their own commercial research.</a:t>
            </a:r>
          </a:p>
          <a:p>
            <a:endParaRPr lang="en-US" sz="2000" dirty="0"/>
          </a:p>
          <a:p>
            <a:r>
              <a:rPr lang="en-US" sz="2000" b="1" dirty="0"/>
              <a:t>We also license CRISPR IP non-exclusively to companies wishing to sell tools and reagents for genome editing.</a:t>
            </a:r>
          </a:p>
          <a:p>
            <a:endParaRPr lang="en-US" sz="2000" dirty="0"/>
          </a:p>
          <a:p>
            <a:r>
              <a:rPr lang="en-US" sz="2000" b="1" dirty="0"/>
              <a:t>For human therapeutics, we concluded that exclusivity is necessary to driving the level of investment needed to develop the technology to the point that it is safe, effective, and capable of precise editing in specific cell types.</a:t>
            </a:r>
            <a:endParaRPr lang="en-US" sz="2000" dirty="0"/>
          </a:p>
          <a:p>
            <a:r>
              <a:rPr lang="en-US" sz="2000" b="1" dirty="0"/>
              <a:t>Broad Institute, Harvard, and MIT therefore developed an approach that we call an “inclusive innovation” model. </a:t>
            </a:r>
          </a:p>
          <a:p>
            <a:r>
              <a:rPr lang="en-US" sz="2000" b="1" dirty="0"/>
              <a:t>	</a:t>
            </a:r>
            <a:r>
              <a:rPr lang="en-US" sz="2000" dirty="0"/>
              <a:t>after an initial period, other companies may apply to license certain CRISPR IP for use against genes of interest (genomic medicine) not being pursued by </a:t>
            </a:r>
            <a:r>
              <a:rPr lang="en-US" sz="2000" dirty="0" err="1"/>
              <a:t>Editas</a:t>
            </a:r>
            <a:r>
              <a:rPr lang="en-US" sz="2000" dirty="0"/>
              <a:t>. </a:t>
            </a:r>
          </a:p>
        </p:txBody>
      </p:sp>
    </p:spTree>
    <p:extLst>
      <p:ext uri="{BB962C8B-B14F-4D97-AF65-F5344CB8AC3E}">
        <p14:creationId xmlns:p14="http://schemas.microsoft.com/office/powerpoint/2010/main" val="270756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230"/>
            <a:ext cx="7772400" cy="847863"/>
          </a:xfrm>
        </p:spPr>
        <p:txBody>
          <a:bodyPr>
            <a:normAutofit/>
          </a:bodyPr>
          <a:lstStyle/>
          <a:p>
            <a:r>
              <a:rPr lang="en-US" sz="4000" dirty="0"/>
              <a:t>Agriculture Regulation</a:t>
            </a:r>
          </a:p>
        </p:txBody>
      </p:sp>
      <p:sp>
        <p:nvSpPr>
          <p:cNvPr id="3" name="Rectangle 2"/>
          <p:cNvSpPr/>
          <p:nvPr/>
        </p:nvSpPr>
        <p:spPr>
          <a:xfrm>
            <a:off x="1" y="907093"/>
            <a:ext cx="9144000" cy="5324535"/>
          </a:xfrm>
          <a:prstGeom prst="rect">
            <a:avLst/>
          </a:prstGeom>
        </p:spPr>
        <p:txBody>
          <a:bodyPr wrap="square">
            <a:spAutoFit/>
          </a:bodyPr>
          <a:lstStyle/>
          <a:p>
            <a:r>
              <a:rPr lang="en-US" sz="2000" b="1" dirty="0"/>
              <a:t>The US Department of Agriculture (USDA) will not regulate plants that have been modified through genome editing, according to statement released last week (March 28, 2018) by the agency.</a:t>
            </a:r>
          </a:p>
          <a:p>
            <a:r>
              <a:rPr lang="en-US" sz="2000" dirty="0"/>
              <a:t>	-any final product that could have been derived via conventional breeding is considered not a “genetically modified organism”</a:t>
            </a:r>
          </a:p>
          <a:p>
            <a:r>
              <a:rPr lang="en-US" sz="2000" dirty="0"/>
              <a:t>	[a high pressure, high temperature diamond IS a diamond]</a:t>
            </a:r>
          </a:p>
          <a:p>
            <a:endParaRPr lang="en-US" sz="2000" dirty="0"/>
          </a:p>
          <a:p>
            <a:r>
              <a:rPr lang="en-US" sz="2000" dirty="0"/>
              <a:t>A plant with DNA from another organism (transgenic) or a rearranged gene from the same organism (</a:t>
            </a:r>
            <a:r>
              <a:rPr lang="en-US" sz="2000" dirty="0" err="1"/>
              <a:t>cisgenic</a:t>
            </a:r>
            <a:r>
              <a:rPr lang="en-US" sz="2000" dirty="0"/>
              <a:t>) are GMOs and remain regulated (&gt;10 year to market time with &gt; US$130 million cost)</a:t>
            </a:r>
          </a:p>
          <a:p>
            <a:endParaRPr lang="en-US" sz="2000" dirty="0"/>
          </a:p>
          <a:p>
            <a:r>
              <a:rPr lang="en-US" sz="2000" b="1" dirty="0"/>
              <a:t>Court of Justice of the European Union (ECJ) in Luxembourg decision in July 2018:</a:t>
            </a:r>
          </a:p>
          <a:p>
            <a:endParaRPr lang="en-US" sz="2000" dirty="0"/>
          </a:p>
          <a:p>
            <a:r>
              <a:rPr lang="en-US" sz="2000" dirty="0"/>
              <a:t>“Organisms obtained by mutagenesis are GMOs and are, in principle, subject to the obligations laid down by the GMO Directive”</a:t>
            </a:r>
          </a:p>
          <a:p>
            <a:endParaRPr lang="en-US" sz="2000" dirty="0"/>
          </a:p>
          <a:p>
            <a:r>
              <a:rPr lang="en-US" sz="2000" dirty="0"/>
              <a:t>	-mutagenesis includes targeted CRISPR/Cas9 modifications</a:t>
            </a:r>
          </a:p>
        </p:txBody>
      </p:sp>
    </p:spTree>
    <p:extLst>
      <p:ext uri="{BB962C8B-B14F-4D97-AF65-F5344CB8AC3E}">
        <p14:creationId xmlns:p14="http://schemas.microsoft.com/office/powerpoint/2010/main" val="3721464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TotalTime>
  <Words>809</Words>
  <Application>Microsoft Office PowerPoint</Application>
  <PresentationFormat>Diavoorstelling (4:3)</PresentationFormat>
  <Paragraphs>103</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Office Theme</vt:lpstr>
      <vt:lpstr>Genome Engineering Panel</vt:lpstr>
      <vt:lpstr>PowerPoint-presentatie</vt:lpstr>
      <vt:lpstr>PowerPoint-presentatie</vt:lpstr>
      <vt:lpstr>PowerPoint-presentatie</vt:lpstr>
      <vt:lpstr>PowerPoint-presentatie</vt:lpstr>
      <vt:lpstr>PowerPoint-presentatie</vt:lpstr>
      <vt:lpstr>The Patent Fight</vt:lpstr>
      <vt:lpstr>The Broad License</vt:lpstr>
      <vt:lpstr>Agriculture Regulation</vt:lpstr>
      <vt:lpstr>Edited Crops Close to Market</vt:lpstr>
      <vt:lpstr>Human Germline Editing</vt:lpstr>
      <vt:lpstr>The CRISPR Baby Scandal Gets Worse by the Day</vt:lpstr>
      <vt:lpstr>PowerPoint-presentatie</vt:lpstr>
      <vt:lpstr>PowerPoint-presentatie</vt:lpstr>
    </vt:vector>
  </TitlesOfParts>
  <Company>University of New Orleans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Engineering Panel</dc:title>
  <dc:creator>Stephen Gasior</dc:creator>
  <cp:lastModifiedBy>Chantal Jager</cp:lastModifiedBy>
  <cp:revision>16</cp:revision>
  <dcterms:created xsi:type="dcterms:W3CDTF">2018-12-27T23:41:12Z</dcterms:created>
  <dcterms:modified xsi:type="dcterms:W3CDTF">2018-12-30T14:34:55Z</dcterms:modified>
</cp:coreProperties>
</file>