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61" r:id="rId2"/>
    <p:sldId id="263" r:id="rId3"/>
    <p:sldId id="262" r:id="rId4"/>
    <p:sldId id="264" r:id="rId5"/>
    <p:sldId id="258" r:id="rId6"/>
    <p:sldId id="274" r:id="rId7"/>
    <p:sldId id="259" r:id="rId8"/>
    <p:sldId id="275" r:id="rId9"/>
    <p:sldId id="260" r:id="rId10"/>
    <p:sldId id="265" r:id="rId11"/>
    <p:sldId id="268" r:id="rId12"/>
    <p:sldId id="269" r:id="rId13"/>
    <p:sldId id="270" r:id="rId14"/>
    <p:sldId id="266" r:id="rId15"/>
    <p:sldId id="279" r:id="rId16"/>
    <p:sldId id="267" r:id="rId17"/>
    <p:sldId id="278" r:id="rId18"/>
    <p:sldId id="271" r:id="rId19"/>
    <p:sldId id="272" r:id="rId20"/>
    <p:sldId id="280" r:id="rId21"/>
    <p:sldId id="273" r:id="rId22"/>
    <p:sldId id="276" r:id="rId23"/>
    <p:sldId id="285" r:id="rId24"/>
    <p:sldId id="282" r:id="rId25"/>
    <p:sldId id="277" r:id="rId26"/>
    <p:sldId id="283" r:id="rId27"/>
    <p:sldId id="281" r:id="rId28"/>
    <p:sldId id="286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1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9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94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4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5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0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4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3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5150C-62B4-4EB9-A168-2C13BF6DB8F0}" type="datetimeFigureOut">
              <a:rPr lang="en-US" smtClean="0"/>
              <a:t>6/11/2016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51D0A-3BAD-4755-A0F5-2332A790F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9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42548"/>
            <a:ext cx="11501438" cy="131691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Sustaining a way of life in the highlands of Cameroon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9511"/>
            <a:ext cx="10515600" cy="4867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By </a:t>
            </a:r>
            <a:r>
              <a:rPr lang="en-US" b="1" dirty="0"/>
              <a:t>Greg </a:t>
            </a:r>
            <a:r>
              <a:rPr lang="en-US" b="1" dirty="0" smtClean="0"/>
              <a:t>Perrier, Ph.D.</a:t>
            </a:r>
            <a:endParaRPr lang="en-US" dirty="0"/>
          </a:p>
          <a:p>
            <a:pPr marL="0" indent="0" algn="ctr">
              <a:buNone/>
            </a:pPr>
            <a:r>
              <a:rPr lang="en-US" b="1" dirty="0"/>
              <a:t>Associate Professor, Biology</a:t>
            </a:r>
          </a:p>
          <a:p>
            <a:pPr marL="0" indent="0" algn="ctr">
              <a:buNone/>
            </a:pPr>
            <a:r>
              <a:rPr lang="en-US" b="1" dirty="0" smtClean="0"/>
              <a:t>Northern </a:t>
            </a:r>
            <a:r>
              <a:rPr lang="en-US" b="1" dirty="0"/>
              <a:t>Virginia Community </a:t>
            </a:r>
            <a:r>
              <a:rPr lang="en-US" b="1" dirty="0" smtClean="0"/>
              <a:t>College </a:t>
            </a:r>
          </a:p>
          <a:p>
            <a:pPr marL="0" indent="0" algn="ctr">
              <a:buNone/>
            </a:pPr>
            <a:r>
              <a:rPr lang="en-US" b="1" dirty="0" smtClean="0"/>
              <a:t>Manassas, Virginia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 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 </a:t>
            </a:r>
            <a:r>
              <a:rPr lang="en-US" b="1" dirty="0" smtClean="0"/>
              <a:t>(general avatar - </a:t>
            </a:r>
            <a:r>
              <a:rPr lang="en-US" b="1" dirty="0"/>
              <a:t>Dodge </a:t>
            </a:r>
            <a:r>
              <a:rPr lang="en-US" b="1" dirty="0" err="1"/>
              <a:t>Threebeards</a:t>
            </a:r>
            <a:r>
              <a:rPr lang="en-US" b="1" dirty="0" smtClean="0"/>
              <a:t>)</a:t>
            </a:r>
          </a:p>
          <a:p>
            <a:pPr marL="0" indent="0" algn="ctr">
              <a:buNone/>
            </a:pPr>
            <a:r>
              <a:rPr lang="en-US" b="1" dirty="0" smtClean="0"/>
              <a:t>(professor avatar - Greg </a:t>
            </a:r>
            <a:r>
              <a:rPr lang="en-US" b="1" dirty="0" err="1" smtClean="0"/>
              <a:t>Prumier</a:t>
            </a:r>
            <a:r>
              <a:rPr lang="en-US" b="1" dirty="0"/>
              <a:t>)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5364" name="Picture 4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537" y="1087966"/>
            <a:ext cx="3743325" cy="59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2" y="1087966"/>
            <a:ext cx="3743325" cy="59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1650" cy="106362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MBOSCUSA 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50720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An NGO that helps the Mbororo </a:t>
            </a:r>
            <a:r>
              <a:rPr lang="en-US" b="1" dirty="0" smtClean="0"/>
              <a:t>people (subgroup of Fulani)</a:t>
            </a:r>
          </a:p>
          <a:p>
            <a:endParaRPr lang="en-US" sz="2200" b="1" dirty="0" smtClean="0"/>
          </a:p>
          <a:p>
            <a:r>
              <a:rPr lang="en-US" b="1" dirty="0" smtClean="0"/>
              <a:t>Are </a:t>
            </a:r>
            <a:r>
              <a:rPr lang="en-US" b="1" dirty="0"/>
              <a:t>a pastoralist group, focused on cattle and sheep </a:t>
            </a:r>
            <a:r>
              <a:rPr lang="en-US" b="1" dirty="0" smtClean="0"/>
              <a:t>production</a:t>
            </a:r>
          </a:p>
          <a:p>
            <a:endParaRPr lang="en-US" sz="2200" b="1" dirty="0"/>
          </a:p>
          <a:p>
            <a:r>
              <a:rPr lang="en-US" b="1" dirty="0"/>
              <a:t>They are a minority group within </a:t>
            </a:r>
            <a:r>
              <a:rPr lang="en-US" b="1" dirty="0" smtClean="0"/>
              <a:t>these highlands</a:t>
            </a:r>
          </a:p>
          <a:p>
            <a:pPr marL="0" indent="0">
              <a:buNone/>
            </a:pPr>
            <a:endParaRPr lang="en-US" sz="2200" b="1" dirty="0" smtClean="0"/>
          </a:p>
          <a:p>
            <a:r>
              <a:rPr lang="en-US" b="1" dirty="0" smtClean="0"/>
              <a:t>Moved into the highlands in the 1920s</a:t>
            </a:r>
          </a:p>
          <a:p>
            <a:endParaRPr lang="en-US" sz="2000" b="1" dirty="0" smtClean="0"/>
          </a:p>
          <a:p>
            <a:r>
              <a:rPr lang="en-US" b="1" dirty="0" smtClean="0"/>
              <a:t>MBOSCUDA </a:t>
            </a:r>
            <a:r>
              <a:rPr lang="en-US" b="1" dirty="0"/>
              <a:t>focuses on social and economic </a:t>
            </a:r>
            <a:r>
              <a:rPr lang="en-US" b="1" dirty="0" smtClean="0"/>
              <a:t>development</a:t>
            </a:r>
          </a:p>
          <a:p>
            <a:endParaRPr lang="en-US" sz="2000" b="1" dirty="0" smtClean="0"/>
          </a:p>
          <a:p>
            <a:r>
              <a:rPr lang="en-US" b="1" dirty="0" smtClean="0"/>
              <a:t>Basically sustaining the Mbororo </a:t>
            </a:r>
            <a:r>
              <a:rPr lang="en-US" b="1" dirty="0"/>
              <a:t>way of life in these highlands</a:t>
            </a:r>
          </a:p>
          <a:p>
            <a:endParaRPr lang="en-US" dirty="0"/>
          </a:p>
        </p:txBody>
      </p:sp>
      <p:pic>
        <p:nvPicPr>
          <p:cNvPr id="11268" name="Picture 4" descr="http://previews.123rf.com/images/hibrida/hibrida1104/hibrida110400027/9372354-Ethnic-African-multicolored-texture-Stock-Photo-african-africa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98" y="0"/>
            <a:ext cx="6038850" cy="71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Tikar are the majority group in the area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/>
          <a:lstStyle/>
          <a:p>
            <a:r>
              <a:rPr lang="en-US" b="1" dirty="0"/>
              <a:t>Are farmers with the stable crop being </a:t>
            </a:r>
            <a:r>
              <a:rPr lang="en-US" b="1" dirty="0" smtClean="0"/>
              <a:t>maize (corn)</a:t>
            </a:r>
          </a:p>
          <a:p>
            <a:endParaRPr lang="en-US" b="1" dirty="0"/>
          </a:p>
          <a:p>
            <a:r>
              <a:rPr lang="en-US" b="1" dirty="0"/>
              <a:t>Moved into the highlands about 150 years ago to avoid slave </a:t>
            </a:r>
            <a:r>
              <a:rPr lang="en-US" b="1" dirty="0" smtClean="0"/>
              <a:t>raids</a:t>
            </a:r>
          </a:p>
          <a:p>
            <a:endParaRPr lang="en-US" b="1" dirty="0"/>
          </a:p>
          <a:p>
            <a:r>
              <a:rPr lang="en-US" b="1" dirty="0"/>
              <a:t>Control land tenure in the </a:t>
            </a:r>
            <a:r>
              <a:rPr lang="en-US" b="1" dirty="0" smtClean="0"/>
              <a:t>area</a:t>
            </a:r>
          </a:p>
          <a:p>
            <a:endParaRPr lang="en-US" b="1" dirty="0" smtClean="0"/>
          </a:p>
          <a:p>
            <a:r>
              <a:rPr lang="en-US" b="1" dirty="0"/>
              <a:t>Land held communally under control of local leader (</a:t>
            </a:r>
            <a:r>
              <a:rPr lang="en-US" b="1" dirty="0" smtClean="0"/>
              <a:t>Fon)</a:t>
            </a:r>
          </a:p>
          <a:p>
            <a:endParaRPr lang="en-US" b="1" dirty="0"/>
          </a:p>
          <a:p>
            <a:r>
              <a:rPr lang="en-US" b="1" dirty="0" smtClean="0"/>
              <a:t>Live in villages and farm the land surrounding the villages.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26" name="Picture 2" descr="https://s-media-cache-ak0.pinimg.com/236x/b7/67/5b/b7675b577a5c2f76ab9a19968c6ae9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757" y="0"/>
            <a:ext cx="617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fpheonix.typepad.com/.a/6a00e54ffa3d5788330167631faf82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28136"/>
            <a:ext cx="12383912" cy="825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Fons showing traditional clothing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610" y="457200"/>
            <a:ext cx="4463415" cy="16002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Farming in the Highlands</a:t>
            </a:r>
            <a:endParaRPr lang="en-US" b="1" dirty="0">
              <a:latin typeface="+mn-lt"/>
            </a:endParaRPr>
          </a:p>
        </p:txBody>
      </p:sp>
      <p:pic>
        <p:nvPicPr>
          <p:cNvPr id="2050" name="Picture 2" descr="http://www.hardrainproject.com/thumbnail.php?im=SP1004675.jpg&amp;type=U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8597"/>
          <a:stretch>
            <a:fillRect/>
          </a:stretch>
        </p:blipFill>
        <p:spPr bwMode="auto">
          <a:xfrm>
            <a:off x="4933439" y="0"/>
            <a:ext cx="8492305" cy="70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8610" y="2057400"/>
            <a:ext cx="4463415" cy="3811588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b="1" dirty="0" smtClean="0"/>
              <a:t>The Fon gives land to each family to farm</a:t>
            </a:r>
          </a:p>
          <a:p>
            <a:endParaRPr lang="en-US" sz="2400" b="1" dirty="0"/>
          </a:p>
          <a:p>
            <a:r>
              <a:rPr lang="en-US" sz="2400" b="1" dirty="0"/>
              <a:t>Women do the farming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Farm work is done by hand with hoes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24" y="5774266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91" y="5774265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02" y="0"/>
            <a:ext cx="6663098" cy="69652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104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Mbororo </a:t>
            </a:r>
            <a:endParaRPr lang="en-US" b="1" dirty="0">
              <a:latin typeface="+mn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61245" y="829380"/>
            <a:ext cx="4410780" cy="562786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Run primarily a dairy operation</a:t>
            </a:r>
          </a:p>
          <a:p>
            <a:endParaRPr lang="en-US" sz="1200" b="1" dirty="0"/>
          </a:p>
          <a:p>
            <a:r>
              <a:rPr lang="en-US" sz="2400" b="1" dirty="0" smtClean="0"/>
              <a:t>Women milk cows and sell milk</a:t>
            </a:r>
          </a:p>
          <a:p>
            <a:endParaRPr lang="en-US" sz="1200" b="1" dirty="0"/>
          </a:p>
          <a:p>
            <a:r>
              <a:rPr lang="en-US" sz="2400" b="1" dirty="0" smtClean="0"/>
              <a:t>Men herd the cattle  each day</a:t>
            </a:r>
          </a:p>
          <a:p>
            <a:endParaRPr lang="en-US" sz="1200" b="1" dirty="0"/>
          </a:p>
          <a:p>
            <a:r>
              <a:rPr lang="en-US" sz="2400" b="1" dirty="0" smtClean="0"/>
              <a:t>Tsetse fly restricts  cattle to the highlands</a:t>
            </a:r>
          </a:p>
          <a:p>
            <a:endParaRPr lang="en-US" sz="1200" b="1" dirty="0"/>
          </a:p>
          <a:p>
            <a:r>
              <a:rPr lang="en-US" sz="2400" b="1" dirty="0" smtClean="0"/>
              <a:t>Use grassland between villages</a:t>
            </a:r>
          </a:p>
          <a:p>
            <a:endParaRPr lang="en-US" sz="1200" b="1" dirty="0"/>
          </a:p>
          <a:p>
            <a:r>
              <a:rPr lang="en-US" sz="2400" b="1" dirty="0" smtClean="0"/>
              <a:t>Live in household clusters</a:t>
            </a:r>
          </a:p>
          <a:p>
            <a:endParaRPr lang="en-US" sz="1200" b="1" dirty="0"/>
          </a:p>
          <a:p>
            <a:r>
              <a:rPr lang="en-US" sz="2400" b="1" dirty="0" smtClean="0"/>
              <a:t>Local leader is called an Ardo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1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="1" dirty="0" smtClean="0">
                <a:latin typeface="+mn-lt"/>
              </a:rPr>
              <a:t>An Mbororro community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91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The Problem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Mbororo lack any legal rights to the grazing areas they </a:t>
            </a:r>
            <a:r>
              <a:rPr lang="en-US" b="1" dirty="0" smtClean="0"/>
              <a:t>use</a:t>
            </a:r>
          </a:p>
          <a:p>
            <a:endParaRPr lang="en-US" b="1" dirty="0"/>
          </a:p>
          <a:p>
            <a:r>
              <a:rPr lang="en-US" b="1" dirty="0"/>
              <a:t>Without secure rights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- Grazing </a:t>
            </a:r>
            <a:r>
              <a:rPr lang="en-US" b="1" dirty="0"/>
              <a:t>area is declining due to farm encroachment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- Mbororo </a:t>
            </a:r>
            <a:r>
              <a:rPr lang="en-US" b="1" dirty="0"/>
              <a:t>reluctant to invest in grazing land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   improvements</a:t>
            </a:r>
            <a:endParaRPr lang="en-US" b="1" dirty="0"/>
          </a:p>
        </p:txBody>
      </p:sp>
      <p:pic>
        <p:nvPicPr>
          <p:cNvPr id="9218" name="Picture 2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71" y="0"/>
            <a:ext cx="3743325" cy="71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722842"/>
            <a:ext cx="12192000" cy="91440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64356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Crops encroaching on grazing lands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0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I am helping MBOSCUDA with two initiatives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499589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smtClean="0"/>
              <a:t>Developing </a:t>
            </a:r>
            <a:r>
              <a:rPr lang="en-US" b="1" dirty="0"/>
              <a:t>long-term leases for Mbororo people to their grazing </a:t>
            </a:r>
            <a:r>
              <a:rPr lang="en-US" b="1" dirty="0" smtClean="0"/>
              <a:t>                </a:t>
            </a:r>
          </a:p>
          <a:p>
            <a:pPr marL="0" indent="0">
              <a:buNone/>
            </a:pPr>
            <a:r>
              <a:rPr lang="en-US" b="1" dirty="0" smtClean="0"/>
              <a:t>        land.</a:t>
            </a:r>
            <a:r>
              <a:rPr lang="en-US" b="1" dirty="0"/>
              <a:t> 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- Integration </a:t>
            </a:r>
            <a:r>
              <a:rPr lang="en-US" b="1" dirty="0"/>
              <a:t>into the new land tenure laws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- Working </a:t>
            </a:r>
            <a:r>
              <a:rPr lang="en-US" b="1" dirty="0"/>
              <a:t>with the local governments, Fons, and Ardos to </a:t>
            </a:r>
            <a:r>
              <a:rPr lang="en-US" b="1" dirty="0" smtClean="0"/>
              <a:t>                  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determine </a:t>
            </a:r>
            <a:r>
              <a:rPr lang="en-US" b="1" dirty="0"/>
              <a:t>lease </a:t>
            </a:r>
            <a:r>
              <a:rPr lang="en-US" b="1" dirty="0" smtClean="0"/>
              <a:t>arrangements and price</a:t>
            </a:r>
            <a:r>
              <a:rPr lang="en-US" b="1" dirty="0"/>
              <a:t> 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- Focus on female education and skills training to give </a:t>
            </a:r>
            <a:r>
              <a:rPr lang="en-US" b="1" dirty="0" err="1" smtClean="0"/>
              <a:t>Tikar</a:t>
            </a:r>
            <a:r>
              <a:rPr lang="en-US" b="1" dirty="0" smtClean="0"/>
              <a:t>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   women economic opportunities other than farming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- Mapping </a:t>
            </a:r>
            <a:r>
              <a:rPr lang="en-US" b="1" dirty="0"/>
              <a:t>the current grazing lands to determine area and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 existing </a:t>
            </a:r>
            <a:r>
              <a:rPr lang="en-US" b="1" dirty="0"/>
              <a:t>resources</a:t>
            </a:r>
          </a:p>
          <a:p>
            <a:endParaRPr lang="en-US" dirty="0"/>
          </a:p>
        </p:txBody>
      </p:sp>
      <p:pic>
        <p:nvPicPr>
          <p:cNvPr id="2050" name="Picture 2" descr="http://cloud.graphicleftovers.com/15919/392608/african-texture-with-anim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639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oud.graphicleftovers.com/15919/392608/african-texture-with-anim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78" y="600639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loud.graphicleftovers.com/15919/392608/african-texture-with-anim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56" y="600639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Second Initiative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2. Conducting studies on how best to improve grazing lands</a:t>
            </a:r>
          </a:p>
          <a:p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	- Reducing </a:t>
            </a:r>
            <a:r>
              <a:rPr lang="en-US" b="1" dirty="0"/>
              <a:t>the widespread weed bracken </a:t>
            </a:r>
            <a:r>
              <a:rPr lang="en-US" b="1" dirty="0" smtClean="0"/>
              <a:t>fern</a:t>
            </a:r>
            <a:r>
              <a:rPr lang="en-US" b="1" dirty="0"/>
              <a:t> 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- Establishing </a:t>
            </a:r>
            <a:r>
              <a:rPr lang="en-US" b="1" dirty="0"/>
              <a:t>higher quality forage plants</a:t>
            </a:r>
          </a:p>
          <a:p>
            <a:endParaRPr lang="en-US" dirty="0"/>
          </a:p>
        </p:txBody>
      </p:sp>
      <p:pic>
        <p:nvPicPr>
          <p:cNvPr id="7170" name="Picture 2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994" y="0"/>
            <a:ext cx="3743325" cy="69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7657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Picture 2" descr="https://s-media-cache-ak0.pinimg.com/736x/07/1e/7f/071e7fbe5de328bcfda05eb1e04ceee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b="12977"/>
          <a:stretch>
            <a:fillRect/>
          </a:stretch>
        </p:blipFill>
        <p:spPr bwMode="auto">
          <a:xfrm>
            <a:off x="4673329" y="0"/>
            <a:ext cx="8685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733778"/>
            <a:ext cx="3932237" cy="513521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200" b="1" dirty="0"/>
              <a:t>Each May I travel to Cameroon, West Africa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sz="3200" b="1" dirty="0"/>
              <a:t>Was asked to discuss my activities in Cameroon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0050" y="457200"/>
            <a:ext cx="4371975" cy="86868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Grazing Land</a:t>
            </a:r>
            <a:endParaRPr lang="en-US" b="1" dirty="0"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>
            <a:fillRect/>
          </a:stretch>
        </p:blipFill>
        <p:spPr>
          <a:xfrm>
            <a:off x="4704692" y="-50996"/>
            <a:ext cx="8749894" cy="690899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40030" y="1703070"/>
            <a:ext cx="4531995" cy="46177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800" b="1" dirty="0" smtClean="0"/>
              <a:t>Grazing pressure is high due to declining grazing area</a:t>
            </a:r>
          </a:p>
          <a:p>
            <a:endParaRPr lang="en-US" sz="2800" b="1" dirty="0"/>
          </a:p>
          <a:p>
            <a:r>
              <a:rPr lang="en-US" sz="2800" b="1" dirty="0" smtClean="0"/>
              <a:t>Weedy bracken fern covers large areas</a:t>
            </a:r>
          </a:p>
          <a:p>
            <a:endParaRPr lang="en-US" sz="2800" b="1" dirty="0"/>
          </a:p>
          <a:p>
            <a:r>
              <a:rPr lang="en-US" sz="2800" b="1" dirty="0"/>
              <a:t>Major grass is </a:t>
            </a:r>
            <a:r>
              <a:rPr lang="en-US" sz="2800" b="1" i="1" dirty="0" smtClean="0"/>
              <a:t>Sporobolus africanus, </a:t>
            </a:r>
            <a:r>
              <a:rPr lang="en-US" sz="2800" b="1" dirty="0" smtClean="0"/>
              <a:t>has low productivity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301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5990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African Montane Forest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Is an evergreen, broadleaf forests</a:t>
            </a:r>
          </a:p>
          <a:p>
            <a:endParaRPr lang="en-US" sz="3600" b="1" dirty="0"/>
          </a:p>
          <a:p>
            <a:r>
              <a:rPr lang="en-US" sz="3600" b="1" dirty="0" smtClean="0"/>
              <a:t>Adapted to cooler climates with high rainfall</a:t>
            </a:r>
          </a:p>
          <a:p>
            <a:endParaRPr lang="en-US" sz="3600" b="1" dirty="0"/>
          </a:p>
          <a:p>
            <a:r>
              <a:rPr lang="en-US" sz="3600" b="1" dirty="0" smtClean="0"/>
              <a:t>During the last ice age, was widespread in Africa</a:t>
            </a:r>
          </a:p>
          <a:p>
            <a:endParaRPr lang="en-US" sz="3600" b="1" dirty="0"/>
          </a:p>
          <a:p>
            <a:r>
              <a:rPr lang="en-US" sz="3600" b="1" dirty="0" smtClean="0"/>
              <a:t>Now restricted to highland areas above 1,500 meters</a:t>
            </a:r>
            <a:endParaRPr lang="en-US" sz="3600" b="1" dirty="0"/>
          </a:p>
        </p:txBody>
      </p:sp>
      <p:pic>
        <p:nvPicPr>
          <p:cNvPr id="6146" name="Picture 2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0"/>
            <a:ext cx="389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170" y="320040"/>
            <a:ext cx="3989070" cy="8686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patch of forest I am studying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>
            <a:fillRect/>
          </a:stretch>
        </p:blipFill>
        <p:spPr>
          <a:xfrm>
            <a:off x="4581294" y="0"/>
            <a:ext cx="8056250" cy="701802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7170" y="720090"/>
            <a:ext cx="4080510" cy="58978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sz="2000" b="1" dirty="0"/>
          </a:p>
          <a:p>
            <a:r>
              <a:rPr lang="en-US" sz="2000" b="1" dirty="0" smtClean="0"/>
              <a:t>Forest was cleared for farms, firewood, timber</a:t>
            </a:r>
          </a:p>
          <a:p>
            <a:endParaRPr lang="en-US" sz="2000" b="1" dirty="0"/>
          </a:p>
          <a:p>
            <a:r>
              <a:rPr lang="en-US" sz="2000" b="1" dirty="0" smtClean="0"/>
              <a:t>So only small patches remain</a:t>
            </a:r>
          </a:p>
          <a:p>
            <a:endParaRPr lang="en-US" sz="2000" b="1" dirty="0"/>
          </a:p>
          <a:p>
            <a:r>
              <a:rPr lang="en-US" sz="2000" b="1" dirty="0"/>
              <a:t>The forest is on a steel slope</a:t>
            </a:r>
          </a:p>
          <a:p>
            <a:endParaRPr lang="en-US" sz="2000" b="1" dirty="0"/>
          </a:p>
          <a:p>
            <a:r>
              <a:rPr lang="en-US" sz="2000" b="1" dirty="0" smtClean="0"/>
              <a:t>Slope </a:t>
            </a:r>
            <a:r>
              <a:rPr lang="en-US" sz="2000" b="1" dirty="0"/>
              <a:t>is too rocky to </a:t>
            </a:r>
            <a:r>
              <a:rPr lang="en-US" sz="2000" b="1" dirty="0" smtClean="0"/>
              <a:t>farm</a:t>
            </a:r>
          </a:p>
          <a:p>
            <a:endParaRPr lang="en-US" sz="2000" b="1" dirty="0"/>
          </a:p>
          <a:p>
            <a:r>
              <a:rPr lang="en-US" sz="2000" b="1" dirty="0"/>
              <a:t>Note the farms </a:t>
            </a:r>
            <a:r>
              <a:rPr lang="en-US" sz="2000" b="1" dirty="0" smtClean="0"/>
              <a:t>below</a:t>
            </a:r>
          </a:p>
          <a:p>
            <a:endParaRPr lang="en-US" sz="2000" b="1" dirty="0"/>
          </a:p>
          <a:p>
            <a:r>
              <a:rPr lang="en-US" sz="2000" b="1" dirty="0" smtClean="0"/>
              <a:t>Eucalyptus trees in the foreground are used for timber and firewood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2" y="457200"/>
            <a:ext cx="4183379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Aerial View</a:t>
            </a:r>
            <a:endParaRPr lang="en-US" b="1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1" y="2057400"/>
            <a:ext cx="4183380" cy="43891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800" b="1" dirty="0" smtClean="0"/>
              <a:t>Is along a steep escarpment</a:t>
            </a:r>
          </a:p>
          <a:p>
            <a:endParaRPr lang="en-US" sz="2800" b="1" dirty="0"/>
          </a:p>
          <a:p>
            <a:r>
              <a:rPr lang="en-US" sz="2800" b="1" dirty="0" smtClean="0"/>
              <a:t>Is only 200 ha</a:t>
            </a:r>
          </a:p>
          <a:p>
            <a:endParaRPr lang="en-US" sz="2800" b="1" dirty="0"/>
          </a:p>
          <a:p>
            <a:r>
              <a:rPr lang="en-US" sz="2800" b="1" dirty="0" smtClean="0"/>
              <a:t>Yellow pin is the household of my </a:t>
            </a:r>
          </a:p>
          <a:p>
            <a:r>
              <a:rPr lang="en-US" sz="2800" b="1" dirty="0" smtClean="0"/>
              <a:t>Mbororo family 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/>
          </p:cNvPicPr>
          <p:nvPr>
            <p:ph type="pic" idx="1"/>
          </p:nvPr>
        </p:nvPicPr>
        <p:blipFill>
          <a:blip r:embed="rId2"/>
          <a:srcRect l="19407" r="19407"/>
          <a:stretch>
            <a:fillRect/>
          </a:stretch>
        </p:blipFill>
        <p:spPr>
          <a:xfrm>
            <a:off x="4674871" y="169333"/>
            <a:ext cx="8012430" cy="70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Effects of clearing the forest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 the size of the forest patch declines:</a:t>
            </a:r>
          </a:p>
          <a:p>
            <a:endParaRPr lang="en-US" b="1" dirty="0"/>
          </a:p>
          <a:p>
            <a:r>
              <a:rPr lang="en-US" b="1" dirty="0" smtClean="0"/>
              <a:t>The number of species declines</a:t>
            </a:r>
          </a:p>
          <a:p>
            <a:endParaRPr lang="en-US" b="1" dirty="0"/>
          </a:p>
          <a:p>
            <a:r>
              <a:rPr lang="en-US" b="1" dirty="0" smtClean="0"/>
              <a:t>Rare plant and animal species are the first to go locally extinct</a:t>
            </a:r>
          </a:p>
          <a:p>
            <a:endParaRPr lang="en-US" b="1" dirty="0"/>
          </a:p>
          <a:p>
            <a:r>
              <a:rPr lang="en-US" b="1" dirty="0" smtClean="0"/>
              <a:t>Example: Monkeys present in 2007 are now gone from the forest</a:t>
            </a:r>
            <a:endParaRPr lang="en-US" b="1" dirty="0"/>
          </a:p>
        </p:txBody>
      </p:sp>
      <p:pic>
        <p:nvPicPr>
          <p:cNvPr id="4098" name="Picture 2" descr="https://s-media-cache-ak0.pinimg.com/736x/9c/ac/13/9cac135835246baea64e045491ddda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562" y="0"/>
            <a:ext cx="5138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933"/>
            <a:ext cx="12192000" cy="9144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Dense understory of the montane forest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1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35" y="-138290"/>
            <a:ext cx="6126104" cy="4594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3" y="-1"/>
            <a:ext cx="6434668" cy="482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Images from the forest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46" y="4360686"/>
            <a:ext cx="5421254" cy="406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897" y="3964869"/>
            <a:ext cx="4756385" cy="3567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91" y="3526572"/>
            <a:ext cx="3100210" cy="41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12217400" cy="195174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Work in the forest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12711"/>
            <a:ext cx="10515600" cy="4664252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2013, explored the forest to take students there</a:t>
            </a:r>
          </a:p>
          <a:p>
            <a:endParaRPr lang="en-US" sz="3600" b="1" dirty="0"/>
          </a:p>
          <a:p>
            <a:r>
              <a:rPr lang="en-US" sz="3600" b="1" dirty="0" smtClean="0"/>
              <a:t>2014, identified tree species in the forest</a:t>
            </a:r>
          </a:p>
          <a:p>
            <a:endParaRPr lang="en-US" sz="3600" b="1" dirty="0"/>
          </a:p>
          <a:p>
            <a:r>
              <a:rPr lang="en-US" sz="3600" b="1" dirty="0" smtClean="0"/>
              <a:t>2015, identified understory species in the forest</a:t>
            </a:r>
          </a:p>
          <a:p>
            <a:endParaRPr lang="en-US" sz="3600" b="1" dirty="0"/>
          </a:p>
          <a:p>
            <a:r>
              <a:rPr lang="en-US" sz="3600" b="1" dirty="0" smtClean="0"/>
              <a:t>2016, hope to determine relative abundance of </a:t>
            </a:r>
            <a:r>
              <a:rPr lang="en-US" sz="3600" b="1" smtClean="0"/>
              <a:t>major species</a:t>
            </a:r>
            <a:endParaRPr lang="en-US" b="1" dirty="0"/>
          </a:p>
        </p:txBody>
      </p:sp>
      <p:pic>
        <p:nvPicPr>
          <p:cNvPr id="4102" name="Picture 6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9" y="0"/>
            <a:ext cx="3743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615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Ultimate Purpose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828223"/>
          </a:xfrm>
        </p:spPr>
        <p:txBody>
          <a:bodyPr/>
          <a:lstStyle/>
          <a:p>
            <a:r>
              <a:rPr lang="en-US" b="1" dirty="0" smtClean="0"/>
              <a:t>Hope the increased understanding of these forest patches can:</a:t>
            </a:r>
          </a:p>
          <a:p>
            <a:endParaRPr lang="en-US" b="1" dirty="0" smtClean="0"/>
          </a:p>
          <a:p>
            <a:pPr lvl="1"/>
            <a:r>
              <a:rPr lang="en-US" b="1" dirty="0" smtClean="0"/>
              <a:t>Lead to a better understanding of the diversity in the forest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b="1" dirty="0" smtClean="0"/>
              <a:t>Allow better conservation by NGOs of these rare forest types</a:t>
            </a:r>
          </a:p>
          <a:p>
            <a:pPr lvl="1"/>
            <a:endParaRPr lang="en-US" b="1" dirty="0"/>
          </a:p>
          <a:p>
            <a:pPr lvl="1"/>
            <a:r>
              <a:rPr lang="en-US" b="1" dirty="0" smtClean="0"/>
              <a:t>Allow us to document changes in the forest over time</a:t>
            </a:r>
          </a:p>
          <a:p>
            <a:pPr lvl="1"/>
            <a:endParaRPr lang="en-US" b="1" dirty="0"/>
          </a:p>
          <a:p>
            <a:pPr lvl="1"/>
            <a:r>
              <a:rPr lang="en-US" b="1" dirty="0" smtClean="0"/>
              <a:t>Help sustain the values associated with these forest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 descr="http://static9.depositphotos.com/1007954/1193/v/950/depositphotos_11933598-African-seamless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7810"/>
            <a:ext cx="14358612" cy="7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505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Happy to answer any questions </a:t>
            </a:r>
            <a:endParaRPr lang="en-US" sz="6000" b="1" dirty="0">
              <a:latin typeface="+mn-lt"/>
            </a:endParaRPr>
          </a:p>
        </p:txBody>
      </p:sp>
      <p:pic>
        <p:nvPicPr>
          <p:cNvPr id="3076" name="Picture 4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1136" y="-67187"/>
            <a:ext cx="2094475" cy="122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6389" y="-5192323"/>
            <a:ext cx="2094475" cy="122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0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1.media.tumblr.com/5f24aad5dda16ff0a55923b26bc642fc/tumblr_inline_noijf71CVv1qzfk2b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65" y="-773641"/>
            <a:ext cx="6380873" cy="7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54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5849233" y="-1033285"/>
            <a:ext cx="6172200" cy="3291064"/>
          </a:xfrm>
        </p:spPr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8811" y="869245"/>
            <a:ext cx="4621917" cy="5022321"/>
          </a:xfrm>
        </p:spPr>
        <p:txBody>
          <a:bodyPr/>
          <a:lstStyle/>
          <a:p>
            <a:endParaRPr lang="en-US" dirty="0" smtClean="0"/>
          </a:p>
          <a:p>
            <a:r>
              <a:rPr lang="en-US" sz="4000" b="1" dirty="0"/>
              <a:t>Working in the Northwest </a:t>
            </a:r>
            <a:r>
              <a:rPr lang="en-US" sz="4000" b="1" dirty="0" smtClean="0"/>
              <a:t>Region</a:t>
            </a:r>
          </a:p>
          <a:p>
            <a:r>
              <a:rPr lang="en-US" sz="4000" b="1" dirty="0" smtClean="0"/>
              <a:t>(blue arrow)</a:t>
            </a:r>
          </a:p>
          <a:p>
            <a:endParaRPr lang="en-US" sz="4000" b="1" dirty="0"/>
          </a:p>
          <a:p>
            <a:r>
              <a:rPr lang="en-US" sz="4000" b="1" dirty="0" smtClean="0"/>
              <a:t>Working on two </a:t>
            </a:r>
          </a:p>
          <a:p>
            <a:r>
              <a:rPr lang="en-US" sz="4000" b="1" dirty="0" smtClean="0"/>
              <a:t>activities</a:t>
            </a:r>
            <a:endParaRPr lang="en-US" sz="4000" b="1" dirty="0"/>
          </a:p>
        </p:txBody>
      </p:sp>
      <p:sp>
        <p:nvSpPr>
          <p:cNvPr id="6" name="Right Arrow 5"/>
          <p:cNvSpPr/>
          <p:nvPr/>
        </p:nvSpPr>
        <p:spPr>
          <a:xfrm rot="2520000">
            <a:off x="6962069" y="2951650"/>
            <a:ext cx="812800" cy="44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16089"/>
            <a:ext cx="11353800" cy="6699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latin typeface="+mn-lt"/>
              </a:rPr>
              <a:t>1. Helping </a:t>
            </a:r>
            <a:r>
              <a:rPr lang="en-US" b="1" dirty="0">
                <a:latin typeface="+mn-lt"/>
              </a:rPr>
              <a:t>a local NGO (MBOSCUDA) on grazing land </a:t>
            </a:r>
            <a:r>
              <a:rPr lang="en-US" b="1" dirty="0" smtClean="0">
                <a:latin typeface="+mn-lt"/>
              </a:rPr>
              <a:t>management</a:t>
            </a:r>
            <a:br>
              <a:rPr lang="en-US" b="1" dirty="0" smtClean="0">
                <a:latin typeface="+mn-lt"/>
              </a:rPr>
            </a:b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b="1" dirty="0" smtClean="0">
                <a:latin typeface="+mn-lt"/>
              </a:rPr>
              <a:t>2.</a:t>
            </a:r>
            <a:r>
              <a:rPr lang="en-US" b="1" dirty="0">
                <a:latin typeface="+mn-lt"/>
              </a:rPr>
              <a:t> Studying a 200 ha patch of rare African montane </a:t>
            </a:r>
            <a:r>
              <a:rPr lang="en-US" b="1" dirty="0" smtClean="0">
                <a:latin typeface="+mn-lt"/>
              </a:rPr>
              <a:t>forest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b="1" dirty="0"/>
              <a:t> </a:t>
            </a:r>
            <a:br>
              <a:rPr lang="en-US" b="1" dirty="0"/>
            </a:b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14342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40" y="5673511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00" y="5673509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435" y="5673509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10" y="5673513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pixempire.com/images/preview/ethnic-africa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450" y="5673512"/>
            <a:ext cx="2699315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9/96/NW_Cameroon.svg/220px-NW_Camero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649156" cy="68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3738" y="328613"/>
            <a:ext cx="4829175" cy="650188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400" b="1" dirty="0" smtClean="0"/>
              <a:t>Northwest Region has a large area of highlands above 1,500 m (brown </a:t>
            </a:r>
            <a:r>
              <a:rPr lang="en-US" sz="4400" b="1" dirty="0"/>
              <a:t>a</a:t>
            </a:r>
            <a:r>
              <a:rPr lang="en-US" sz="4400" b="1" dirty="0" smtClean="0"/>
              <a:t>rea)</a:t>
            </a:r>
          </a:p>
          <a:p>
            <a:endParaRPr lang="en-US" sz="3200" b="1" dirty="0" smtClean="0"/>
          </a:p>
          <a:p>
            <a:r>
              <a:rPr lang="en-US" sz="4400" b="1" dirty="0" smtClean="0"/>
              <a:t>Both  activities are</a:t>
            </a:r>
            <a:endParaRPr lang="en-US" sz="4400" b="1" dirty="0"/>
          </a:p>
          <a:p>
            <a:r>
              <a:rPr lang="en-US" sz="4400" b="1" dirty="0" smtClean="0"/>
              <a:t>In the highlands.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574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1020" y="54514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Background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I </a:t>
            </a:r>
            <a:r>
              <a:rPr lang="en-US" b="1" dirty="0"/>
              <a:t>was a Peace Corps Volunteer in this area from 1974 to 1978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/>
              <a:t>Became close to a Mbororro </a:t>
            </a:r>
            <a:r>
              <a:rPr lang="en-US" b="1" dirty="0" smtClean="0"/>
              <a:t>family </a:t>
            </a:r>
            <a:r>
              <a:rPr lang="en-US" b="1" dirty="0"/>
              <a:t>who I still visit often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smtClean="0"/>
              <a:t>My PhD is in grazing land management in Africa </a:t>
            </a:r>
            <a:endParaRPr lang="en-US" b="1" dirty="0"/>
          </a:p>
        </p:txBody>
      </p:sp>
      <p:sp>
        <p:nvSpPr>
          <p:cNvPr id="2" name="AutoShape 4" descr="data:image/jpeg;base64,/9j/4AAQSkZJRgABAQAAAQABAAD/2wCEAAkGBxQTEhUUExQWFhUXGR4bFxcXFxwWHRodHiEbHyAXGBwcHCggHBwlHyMcIjEhJSkrLi4uHR8zODMsNygtLisBCgoKDg0OGxAQGzQkICYyNDYvLDQ0NCw0LDQ0ODIyNCwsLDQvLCwsLCw0NC8sLCwsLCwsLCwsLCwsLCwsLCwsLP/AABEIAKMBNgMBEQACEQEDEQH/xAAbAAACAwEBAQAAAAAAAAAAAAAEBQIDBgEAB//EAE8QAAECAwQFCAUHCgQFBQEAAAECAwAEEQUGEiExQVGRwQcTImFxobGyJFJygdEjMjRic6LCFBUlM0JTY4KS4UOTs9J0g+Lw8TVko8PTRP/EABoBAAMBAQEBAAAAAAAAAAAAAAMEBQIBAAb/xABAEQABAgQBCQQJAwQCAgMBAAABAgMABAURIRIxQVFhcbHB0SKBkfATFCMkNGJyoeEyM/ElQlKCFdI1U0NEwkX/2gAMAwEAAhEDEQA/AM7dOwJd+WC3G8SypQrjWNBpSgUB3R8/Uag+w+UIOFhoi7T5Bh5gLWMbnSYhYdgS7i5lK0Ygh0pR01CgzyyUK6NJjc7PPtIbKTbKTc4RmTkmXFOBQvkmwxiFp2EwmalmkIoldSsYlmo1CpVUaDopGpadeVLOOrOIzYRmYk2UzLbSBgc+Jgu8t3JdmXcWhspWMIBxrOlSRoKiNFYBT5+ZemA2s4Y3wGowafkJdlgrQMcNJ1xOy7tS62WlKbOJSEknGsVJFa/OpujEzUphDykJOAJGYQxK0uWWwhawbkA5zFF4LuMNy61oQQoUIOJR/aFciaaKwWRqD7j6UOHA30DVAp+msNS6ltjEW0nXjAlz7BYfbcLqCohdB0lJyoNhGuDVSdeYWlLZtcarwtTJNl9ClOC9jrtojlj2Cyt+ZbWkkNrAR0lCgqvYc9A0xybnnm2WlpOKhjhsEclZJlx51Chgk4Y7TFl47vsMsKcQkhVU0qpR0mh0nZGZCffeeCF5sdEanpFllkrQMcNMEIu1L/k/OFKsQaxFWNWnDWtK0gRqMx6xkA4ZVs220NCmywl8sg3yb5zqvAt2bususJccSoqJVoURkDTV2QSoVB5l4oQcBbRCklItOsha8+OmIXcsFl3nkupKlNuFPzlJyFRqI2GCT8861kFs2ChfNeO0+SZdyw4LkG2e0dvXYLDDBUhBSvEkAlSjp0ihNNEYp85MPP5KzhY6AOUEqElLssZbYxuNJMGXdu/LuyzS1tBSiDVWJQJ6RGpQ/wCxAZ6emGn1JQqwFtWrdHJWUYcZSVJxO+Ars2Gw82srQVFLhSDiUDSgoMjSD1CdfZcSEG1xfMI5TpNh5tRWLkG2c7I9K3fZVaHMYTzaW8ShiOZ7a1GkH3R5c+8mR9NftXsMPO2MKkmfXfQgdm18/nZFl97vMSzCVtJUFFYTmoqywqOs9UepM8/MulLhwA1W0iM1KUZYbCkDG+uGguZLUFQutMzjOnbshE1iZubWtuimmjS1he/jCK9l3WpdpK28VSvCcRrkQTs6oo02oOTDhQu2a+ET6lT2pdoLbvntxgq6l2GX2A45ixFSgKKpQDKBVGpPMPZCLWsI7IU9p5nLXe9zFN1rvtPtrU5ixJWUjCqmQCTo95glSn3ZdxIbtYi/GB06RafQorvcG3CIXsu60whtTRVVS8JxKrpBOzqjtNn3Zhag5awF45UJFphCS3e5NoMtq6su0w44krxITUVVUE9YprheUqb7ryUG1idUOTlLl2WFLTe4GuO2XdNlyWQs4+cWjFUKyqRUZU7I7MVR1uYKBbJBtAmKY05LhZvlEXgW6t32H2ca8RViINFUGVILUZ96XeyEWtbVHKZT2JlnLXe99cV3usRqXQ2psKBUojNRNQB19cEps49MKUHLWAgdUkmZZKS3e5OuHLF1Zf8AJecAVjLWKuI6cNa00adUJf8AKzHrXo8LZVs2i9oOaax6v6TG+TfPptFF37uMPS6HHEqKiVVIWRoUoaB1CNz9SfYmFIQRYW0bBGZGnsPMJWsG5vp2mBZSwWVTrzVFc22kUGI6SE69PrQd6eeRKIdwylHro8IHLyLLk2to3yQNe7T4xTeqwGWSyGgU414T0irLLaeuN0+edfCyu2AjlRkWmCgN3xMaRNypQf4aj2uL4GJIrUyNXhFA0mW2+MZ6+1gMy6G1MoKaqKVdJSq5VHziaaDoirS59yZWpLlsBoiZUpJuXSko0mDrDuzLuSyVqQStSSSrGsUOeYAVTLsheZqT7UwpsWtfVDEvT2XJcLN721xRdWwJd6XStxBUskgnGtOs0oEqGqCz9Rel3yhNrYZ49TqczMS4Wu98cxiF4bCYbXLJbQU844EqGJSqiqR+0TTTqjUnPuvIcUq3ZFx94HPSDLC20ov2jY/aDby3dlmZZxxDZSpOGhxrVmVAaFKI1wCQqUxMPpbVa2nDZBJ6nsMMqWm99GO2PG67H5MSEHnearixr+dh0kYsOnVSPCqu+nyMMnKt3XjppjXoMvHKydem0VXdsGWdl0LW3iUa1ONYzBI0JUBqjU7UX2H1IFrbtkakabLzDCXFXvjfHbC6+VlMsBvmkYSoqr0lKyFPWJ2wzTJt2YKvSZhaFapKMywQG85vpvmtGiuCfRR7avGJFZ+K7hFOkfDDeYGuy56ROjY9X7znwg9SHsWD8vIQGmn2rw28zEZlRXajdc6I4OHjG0G1MWTpPMRhQvUkDUOR6wffh30Wm1SRx4QtRrmZ3AwxV7Jl95EGWR0WmhsQnwEKzBu+s7TxinLJtLoHyjhEbfOKVeFBUJUcuytO6CyS7Po+offCAzzd5dz6T9sYS8ny6Id9od4MPVzBaNxiZRMW17xErHVhnpynrJPieMZm8ZRk749KYTbw3RXfuY9HSnUXB4KPwjtGTd87BzEZq6rMjaeRg+2nMEk4K0HNhO+ieMLSl1zg338MYfnbIk1breOEFXRSEyzSSMiMVTXSrEc6Z647OqCpld81+AtC0qnJl0W1ccYVWH0JybSMq4Vb6n8UFmzlSjKtVx58IzIjJm3k67Hz4wNyhOktNgk1K659QI4wSjAl1ajq88IzWjZtCRr5fmG9zHSJNobcXmWOMKVJREysbuEakRdhB854WXHc6D4B/wAU94Hwhmr4LR9Meo9ihf1cotu8MVpzKtSW8P8Ap/AxidOTTm06z1jLPaqLh1DpFvKIKol0es8PAjjHKFgpxWpMcq+IbTrMaEmJEfQQhvq3ilF/VKT94DjFOkqyZkDXfhEysJvKk6iOMSuCfRE+2rxjlZ+KO4QKkfDDeYFuYKCYTsfUN1BB6vips/LAqTglwfNFN911XKo2uV70DiY3SBZDq9Q6xiqm62kbeggu+7uGUWPWKR3g+AMApCMqaGwHpDlaXkypGsjrDiz28DbadSUpG4AQg+rLdUo6SYYZRkNJTqAhDdEYFTLXqPHLePwxUq3aDTmtP55wjRuyXW9Svxyhfygu9JlOwKO8p+BhmiJ7K1bucLV5XbQnYeUamXX6AD/7b/64kf8A3/8AfnD/AP8AS/05QHc5VZVHavzEwesD3pW4cIFSfhU7zxgO7isU1Oq+uBuUscIYqIyZZlOzkIHSjlTLytvMxXe3OYk0/X8VNxql4S7ytnIxyr4zDKdvMRsRHz0WTGev+zik8XquJO+qeMWaKqz9tYI4HlEisJuzfUR0i26Ocq0Ooj7xgVSwm1bxwEHkMZVO4wBcY+igbFKHhB6z8T3COUP4XvMQvF0pySTsWVd6DwMEkOzKPq2W+x6wGpdqbYTtv9x0gm/Sqy6UDS46lPifECA0UWfK9QMarJuyEayBD1qmYOjOJ4N1Xigodm0Zy5mTK2z/AIbqk7qcaxTq+LyVjSAYSohswpH+KiITcoD1Xm07EE7zT8MP0UH0SlHSeA/MIVxXtkp1DifxGguEfRE+0rxiVWfijuEP0j4YbzAF2VelTv2n43IbqQ93Y3chClNPt3t/Mx2QVitV36qMv6UDiY88MmmJGs8yY0x2qmrYOQgjlAcpLo+0HlXAqEPeFHZzEbrhswnfyMOmRRKRsAETFm6iYuoFkgR10VSpJ/aFN8eQopIMeWjKBEZvk/qEPV0hSa7jFiuG60EajEChiyFg6xF8llPzfWls/dECexkWd55xtnCde7oAvsrFzKNqyfAcYYo4sVr1Dr0harEKyEaz+OcHXycpLEespI3GvCF6Qm8yDqB6c4erKrSxGsjryhxL9BKUj9lIG4UhBaipZVrJgyUhKAnUIUJ6NoA6lsd4UOAEP/qp9v8AFXnjCbfZn96fPCFN/l1UynYFHeU/CHKKnsrO6F62rtoGw8of3WylGew+YxMqOM0vzoENSPw6fOmE9xF5PjrSfN8IfrIxbO/lAqKcFjaOcH3LVimp1X1gPvLHCF6oMmVYTs5DrHZE5U08rbzMWX3NXpFG16u4t/GM0nBl9Xy8jHqji8ynbzEPyYlRfgG228cs8na2reBUd4hqTXkPoO0QtPN5cutOwwDcL6IPbV4wxWfie4QjR/hhvMVXaycmx/7hfeYJUTdDJ+QQOniynh8xgG8qsU9KI2EK3q/6YPIDJk3lb+H5gE72p1lO7j+IIvr0hLt+u8MurRxgdI7Jcc1J/PKGa12g23rV+OcaPFpiRaKBMIbM6M9ND1ghY3CveYqzPbkWlarjz4RPkezOup1gHz4xn78uVmQPVQkd6jxinR02l76yeUTa2q8zbUBzjZS5/R4/4b/64gqH9Q/35xWHwI+jlAFxFVlgNi1eMMVke89wgNJPu/eYouWa/lCvWc+J4wesYejTqHnhHKJj6VWs+eMStsVnpMdZO414RmSwkXj584x6fF55kefOEaxMQjFgwsvQ3ilHx9XF/SQrhD1MXkTSN9vHCEaijKll7BfwxgS6SvRWvf5jBap8Uvu4CMU0+7J7+Jga6Io06Nj6xupBqri6k60jnHqMLNLHzHlAk+rFakuPVRwcPwg7Ayaa4dZ6CFpk5VTbGodTBl6Tifk0fxCs/wAuH+8BpoyWHl7LeN43Uu0+yjbfwtDhLlImWxikTCSwujMTaP4gX/XUxTnu0wyvZbwtCNM7L76NoPjeMvfZ2s0R6qUj8XGK1JTaWG0npyiTWFZU0dgA584bXTE2WBzLjKUBRoFhRNdJ0CFZ8Sfpj6YKyrDNDNPTOFn2JTk3OeOLsicYLzyXGhWq3KVNdKjQKR2x31qTfyGSknMBw1xz1Ocl8t4KSM5PHSIDsxuZKXZ1C0A0VjqMyBQnCKU1DWNEHmDLXRKLB0W4Ym94WY9ZsubQRpvxwFrQcqzpudZQpTjOAnEkGqTXMZ0SeuFhMSci6pKUqvmOnbrhlTE5PNJUpSbZxo2aoplHrQcU4lDqTzailRIQBUEjLo11Rt1untpSpSbZQuM/WPMv1FwqCV3yTY5ukWzirQaQpa3G8KczTCTsy6MDaTT3VhCUm539YK69UmkFalCw3dIjYdnTgRjaW0gOgK6WZ2jLCQNManJmTUrIcSSU4ecYxJSs6EekbUkBWPnCFcg7NOzK8Dg50ghSiEgEIy9WmzVDbyJVqXTlp7GjPp74RaXNOzCshXb0nDRhqhrM3enXShTi2iUfNzpTMHUjPQIUan5FkEIBxz+bw27ITrpClkXGbzaKrfkpoIQX3G1J5wAU1KIOZ6IypXfG5F2UK1BlJBsfDDacYxOom8hPp1Ai/wB9uAwg92QtAk/Lte4D/wDOFUv08f2Hz/tDapWoH+8ef9YA/IZsTLQU6guELKCakAAZ1ATrrshsPSipdZSk5OFxp2aYTLU23MIylDKxseOiK7yWO/g595xtWEAUTUZE0yqkDSY9ITcvleiaSRfXu3mMzzD5HpXVA2ww/iGN3JKbXLoLTzQRmAFJJIoSKEgdRheeclEPqDiCThcjNm3waURMqZBQoAY2vC+cu/MyiFOpdSBQYsJUCRXLIpoczDDc9LTaw2pB2Xt1gSpSZlUlxC99v4jtnsTMtKqmm3EBK6FaSKq+dhScxTSqukaY08qWmZgSy0kkZjozXOnZqgbQmGGS+gixz688M37EnZnmXlPMgpAU3kQRiwnPokVyEJInZKXy2QhWOB22w1w2qWm38h0qGGI2faAbNftF5AW24kpqRUhsaP5YYmG6cyvIWnHv6xlh+ovIy0Kw/wBekStR+fZaK3FIw6DQJJz90clm6e84Etg37+samJioMtlThFu7pFkpZk9LslLbjSUpqqgzO05lFIG5MyEw6FLSSThs+xjbcpPy7WShSQBjrP3EJbAenHVOGXVUk4nCcGZOvpDXnoh+cRJtpT6YYZhn5RPlFTbilFk4nE5ucNXrvz7jqXlFoOJAAOLRSuoJI1mE0T0g22Wk3yT51w2qTnluB02yhm82iu2ZOcDsvzq2yoqIaI0BVUnpdEdWqCSrsmWnPRA2t2t2ObHfGJpE4XW/SkXv2d+GfDdB7slaP71v3UHi3CyXqb/gfv1hpUtUz/cPP+sK5WVnBNkBSefwVJUajDkNQ7NUOuOSZlQSDkX0a8YSabnETRAIy7ac1sNkDXmsx9sh59SFFZpVJOkDZhGoQWQmZdY9GyCLa4DPMTCVeleIJOrduEO7ManlyyEpWxzSm6DFXFhIpTJOmkT31yCJgqUFZQOjNfxigwzPrlwElOSRhfPbwgVUrNyLRUHG+bBGQ6WastaQe+GMuTnnLWOVbPm58oApqckWr3GTqz5+7nA8u3NSksHkKRzTmFVNKukMq1GwbYIsys5MFpQOUm+wceUDaVNScuHUEZKrHWeHOD5yyZ1S0vlxnE2klJFdGZ0FFCczCrU1JJSWAlVlHHzeG3pSeUsPqUm6Rh/Fo7ZczaLqErStBSrQVBA6tAEcmGqaysoUDcb4yw7UXUBaSLHdF1pvzzaEhxTBDqg3kCc1g6chlp2x5hmQcUVN5V0i/hHn3p5CQlzJso28Y8bMnpdg4HGMDSVKyxE0FVHSilYyX5GZexSolRA2atcd9DOyzNgpICQd+vVCm7rk4sLLKk0xlS8VBVSsydEOTyZNJT6YG9rC18wgEgudUFegta9ze2cww/Mk6Xg/jZDgyBqqgypowHVARNSAZ9Dc5Pfvgxk6gp702GV5G2KrQYm/yqXC1slwhXNkBWEZZ4ujWtNgjrSpMS7mQDk4X190YfROest+kKcvG2rvhk9ZloUyeY9wPFuFQ7TBoP36wwpmpHSPPdCuzZSbEy8nnGudCUY1LqQRTo0wp006obeXJqYQVAhFzbnC0uJxD6wkjKsL3+0K712U80eeeU2rGqnQrppsKRlQQ1ITDLg9EzfDXCs+w+hXpXrXUdEPuT9z5FxOxyu9I+ESq0n2qTs5mLFCVdlY28hDq8T5Eq91tkb8h4wnIXVMoG3hjD1RsmVcOzjhC2x2qWaoEZqacPZXEQd0NzDgNRGwpHCJrDdqeRrCj43hjdBfojXYfMYTqeE0vu4CHKbjKo7+JhNdlz0mcG1wn764fqKfd2Ts5CEaar27w28zBl85iko4MhUpGj6w+BgFM7Uynv4Qapm0sru4wbYDnozP2afKIWmz7dzeYpSQ92b+kcIzNzE1nHlbAvvWIr1Y2lEDaOBiDSk3m1nfxjd4zuj5y5j6EiM9fs1lT1LTx+MVaOr3kbjEmrp927xDOQmsTSFZdJIVmK6RCbyfRuKRqMUmVBxpK9YEKXHK2igeqyT7yT/aHkDJp6jrV0iY8bz6RqT1id811lHD7Gqn7aYxTDeaT38DGaiLS6u7iIlyezFZYpB+a4Rvwq8THq0CmYuNIHn7R6lEKYtqJi6/Dp/JHDrJQPvJ4QOlArm0k7eEEqRyZVVtnGKralsFlFB/Zabr2hTZ8YJKOZdTytZVwMAmEZMhk6gOUP7G/UM/Zo8oiXM/vr+o8YpS/wCyncOEZi4LlZZQ9VxQ3hJ4mK9bTaYB1gcTCFHVdgjUekQ5Q10lkDa4PKqO0MXfJ2cxGa0r2AG3kYfzR6C/ZPhExr9ad8XXf2zujK8mbfReV1oG7EeMWa8rFA38ogUIYLO7nG3j52L8ZS/zuAS6/UdruAPCLlFTllxGsfiIlZVkejXqPDGNClVcxEki2Bj6AEEXEZ2zHsdoTB9VGEe7BxrFeZRkU9sazfjEBlWXUXTqFuEUcoqvkmR9c+Ebon617oFWv0I38oaXPdxSjXUCNyiISqacmaX50RTpasqUR4eBgO/rxEulI/acGXYFcaQ1RE3eUdQ5iE66qzCQNJ5GL75tYZDD6pQB7soxSV5U6Va7xmrIyZMJ1Whs+r5JXsHwhBA9sN/OK7v7B3coVXIXWUQNhUO+vGHKwm00TrAiXSTeVA1ExG+L30VP8dJ3U+MFpIJS6fl4/wAQKqHtND5hDy2j6NMfZOeVUTJI+8N/UOMUZ4e7r+k8IzdxEUZcO1zwSmK1bPtUjZzMJ0EexWdvIRpSYixcjM3tmCh+Tc9VRB7Kt8KxbpqfSMPI1gcDEGqn0b7KxrPERrUmIMWSIzVjuYpydV9ZCf6QpPCLE4MmUYGwnxsecRpM5U2+rd9riAuUhdWG/b4GGKGbuq3c4XreDad8CcnrvSeTtCSPcVA+IglbT2UK3xqgr7S07Bzh1fNykovrKR94HhCNITeaG48IfrSrSh3jjBbTGGVwbGcP3KQAuZU3l/NzjwRkyuRqTyjl0PojXYrzKjtV+LX3cBHaX8Ijv4mM9dtdJ2ZG0r7l/wB4qVAXk2ju4RLpxtNujfxgm/S/RwNrg8FGF6Om75OzmIPV1WZA1nkYbWB9GY+zR4CEZz4he8xXkfhm/pHCE1x2/lpo7FU+8v4RSrCvZNDzmERqQn2zp28zGwiBF0wjvoPQ3OooP30jjFKkm00nv4GJlVF5Y93GI3WexSrfVVO4kDupHakjJmVbbH7QSlrypVOy4+8BSTmK03vqtU/0/iYZdGTTkbVdYRCsqor2DpBV8fobnajzphel/FJ7+BglS+HPdxgLk3e/Xo60KHvxA+AhmvJ/QreOEL0dX607jxhnfYYmm2/3jyEb6wrRzkvKX/ikmGKri0lGtQEH3tT6HMD6ngQYWph97bJ18jG58e7KEH2J+oY+zb8ohaa+IX9R4w1L/sJ3DhGP5O3Og8nYsHeCOEXK4ntoOw+fvEyjK7KxtEQ5R19BlO0qO4AcY1QU9pZ3c4zW1dlA3xppv9Wv2T4RGa/cTvEfRO/tHcYQ8m7dJdZ2ueCUxTrqrvJGzmYi0NNmVHbyEa2IkWoynKMn5Bs/xPwqi3Qj7VW7mIiVseyTv5GGtiPY5dlWstpr20FYRnEZD6xtMV5JeXLoVsEILpKxTM0rrPepXwirVBkyzSfOYRDppypp5W3mY5yi/q2fbPhGKH+te4R2tfoRvMFXAdrLEeq4RvCTxgVaTZ8HWBzhuiKvLkaieRjl7U435RvUpZrvQPCsbpZyGXnNQ5GBVYZbzLes8xDC/g9CX1FPmELUX4sbjG6yPdTvEHPfqlewfCFUfvDfzim5+wfp5Qg5PnKsLGxzxSn+8Uq4mzyTs5mItGV7BQ28hEb4q+XlBsVXepv4QWkj2Dx85jA6obvtDznEaa2voz/2TnlVEaS+Jb+ocYrTvw7n0nhCS5aKSwPrKUe+nCKFYVeZtqA6wGiptK31k9IdmJcV4ynKCn5No/WUN4/tF2hntrGwR89Xx2EHfGts97G22v1kpO8AxDfRkOKTqJiu0vLbSrWAYzFz14lzS/Wdr3rPGLNWGSlpOodIjUk5SnVaz1inlF/UNn+J+FUaoX7yt3OMVv8AaTvhBde0ksOlS60KSMszWoOj3RUn5Vcw1koz3vCFOm0Sz2WvNa3CG94LbamG0tt41HGCoYTUpAVWkJU+QdYcK1WzYb8IdqVQZmWwhF8+OGjGD3b0tYVBSXEEg5KSOvrhZNJeSoEEGx1/iCrqjKkkEEYedMU2BeVhqXbbUVYkg1omukkwSdpj7z6nE2sekZkapLssJbUTcdYS2daqG5px01wrK8gM+krEMqxQmJRbkqloZxb7C0T5ebQ3MqdOY3+5vHby24h9KUoChhVU4qbKaiYxISC5dRUrTqjs9PNzAATo1w0su9LCGW0Kx1SgJNBlUADbCUxS33HVKFsSTFWWrEu2yhCr4ADN+YGu5bzTPPYsVXHMQwgHLPr05wefkHX8jJtgLQlIVBlkryr9o3FobG+jPqOn+VI8VQiKK+dI8T0h1VZZ1H7dYX21ept5hxtKHAVAAE4aZEHOijshqUpTrLyXCoYb+kKTVTaeaKAk47usU3attLLZbcSuuKowprQEDTnX/wAwSoSK33AtBGaOU6fRLtlCwc98IqkLYDc088pCyHKhNBnSo2kagI29JKclkNJIunP4GAtziUTC3SDY3tBFu3kaeYW2kLClYaBQGpQJ0E6hAZOmvMvJcVawvw3QSan2nmihN74cYXXStcS7qlKStSVJpRABNagjIkaqw3UpQzLYCSAQdMLSEyGFkkEgjRDmfvI2+4wUNukNOc4oYRXIZUoTrhGXprjKHApQGULA+RDUxPoeUjJSeybmLrcvW0th1rA6lS0lPSCRQnb0qxiUpLrbyXMoEA6L9I7M1FtbSkZJBOu3WCLMvvLoaaQQ5iQhKTRKSKgAZdKBP0WYW6pYIsSTp17oMzVWEtpQb3At5xjOXTthEuXSvF0wmmEV0Ytp64q1GSXMhORov97dInyE2iXKivTbnFd6raRMqRgCgEBQ6VBmabCdkap0kuWCsvSRm2RmoTiJkjJwsDnh/MXwYKFUC6lJFKDSR2xLbo74WDhgfOiLTlaly2RjcjV+YBureRmXYDa8eLEonCARn79kMVCmvTD2Wm1rDzmhGn1JiXZyF3vfzphou/UuP2HdyR+OExQ3zpH36Q6a2wP7T9usJr03oamWghCVghYVVWEZAEaidsP06muyzhWog4Wwv0ifUKk1MNhCQRjfG3UxZYF6W2WEtrCypNaUAIIJJGkjbSMzlLceeK0EWNvOaDyNWaYYDawbi+rfrhddq3Uy5cKwpWOmaaasVdJG2Gp+SXMBIQbWvn7oRkJ1MuVKWL3tm74tvVbzcyhAQFDCok4gBqpqJgdPkHJZSiu2Igk/PNzCUhF8DHrp2+iWStKwo4iCMNDTKhrUjqjtRp7kyUqRbDX/ABGqbUW5UKSsHHV/IgqevG2uaZeCV4Ggag0BJNdGdNkDYpziJZxokXVGpmotuTLboBsnx47oJvFehmYlltpCwpWGmICmSgdIJ2QKQpb0vMBxRBAvm3bo3PVJmYlyhIIJtn/mCV3uYLZT08WGmgaadsBFIfDmVha/nRDhrMuWijG9rZtm+FN1Labl0rDhPSIIoK7a8Ieqci7MqSUaLxLp081LpUFnPaK7dtpt6YZWmuFGGtcjkqpoK7KRuSknGGFoVnN+FoxNzjbz6FpzC3G8aG0b2yy2nEBSqrQpIqk6SkgRKl6RModSsgWBBz7YqTFVlltKSCbkHRAVh3hYaYQ2oqxJBrRNdJJ4wxO01959TgtY7dkZkKnLsMJbVe4vo23g1y9bIANHKHR0aV3mFxR3zpHj+IaNblgL2Ph+YRXltxuYQlKAsFKsXSAApQjUTFGnyDkusqUQbjR/ES6nUWppCUoBFjfG3Uw2sW87TcuhCyrGhOH5tRlozHuhOapTzj6lptYn+YZlqoy3LpQq9wIVXXthuXbUleKpVWoAI0Aba10w7UpJ2YWFItgISp063LoIXpMcvfbTUwylDZJUFhRBBGVFDSctYjNMknZd0qcGFo7UZxqYbCUHEGNPyfuESo9pXVr6u2JdXWpMybHQIqUlIMsN5hDYiP0k91KdO9X94ozqr09O5PCEaen+oK/2hneYj8slFUyJw556CP8AdC8iq8q8E4Wx+34hmoJyZtknG/X8w1td0CXeyzDa/KaQhLKK30XxxHEQ1NAJYWQNB4R67f0Vn2BGKgT6yvfBaeAZVG6Gawg0qgdeuu+F/SZrYd8M+jHkRlZtSRaiQlIALNKf1Z9uUWEkqpyj83SJIATUkj5epjRJcA1f97Yk3GqLZEZy5zlUvrpULeJ30PGK1UGQpCNSRHz1OVlpcXrUTBlhu1nZzsaH3YBOC0mz/txg0obzT3dEw/htF4D9tlKqdhw8THCMqQQq2ZRHiI4DadUNaR9onbL+KakzQChd0ewM++OsEKlniBbBPGPOC0yyL6Twga+zlZRdQNKAP6hwj1LJMym2o8INVQBLHeOMEXLepJNZacVOrpqzjFTt6ysEXzcBAZD4dJ38TCm47dJqa+rVP3z8IdrCryzW3pC1JHvDmzrBr4CbWbr+2z3jH/tgCCTSzbQrmOsFdAFRF9I69IKvuukk714R95ML0gEzae/gYLUrCWVbZxhzJfqkewnwET3iQ6reYotAejTuETU2DpAPujIWoZjBMhJ0Rk7LSn84TgoKdCgoNQFaRbmSr1Fk31xMkgn154W1Q8nXcDa1akpJ3AmJrKctxKdZEV31BtpStQMKblJ9Db6yrzKHCHasbzSu7gIk0oWlU9/GJXQSCZo0H0ldMtWVI7VCQGhf+wR6lgH0p+cxTYYCZqdQAP1gUMvWxGNzpKpdhey3haByQCX3kbb+N466hP5xTkPo+z6xz3R5Klf8eTf+7lG0pT/yIFv7OcLOUFtCUtUSkKJVmAAaADuqRDNFUtSl3JIwgNcQhKUWABJMPJFkGzwABnLkaNZRp3wg4sifuT/fzg6EAyVgP7OUJOTxObx6kfiijXT2UDfyhagDtOHdzguRYT+dHgpIIKMQBAOZDZr4wJ5xX/GIKTbHrGm2wKmsKF8OkML7AJlcgBVaNAprrwhWjFSpnE6DBasAmXwGkQ3ETrkRbyU6okVRr0q/8j4xn0SNQ8IQ2Asc/OAUydHgRwilP3DDJ2dIjSRHp3ht6w2tSZwMOnWEKpn1H+0JSqct5CTrENTSshlahqMV3XFJVgfUHfnHaifenDtj1PSBKo3Quumr5JZ2vOHvhuqXDqR8ohamWLSj8xj12XClU0kEikwvcaR2oE2aWNKBBKUB7VB0LP3i9g1n1/8ADp8xgbiiJFJB/uPCOhI9fUD/AIjjCjlLA5pqgAUVnQM6AZ5+8Q5Q1KUtdzhYQjW0pSlIAxvB9wT6L/OrhCla+J7hDdH+H7zC+y26WnM9ijvU2eMNzSr05vu4GF5FNqi538RBN7RRUqv1XgN5B/DAqWbpdRrT16wesiymV6ldDygy31Ul3vYV4UhWRHvCN8Enj7uvdBF2vorPsCB1D4le+D074VG6GcJw5GLtFf6Vb7AN6VfGPoGB/TFedIiC6bVRPnQY0U+7hbcV6qVHcDElhOW4lOsiLcwvIaUrUDwhLctNJc9az4JEUawbvjd1iFSxZjv6QTdpVZuc7UDdiEDqAtKMd/KNyOMy93c49aPRtJo+syU7is8BHWBlU5exXSOPHJn07U9Y7ah9Lk/+afupjMr8I9/rxjT3xbPfAt+3aS6R6zg7go/CCUdN3idQ5iN1lVmUjWeRg25/0Nr+fzqheqfFr7uAjNP+HT38TFV02qTU97Y71OGDVNeVLMbuQjFMTaYe86TF1tJpaEmv1g4ncD/ujMobyDydVjw6RqcGTOtK1/nrHL/K9EI2rSPE8IzRR713GOVX4fvEPrNPyLfsJ8BE2Y/dVvPGKrH7Sdwi+AwWMRZLv6UmesKG4oj6KaT/AE5ru4GIkir+oubb8obXqdwyjp2jD/UQOMI01OVNI8fDGKdUXkyq/DxNo7dNFJVkfVrvJPGPVI3mV+dEL08WlkedMD3FNW3ztmFnuTBqyLLQPlHOBUc3bcPzHlFEoulpzSdqUnclv4mCPDKpzStR6wJk5NQcTrHSLVH9J/8AI/FGR/43/aCt/wDk/wDSEnKG7V1pOxJO804Q7RE2bWrWeH8wrXlXcQnUD9/4jVWGmsk2NrIH3aRImzacUfm5w/LC8okfLyhHyeJ6Dh60jcD8YpV09tA3wrQB2FndBihhtRH12uCvhAB2qYrYrp1gjgyaoNqevSJ8oS/R0Da6PKuM0Ie3Ufl5iM1s+wSNvIw+ToiUc8Xo9Ho7GZu2v0ub61k7lKHGLdRT7qydnIR85IKvNPb+BMH3rdwyrnXQb1CvdWFKWjKmU7L8IYqasmWVttxhhYOUsx1Np8BC072plf1HjDcnhKo+kcITXLPooO1SofrHxPcIRpHww3mI2Kqk5OJ2lCvH4iOzgvKsK2EcOkbpxtNvJ3Hz4wZJ/TnfsUeYwB74FH1GCo/8gv6RCLlHc6bCdiVneUjhFChp7CztHn7xNravaIGww15Pz6L/ADq4QjWfie4Q9Rx7t3mIyiKWjMn6iO8I+EEeVeQaG0849KItUHdw5R694rLhXqOIV304xylGzxTrBgtZT7AK1KHSJ3jXSWe9mm8gQOni8wiAz593XBV2XB+Ssio+YNcCqCT6yvfDVOUPVkC+iGmMQlaHLiMNa7lLUR2oG8U4x9JLC9OO4x87MG1TSdoh9eN3DLOn6tP6iBxiZT05UyjffwxivU15Mqvdbxwga6g9GR1lR+8YLVDeZV3cInU4Wlx38YhdBdZmcP1x5nI3VBaXYGzkIzTTd947eZiV5nMM5Kq7QfeafijtOTlybyfOb8RyfOTNNK8+cYstA+mSnY75RA5f4R7/AF4wR34xnv4Qs5QHOi0naVHdhHGGqKnFat3OB1tX6E7+UOLq5SbPYrzqhCo4zS+7gILIYS6e/iYtsFNJicO1aPJXjHJ03YZGw8YLIps88do4RC86wlyTcP7L1PcsZ+AjdOBU08jWnhGKnZLjK/mt4wvv7NpUyhCVJJx1IBByCVad8M0VlaXVLUCMOYhWrOJLaUg6eRhzYduMqZbHOICghIKSoAggAHTphCckX0uqOSSLnHPFGUnGVNJGUAbDC8MxOI9dH9Q+MJehc/xPhDvpEax4x8/smYH5zWquSluivV0iPAR9PMtn/jwNQTyj52TcH/Ik6yrn0hvfl8CWCa5qWBuqeEIUhBL+VqB6RTrbgEuE6yOsMrvmksz9mk90KTuMyveY1J4SyNwgHk7VWXWdrpP3UQ1XP30j5eZheiYsKPzchA846EWrU0GJABJ9n/pEGbSV0yw0Hn+YC4oIqWOkcvxEw+PzkTUU5mla5VqDGMhX/HWt/dBmlp/5K9/7Yzt93wqaNDXChKcveeMUqU2US4vpJPLlE6sOBc0baABz5xt7rvAyrGYyQAc9mqPn6gkiZXvizJEGXRuhVcRGFp0bHCNwTD9aVlOI3czAaEmzS/q5CCLU6M9KK24092Xmgcr2pJ5O4+fCNToyZ5hWu48+MU8oTo5poV/xK7kn4xuhJIcWdnOF64oejSNvKH7cwkjJQPvESlNqBxEXwtJzERNKoxaNxj7tvenvjbzn+oI+hqKfcm9mTwj5WQPvrg+rjBt+n6MJHrLG4BXGkLUVF3lK1DmIPWF2ZSNZ5RoZboMJ+q2O5MTF9qZO1XOKqBkyw2J5QjuZlKo7VeNIfq+MydwifScJUbzFMqrDaTo9dsb6N/AwV0ZVOQdR6xyVOTUljWOkHyJ9Oe6mkeMLPfAt/UYYb/8AIOfSIy3KA5WaA9VtI3lR4xXoybS19ZPKJFYVeZtqAiu6lnJedUhZWEhJUcCsJrUAaiNeyD1CY9XbCwATe2PfAadLesOlBJAtfDuhza122WWnHELdBSMukMzqBISNdIny9TcfeS2UCxMUZqlNy7KnUrVcDZ0ib12m/wAlLhceKuZxkFYKcWHFow6K9cZFSV6yGkoSBlWvbHPaMmnJ9W9Kpaicm9r4ZrwNZd12nmW3FLcxKFTQp01OiqaxuaqjrLqm0pFhv6xiWpjbzSXFKNzu6QluzZCJh9TbhUAEk9GgNQUjWDth+oTa5dkLRrGfvhGQlETDxQvUTh3QXb9gNMPsoTiKVkVxEV+cAaUA1QKSnnH2VrVa46b4NOSLbDyEJzG3G2qG1o3WYQy4tOPElClCqtYBI1QjL1R9x1KDaxIGb8xSmaQw0ytab3AJz/iI2fdFl1htwrdClICjQppUiuVU6PfHX6s608psJFgbaesBYpLTrKXCo3Ivo6Qsu5YPPNc5zikGpACewZ6dsOT0/wCgc9HkgwpIyPp2vSZREXXdsND6FqWtxKguhCSBqBqag1OZjM/PKl1hKUggjTBqdTkTLalKUQQbG1ukM1XQaP8AiO70/wC2EhWXRmSPv1h80Fo51q+3SE15LBbl0IKFLUVKpRVKaOoDXSKFPn1zClBQAsNETKlTm5VCSgkknTboIuvFYDbLONKnCoECilAjM55YeMCkag4+7kKAt52x2dkG2GspJN8POaBbqWOiY5znMVE4aUNMzirq6hBqjNrlwnItc3+1ozS5FE0Vhd7C2bbfpBV4LvtMNY0KcxYgACRTPsSNVYDI1B2YdyFAWtfzjB6jTGpZnLQTe9sbdIhb1gNssqcSpZUmnziCMyBqA2x2SqDjzobUBY6r9YDO09thkuJJuN3SHAupL81iAViwV+drpXxhP/ln/TZJta9s22GzS2A1lC97Xz7IU3MsVqY5wuAkJw4aKKdOKujsEO1WdclsgN6b3+0JUyTbmMouaLW+8SnrDZTPtsBJ5tSakVOxWvTpEeannVSKnye0Oojy5FoTyWLdk9DDC3ruy7Uu44hBxJAI6RP7QGvthaRqT70wltRFjs2Q5UKYwxLqcQDcbdsHTN0ZVKFKwqGFJV886gTC7dXmVuhGGJtmjTlKlkNlYvgNcLbJus0uWS5icxqRWgUAmudBTDWnvhqYqi0TJayRYG22F5emoXLhzKNyL7InYFgMOMIcq4CoZ0VQVBIOrqjk9UHmX1N2FhmuPzBpCmsvsJcyjjnsfxBarnyx/ef1D/bC3/NPjQPv1hk0Nj/I/bpCW3rvMtOS7beM86uhxEHKqBlRIppMUpOoOPNuOLAGSOR6RLnae2w422gk5R5jrFl7bvsS7CVthWIuBOaqihCjop1Rim1B2ZcKV2wF+EdqEg1LthSL4m3GKrnXdamUuKdB6JAFDTVU1y7I7VKg7LKSlvTrjNOkG5hKlL0Qfbl3WWOaDZXVbgSaq1azkNOiBSNRdmMvLAslJObT4wWckW2MjIJ7SgM+iKL0WAyywXEYsQIGasWRjtNqDr73o12tbQLR6oyDTDJWi99pvBFp3Yl25dxaArElBUCVE6BXRogUtVX3HktqtYm2aGZmky7bCnEXuBfPC+59gtTCXFOgnCQBQ01VPCGqpPuyxSG9MJU2QZmAouDNAhspAtD8nGIIxUyOdMOLTBfW1mS9Ppt3Z7QJMmj130Gi/fmvDC89gtsM840VhWIA1VXI16qwtTp9yYd9G4Ba2qHKlT2pZn0jd731xda12WkMKcCnMSU1zUCCctPRjEtVHXHw2QLE7escmaa02yXATcDZ0iiXu+fyIvh5wK5tS8INE0FctugQRdQ989AUC1wL6fN4GiQ909MFm9ibaIusCwEOy6V868kmtQhYSkEEjIYYHO1BTLykZCTmxI2QxI01D7CXMtQvfAHDPug1VzmSalx8naVpPiiAitLAsECGTQmjiVq+3SEVsWMGphltC1nHhqSRUVVTIgDVFCVnC7LrcUkDJvwvEyckUsPobQonK177RO91jtspStBWSpVDiViyptOffGaZOLmFKSoAAaozUZRDCQpJJJ14wVyfo6TyupI3lXwEArauygb+UOUFPbcVsHOGV+HsMvh1rUBu6XiBCtGbyn8rUPxDdcctL5Os8MYZ2h9Bc+wPkhJn41P184O/hJK+jlAd0zWVa/mG5SoNUxaaX3cBAKabyye/iYU3HbpNTHVUff8A7Q/WFXlm9vSEqQPeHNnWL78j5eVP1j5kQOjn2Lo85jG6sPbsnbzEOrb+jvfZr8pidJ/EN7xxi1P/AAzn0nhELFXSRQr1Wa7hG5pN51Q+aFJVdpJJ+XlC+5SfRU+0rxhirn3k7hC9JHuo3mKLtLwzM019YqA954FMGqIy5dlzZb7fgxmkqyJh5rbf7nqI0tIjR9BeM5elOJ+UQNa6nejhWLFNOQw8vZyMQKvdb7KNvMfmJX0+jfzp4xikfEdxjlW/Y7xFNw0fJOHaum4D4wStK9okbOcaoI9ktW3l+YhfV7pMN7V4j7iAPExqkIslxzZbnGa2u6mm9t+A6xde8eiudqfMIDS/iU9/COVT4dXdxjQygqynrbHemJ7mD5+rnD6cWB9PKEPJqj5Fw/XA3JHxijXz7VI2c4m0MeyUdvIRO2W6WpLna2e7nY9Km9McG3/rHXhaptnZyMHXq+hveyPMmFqX8Wjv4GHqx8Gvu4wfa66Sjyv4Ku9JECk03nEj5ozNqtKK+mK7vCksx9mg9wMZnz7y5vMakh7sgbBCu6Rwoda/dPLSOz/zWHquLuIc/wAkiA0VVm1t/wCKjD8CJEWLxnrVTitCWT6qSo/e/wBoixLdinuq1m3DrEKc7dQaTqF+PSK+UI+jtj+KPKuO0P8AeVu5iMVr9pO/kYv5O2qSyj6zhO4JHCA1xV5gDUBzMEo6bS5OsnkIrva9WalUDUUqP8ywPwwzS0ZMm6vWCPAHrC9RVlTbSNRH3I6RK/f0Q+0njAKN8V3GGKx8Md4g+1c5R3raV5TCsv2ZpP1DjFCa7Uov6Twhbycp+QcO13wSmHK6fbJGzmYm0UexUdvIQvnEUtgddCP8qnCGWlXpR2f9oDa1VHn+2GN+z6KfaTxhWi/E9xh2ufCneItvMukio7QgbymMU9N50bL84xUFWlDttyg+w2cUk2n1mgN4hacXkzilalcDDEojKlEJ1p5QkuA9VhaTpSqvuUBxBijW0WeCtY4QtQXLsFGo8R/MaeIsXIy88nHabQ1JbqfvnxIi0ycimrOs9IgTIK6kgah1inlCNG2j9Y+Ebof7i90ArWCE74s5P0fJOK2rpuSPjGK2q7qRs5wzQk+yWrbygblCmBjaQNSCT2k04Q1RUAJUobB58YVrqzlJQdAJ8f4MamfRWScH8Ain8hiKx8Wk/NzirMD3RQ+U8IBuafRECutXnVDFVHvSu7gIXpZ91T38TAdzW6TE6djlPvOQaqquwwNnIQGlps88dvMx2/zXSlVfxKbyn4R6jmwdGzrHqsLqaO3pDe20+jPHL9WvX1GEpMe3bO0cYqzx93cHynhC2UXSyif4Cx4iGnE3qX+w5ROQbU3/AFPOLbmt+iN6vnHetUYqeM0ru4CN0zCVT38TCkfJ2qf4ifw/FMOH2lN+k8+hhZo+jqf1Dl1EbClTkRmN0RcnHCPoL4RnJ9OK0WE6kNqUffiHjSKbPYkHDrNuERpnt1Bsak34x6/bdJen10nfX4x6ki0zbYeUYqpvL32iO3HQBK1OtSj2504R6qkGYN9AHWGKMCJUEaSenKEF5n8U82PVLY95VXiIoU9GTJqOvK4WiZVF5U8kasnjeHd8iPyVfak/fTE+mfEp7+Bhup/Dq7uIjQWKQWWettHlETpkWfX9R4w6xiwjcOEKeT5rDLHrcV3BKeEO1xV5gbhzMJ0ZNpc7+gidvJ9OkztDg3D+8dkz7i8Noj0wPf2Tv4RdejOUf9n8SYFS/ikd/Aw1Vx7ovu4x68ztLPcO1CBvUgRqnpvP22nnC8+q0lfYOUG2QnCwynY2gbkiE5s5T6z8x4w3KjJYQNg4Qlss4J6bb9aix3E+eKc4MuSZXqw8+EI085E663rx8+MaAGI8XrQlaTitBR1IZG8kcCYqLOTTkjWqIdsqpKOpMC8oqfR2vtPwqgtDHtVbuYgNZPs07+RhrctvDJtdYJ3qJhCqqyptfdwhymptKo86YQ2o7jtRI1JWgD+UBXjWLLKcimEjSD04RJdVl1EDUR1hhf36Gr20xPo3xXcYfrHwx3iD1jFKkbWT5YVGE1/tziirGV3p5QFyfJpKA7VqPgOEMVs3mbagIQo492vrJgO10UtZg7W69zohiWN6Ysaj/wBYE4LVNvdyVF1/RWUPtp4wOjfE9xhitj3XvEV3sd9Ab+sWx3E8IJTE++q2X4wtUle6J224RorBRSXZH8NHlESpvtTC/qPGKcqMlhA+UcIyV1zzc5MtdaqfyqNO4xbqXtJRpzd9x+Il0k5E263v+x/MbFsiucQQMY+hVmwjOSicVpPqGhttKa9oSfjFZ7sU9tOsn7XiGgZdRcVqAHjaBOUlNGG/b4Kg1DFnVbucLVr9pO/lC+7Sp0M+jtIW2VE1UUg10HSsHVshmebk1OXeXYgedBgUi9ONt2ZQCknT/Ihetp+eeUcIKwmhAISAAfrHaYaQWJJsC9gTv4CFXPTzzpNrkDRhbxMaaaftEoU2phuiklJKSNYpUfKaYlNtU5CwsOG4N/PZik47UVIKC2LEW89qFlmT0216O20kqRVRChmATXTiA1iG5liUe94Ws2OF/IvohWWem2vd20XIxt5IGmKrDtCaS88lptCnFKKnEqyoQSDQ4xrPXHZyXlVNIU4ohIFge7cdWyOSkxNJdWltIKiSSNWOOkc4jb9ozTrjbLrSErCgtCU5knMDPGRTdHpOXlWkKdbUSkggk/wI9NzEy4tLbiQFAggD+TBVtWpOpZUHmEIQuqMWnSDoos0NKwGUlZNToLSySMbbu4Q1Nzs4Gil1AAVhff3mIWc5NuSfNIaSpogpC8QB+ca6VbajRG3kyjU16VayFas+jdAWPXHZX0SEXScL3GvfHWpudl+alw2ipqEA0JOs1IXQaeqOLZkpjLfKjYZ/Nrx4OzsvkMZIuc2m/wB7RRa7U4haZl5CUlBCQQUkayMgo5ZmCyypNaDLtKJBx09BApgTbaxMOJsRu6wdJWrPupxNstqTnno0drghZ6UkWlZK1kHz8sOs1CoOpykIBGvyqAmX5xc0spQkPJRhUMqBOR1q7NBhhTcmiWAUTkE3B2+HKFUuTjs0VJSMsCxGod55xReO0ZmnMvhArRXRHbTOp2GNyMvLX9KyTqx/iBz78yPYvgDTh/JjtnTU43LgtoHMgKViIByqST86pFa6o5MNSbj9lntm2HDRBJaZnWmPZp7Avjx0xTZ1mTE2pT6CgqCwTiNMxQigpoyEFemJeVQGlXAI34Qu0zMTay8mxN92MN7Tsq0HUFCkNFJpXCoA5GutUIMTFPaXlpUb7QekOvsz7qMlSR3fzFllT08BzTbTZ5miDWmRAyqcdCeyPTMvI39KtZ7ePns8Y9LPTxHo20A5OB834Ry7E3N4FIZQyUoUa46g1USSBQ6I1UWZPLC3lKBI0bO6MSD03kFDISQDp298Sm5qbcm20FpousBSgEqoCFhNalR6xHWmZVuVUoLOQu2J2d0ecfmVzSQUDLRfAbe+J3knJlDJS802lLnRqleIjQezvjNPl5VTuWyskp2Wgk/NzPosh1AAVF82xNzEqGsDQSpKCFYzWgoRlTTlA21yctMlzLN7nC0dW3OTEuEZAthjeOpnZ0Opl0oYxc2F6VEYQcNa4hnUaKRky0ipsvlSrXt359Ua9YnUuBgJTe1+7NrgG1BNS7om3QySr5OiSqmioqP5duqGmBKzLXqzZNhjCrq5qWeEw4Bc4Q0lJudWhK0sNFKgCPlAMj1FWUJOy0i2ooU4bjZ+Iotz084kLS2CD51wuk3JxT760IbCsQQ4CagFIoAk174ceRJpZbQ4o2xIOu/dCLK5xx9xxtIvgCNVtWML7zWi+qjL6UApIV0a6wddTtMMU+WYR7Vkkg4Y/wACFp+YfUfRPAAjHD+TBtnTc+0wCEJ5lKahRCa4dvzq090LusU958pUrtk5sc/hb7wdp+eaYBCewBnwzeN/tANnS0w84ZhoAqC6kkgDEc9BOihhuZdlmGww4bC32heWZmX3C+2LkH7wdbMvaDzeBbSCmtegU1qNtV8ISlVU9lfpELx236Q5MtVB5OQtAtst1gKVtadcaUltAKG04VEJFQANdTpoNQgzkpJNuhSzio3GMDROzq2ylAwSLHD8549decnebKJZKFoSdCsOROeRKgT3x6oMyeWFPkgnVfR3GMyD02EFLABA126iB1zs29NpVgBmG6pwgAAYa1rnTWc664KGZVqWIv2FY3326QL08y5MhVu2nC26+3briV5bRmikNTKEorRQAGmlRpCjGZGXlQS4wb6POAjc9NTS0hp8AafOJjypSdmGWk4CppIqjNCailATVQJy0R4OyUu6o3so5855R4sTsw0kZN0jNmHODJe1p8KEukALSkdGiK0AGsnDopAlykgU+nV+knPc/wAwRM1PhXoAO0Bmw62gGZVMyzwecGFxeLM4SDorUJPWNkMtiVmmvRIN0i2sW1Z4XUualXvTKFlG+o315odyc/aK0pUlltSVCoOQqNv6wROdlqchRSpZBHn/ABim1O1FaQpLYIPn/KAbJcnFuvuNBsKKgHMWgFIIAGddsNTDUmltCHVGwGHf3QpLrnHHXHGki5OPdvMAXntB9fyD4QChQNUA7MsyTlQweQl2Ee1ZJIOv+BC8+8+s+ieABGrdvMa+4B9EHtq8Yg1r4ruEWaR8N3mFd2EYLQmUe2fdjHxh6onLkWl7uEKU4ZE44nfxjaJarSkQUpJzRcKrRk7vuc5OTS+sJHZUj8IizPp9HKMo7/PjEymK9JNvL3cxyimwGqWlMDqV3qSY3Om8g13cDApUBNQd7+IjlrJ/Ssv7KT/qGPSxtTXO/lGZgXqKO7nDS/bdZRR9VST304wnRlWmgNYPWG6uLyxOojpFdzB6I32r8yo7Vfild3AQejn3RPfxMD28rDOyftHvKRB5IXk3xs6wtUDacYO/lBl+U+iK9pPjSAUf4kbjGqx8Md4j1zk+iN9qj95UcqpvNK7uAjVKFpVPfxMByuVpPj1mwdwb/vDDuNObOo/9oHLG1ScGtP8A1hPygt0caVtSRuIPGHKKrsLTtHn7QrXk+0QrWD9v5h7dpGKSbGopUO9QibPHJm1HaOUNyQypRI2HnAXJyeg6DpCk+B+ENV39SDv5QrRP0rG6NiFAZnQPCIIFzaLZNheM1cpzGh50/wCI8pW8A8YsVgBK0IGhIidRTlNrWdKjyj1yT0pobHeKhwjtYxDR2dIBScC6NvWOyOdrv9TQ8GY8/hS0b+ao4xjUl7v+sW8oKPR0HY6O9K/7Rmgqs8obOYjtaHsknbyMM7KPyDX2aPKIQm/317zxivKfDo3DhC9ZpabfXLEffWeEOgf0w/V0ic4f6mPp6xXyhD0dH2o8q43Qv3lDZzEBrX7Sd/Iw2sJNJZn7JHlET543mXPqPGKEkLSzf0jhC2xz6VOJ2LSd4UYencZVg7DyhanG0y+No5xnr8t0mEna2N4KuFIp0VV5cjUTyibW02mQdYHONZJNY5FCfWYA3oiG6r0c8Val84qtpy5IJ1o5QouEatOD69d6RD9cHtU7ucL0I+xXv5CNFNPBCFrOhKSo+4ViOy2XFhA0mLLzgbQVnQIRcnrPoqyf21qruSPjFKtr95TbQBxMRqOn3c30k8BAvJqKNO9Sx5YNXsXEbucDon7a9/KOWEj9KzPUFd5RHZxX9Nb7ucclB/UHDv5RDlMZ/UL9pJ+6RxjtBXgtG48YzW0foVvEaCwk+jMfZo8oiXOfEOfUeMW5LCWb+kcIRs5Wsvrb/CmKSsaWN/MxK/8A6h3chEeUNHRZPWrwHwjdD/UsbBzgVazIO+NJYKKSzI/ho8BEedN5hw7TxivJjJl2xsHCEd2BR+cTsdPmXFOpYssK+XkISpODr4+bmYz1+m6TNfWQk96hwilSFXl7aiesTK0m01fWBzEark7+i/8AMVwiPWR71hqHOKVI+G7zAcq1gtZ76zeIe8I4gwd5WXTEbD1gTKcmpL2jpGrmZwNMqXsSsnqy+ETmBcpQNOHjaKTyskKUdAv4Rj+TxJKHVHSVAdtATxipWz20JGo+ftE6hD2a1HWPP3i6y0fpR8bUCnv5uMP9qnNW1/8AaOtDJqLu7/rEbQR+l2Ps/AOx1rCmOb+aYw4L1JG7kqHl62MUm91IxbqHhCFOumZQdvHCHqgMqWWNnDGF1yPoqO1fiqGap8UrcOEepPwad54wDe80m5T2x50QzTx7u+NnIwnUzaYYO3mIb33R6E4csijzJhOlC00k7+Bhiq4yyu7iIldNHojQ+rXeo/GMVDtTS9/4jcgLSqN35hYf/VSPWZ7NY+EN2vTgNSoA2bVL/WA+UVr5Ns7F0/qBPCCUckOKTs88YzXBdpCttvt+IY3PNZNvqCvMr4QtUR7yru4CN08+7I7+JgW5qMMxNo2KBHZVdO4iC1RWWwyrZyEApgyX3k7eZh1eSY5uVeVo6BSO1XRHjCFPby5lA238MYen3MiXWdlvHCAbjppKIO1Sj94jhDFXN5kjUBGaMm0qDrJiq5yaPTo2O/icglWN2mD8vIQtTBZ14fNzMWWYj9KTJ2Np70tfCOTJtTWht/7RyXT/AFFw7P8ArB19k1k1n1VIP3gOMBoyrTQGw9YLVk+7k7Rxi2xj6Oz9mjyiATnxC954xQkvhm/pHCFc0r9KsdbBH+tD7YvTF/V/1iY+bVNG7/tFnKCPRAdjifBYjFCPvBGzmI9Wv2AdvWHkinC2gbEJG4CJj5u6o7TxikymzaRsHCElm5T04Psj93+8U5rGSYO+EZHCdfG6FHKEjNhXUseU/GHKGrBad3OFK8ntIVv5RqruH0Vj7NPgIiz/AMS59RilJfDN/SIQ3KRgMwj1VgbsQ4RVrRyg2vWDyhKiDJ9IjURzHKDb5P4ZRz6xSneRXurCdKRlTSdlzDlWcyZVW2wi64iKSbfWVH7xHCM1hV5pWy3CBUtNpVPfxMLbhowiYGx0jdDVaNy2flgFHFg4Pmjl3h+kpw7Mt5T8I7PYSDI85jHJIe/OmL+UdmsshXquDvCh4kRihqs+RrHMRqspuyDqPWGVhfqGK/u0eUQnNfEL+o8Yqynwzf0jhGffNLYHWnu5s/CKhF6Ydh//AFEdRtUxtHIxZyiD5Fo7FnymM0P9xW7nGa3+2k7eUaqQRRtCRqSB3RFdJW6ojSTFpsZLYGoCM3YYwzk4PrJO/EeMVp03lGDs6ROpwtNPjdzhVyjNUWyraFDcUnjDlFPZWnaIUro7aFbD9v5gi594JdiXwOLwqxKNMKjp0ZgGA1OQmH38ttNxYaR1jtOnWGWMlxVjc6D0iMxb8v8AlyH0rJRzRQo4VaammRFdkaRIv+pFlQxyrjEZoyqdY9cDwOGTY4GLbwXmZcl3ENrJUoYQMKhkSK5kbKwOSpr7b6VuCwG0QScqLLjKkINydhgW6VsMMMlLiyFKWVUwqOVABmBTVBqlJvvuhSBcAWzjbHKXPS8uyUuKsSb5idWyLmLbZE646V0QpsAHCrT0cqUrqjLkk+ZNLWT2gdYzYxwTrHrincrskajnwit63GDPtv4jgS3hrhVp6eVKV1xpMk+JJTNu0TmuM2HSMKnGDOpev2QM9jnx0d8M7QvbKqaWgKUcSVJ+YrWCNYhNilzSHEqIGBBziHH6nKrbUkE4gjMYW3Zt9hqXS24ohQKqjCo6STpAhqoSD7z5WgXGGkQKm1GXZlwhw2OOgnTugS8VsNOvS621EpbVVRwkU6STrGeQMHkJR1plxKxic3gYWqM6y882ts3Cc+B1iGl4ryy7su42hRKlUoMCgMlA6SOqFJCnTDT6VrFgNo1GGZ6oS7rCkINydh1xGyrzMNstoUVApQAegTmBnoj0zTJhx5SwBYk6Y9LVJhtlKCTcAaIXvW8z+WpeqcAawk4SM6k6IYTIveqFq2OVfPugPr7InA9fs5Ns0V3nt9l9nAgkqxA5imQrGpCReYdyl5rR2o1FiYZyGzje+aJ2FeFlqXQ2tRChiqMJOlROkdRjE3IPOvlaRgbadkYlJ5lpkIUcRfRtiyybfZRMvOEqwOBNDhOkChyj0xIPOS6Gxa6SdOuOMTzLcwtw3soDRE723iaeYDbRJJWCqqSnIVOvrpHKbT3WHitwaMMY9UJ9p5oIbOnHC0X2DeSXal20KUoKSDUBJOZJOn3wKcp0w6+paQLHbDUjU5dmXShRNxsMVXfvAy29NLWohLqwpHRJ1rrWgNNIgk9IPONNJSLlIscd2uF5OeZbddUo2CjcYb4ukLwMJnJh4qOBaUBJwqNaBIOVKjRHHpB9co20BiCb4jbHmZ5hE046TgbWwMGW3eeXdl3W0qUVKTQdBQz0jSNogElTJll9K1AWGfEQWcqMu6ypCTic2Bidm3gl0tNpLlClCQRhVkQAD+zGJmnTK3VKCcCTpHWG5WpSqGUJUrEAaD0hbOWuybQYdC/k0owqVQih+V2iv7QhxqUeEitop7ROAw2dInvzbKp9DqVdkDE47esEXvtth6WU225iXVJAwq1HPMimisCpUjMMTGW4mwsdI6xqqTjDzBQhVzfbDJu9kr65HahXwhNVJmr3yfuIcTVZW1so+B6QpavAwJx5zGcC0IAOFWlORFKVh5chMKlEN27QJ0iFWZ+Xbmluk9kgaDAN8LZZfQ2G1ElKiT0SMiOsbaQemSb0utRcFgRrgNUnWJlKQ2bkHURDmxr0S6GGkKUrElCUkYDpAA06IRmaVMuPLWkCxJOeGZepy7bKEqJuANBhfZtuNNzEws4sDisSaDrUTUV2mHJqQedYaRhlJFj9ukLyc+yy+6o3yVZvv1gW91utvoQhsnJRUqoI1UGntMapki5LqUpzVYRyqT7UwhKW9dzohrYN6pdmXaQoqxJTQ0SdPUYTnKXMPPqWm1idcMSlSl2mEoVe4GqAru2+w0ZgrUQFulaeiTka6aDKGJ+RfeDeSL2TY4wCRnWWS5lnOq4wiNj2+y3NTLqicLhGEhJJNOrVHZqQeclm205058Y9KzzLcw44o4KzYQRee8su/LLbQVFRKSKpIGSgc69VYFT6dMMPha7Wx07IJP1Bh5goQccNG2CLOvRLIZbSpZBShIIwKOYABGQgL9MmVOqUBgSdIhyWqsqhlCVKxAAzHVuhM/bDRtBD4UebAoThPqqGildJh9Em6JEskdr8gxMdnGjPB4Hs7jqOjPF97LbZmGkobUSQsE9EjLCoa+2M0ySel3CpY0a9ojtSnGZhsJQdOrYYft3vlvWUO1CuAiYqjzWoeIimKvK6z4GE8rbrCJqYdKjgcCMJwnOiQDlSozig7IPrlW2wMU3vjCUvPsNzTrhPZVa2BgC+NrtTCG+aUSpJNagjIgbeyD0yUeYUr0gwO28Bq04zMpT6I4i+i0cuFLhUyokAhLatIrpIHxj1YcKGBkmxJHOBUlsLfNxcAdIemSbXaK0qbQUhgdEpBFapzpTTQ6YR9O6iQSoKNyrPp0xQQw05UFJUkEBOa2GiFd7ZJtt9gIQlIVkQlIAPSGmnbDVMeWtlwrUSRrx0QvVWW23mwhIAOoW0xp7VsxhLLjhZa6KFKrgSDUDs0xIlZiYU6lOWcSNJ1xRmpeXQ0pWQMAdAgS6lksrlW1LabUo4qlSQT85Wsjqg9Tm3kTKkoWQMML7BAKdKsrlkqWgE4422mFl07NZcS9jbSopcIFRWgoMobqky82pGQogEQOkyrLqVlaQbKh9MWRLpQpRYayBP6tOoV2RMRNTKlAZasdpiquUlUpJ9GnDYIRXGsxp1hSnGkLOMgFSQTTCnIdVaxRq0y628EtqIFtG8xHpUu04wVOJBN9O4RTb1mNJnJZpDaUgmqwBpFdY7AYJKTDxlXXFqJIzbMPyIzMy7Im2m0JABz7cfwY06rIZpXmGqfZp+ER/WpjPlq8TF31SWzejT4CIGyGf3DX+Wn4R31p//ADV4mPeqS3/rT4CMPKsBFpBIAAD2Q1AGpApszj6JxZXIFWnJj5lKA3UMkDDKjS37aAlFZCuJOrPTEilKV6yAToMVaqE+rkgaRGeuHKhbjhICqJAzFdJ/tFKrOKShISc54fzCFGbSpayoXsOP8Q8u/Z7a35vE2hQSpISCkEDI1oCMoRnH3UMM5KiLg6TjDspLtLmXspINiLYDDdAloSaE2mygISEkJOEJFNC9WjVDDLyzTlqJN8cdOjTCkw0hNRSkAWww0aYbXvs5hMo6sNNhYw0UEAGpUkaQOuEaXMPLmUoKyRjhe+iGqkwylhSgkA67bYtlLEY/IkkstlfMVKikVxYK1rprWMrnHzOFIWbZWa+i8dTKMiVCigXyc9tNoCulZbC5Vta2kKUcVSRUmiiM69UGqU0+3MKSlZAw4R6mSjDsslakAnHRtMMbWkmG5d1QaaBCFU6CdNMtW2kLyr77r6ElZzjSYZm5dhqXWpKAMDoEVXYs1lUq0VtNqJBJKkJJPSOk0rG6jNvomVhCyBqvsELSMqyuXSVIBOu22A3ZFoWihCG0BKWipQCRQqNRmNGgphoPvf8AHlalG5Ngdnm8ATLtGoBtKRYC5Hnuh+ZBo5Fpr3tp+ESRNPj+8+Ji0ZOX/wAB4CIiy2P3LP8Alo+Ed9cmP/YfExz1KW/9Y8BGMuvLgWgpBAokugCmwkR9DUXD6jlA4nJj5qQQBOlJGbKhxyjMJEu2QlIPO0qAB+yqo8NwhGiOOKdUFKJFte0Q5WG0JbTkgA35GAuT+SSpLqlJSrMAYgDoBJpXtEGrL60lCUEjOcMI5RWELC1KF8QNfnPBl2LOaWuZKm0Ko8pKQpIIABVkAdEBqUw82hoJURdOOOfNnjVPl2nFulSQbKNsM2JzQqekUC1AjAnmyr5mEYf1ddGjTnDSX1mm5eUcq2fT+q2eFwyj/kg3kjJvm0fp1QxvpZ7LcqpSGm0qxJAKUhJ056OoGFKU+85MBKlkixwJvDtWl2GpcqQgA4ZhaDrSsZgSS1BlvGlkkKCEg1Ca1rStawuxNvqnAnLNirNc2teNvyrKZUnIFwnPbZAt1rJYXLNrU0hSiDUqSDXpEa4LUJt9EwpKVkAW4CO02Tl1y6VqQCTfOL6TFt57OYblXFhloGgCSEJBBJAqCBpzjkg++5MIClkjfqjVQl5dqWWpKADuGnCPXasZhcs0pbLalKTUkpBJqTrjk9OPomVJQsgXzQKSlGFS6VKQCSM8LZWzGlWmpoNpwIRUppVNcI0g9ahuhxyZeTTwsqOUTn7/AMQo3LtKnygJ7IGbRm/MawWNL/uGf8tHwiMKhND/AOQ+MWPUZb/1jwEd/M8v+4Z/ykfCOGfmSP3D4x71KW/9Y8BGFuc1ScKTnhSsZ9RAj6SqOH1bLSbYiPn6Wges5KscDDPlGZCWWzQAlekAA6DrhOiKWp1WUb4a9sM1pKUtpyRbGKuTprN5XsjzE8I7XFYITv5R6ipxWrdzhlLmtpzPUhI7kQvM/AN7zzhuTxqDm7pAt/0/LSxG09ykQ1SrejdA854WqwPpGjv/APzDS9r2GUd6wE/1KA8Il0tJVNIHf4CH6mrJll+HiYKugKSjXWmu8kxyoqJmXPOaOyCbSyN0IbknpTA2LB83wh+sjBo7OkLUQ4ujaOcNrzzBTKvGv7GEfzUTCEiC5MoB18P4ihUFBuVWRq44c4BuFlLdq1cBDFYPvHcIRpA927zAK1c5a32afBPxVDP7dMx/uPPoICj2lT+kcvzGzDnydNXfEgKIRaLhHbvHZTMEU0jhGmtItGXcLG8fPJpulqJ61oP3RxEXW1Xpp3HjHzz6bVMbSOEPr/Zyh6ijzRPpR95TuMO1T4c7xAXJg2AHHDoxpH9NDTvh2qLAdRfQL/f8QvSEH0SyNJt9vzB9183Zs/xfCsIVHBpn6ekN07958/NAVsD9Ky3sJ8XYZlj/AE1zeeUKzY/qTfdzgrlEepKBPrOAbgpXiBC9DReYJ1DpG6yqzAGsw8cTSUUNjJ8kIIPvYPzc4eWLSxHy8oR3DXWUA2LUOPGHqwLTN9ggVFN5W20xO+7+GVI9dSU9+LwEco6MqZvqBPLnHqyvJlrayBz5QfdQeiM+zxMLVI+9L3xqn/DI3QmsZfOWhNOagCjcUp/BFGcHo5BpGvHiecJ08+kn3V6sOA5RqIiR9BHhHo9GNslGG1XB1rO8V4x9FNnKpiTuj5eWFqkobT1hjyj/AEZv7UeRcKUI+2UNnMQzWh7JO/kY7cJukrX1lqO6ieEZrKrzNtQHXnDFFRaWvrJ6co7cw1/KTtfVHaxgWh8sApOIdPzQHPJpayOsA/8AxqHCGG//ABZ86RAiP6onzoMR5RXfkW07Vk7kn4xmhp9qpWzn+INXleySnby/MaO3E0k3xsZV5TEuTN5tB+YcYdnBaWWPlPCFdyVVlEdRUPvEw3VhaaVuHCMUc3lU7zxii/r1JYJ9ZYG4FXAQSjJvME6h+IFW12lwnWR1hrdsUlWPs0+FYSnz7yveYPJD3ZvcIS3RPOTk2714R2FRp3JEUqn7OUab85vzE6me0mnXPOf8RsRHz8XYtliMwdnhBmrYgxhy+BEfPrBbw2k8Ot3zCPop5WVT0H6eEfPSKcmfUPq4wXykmrLXt/hMBoZu6rdBK5+2nfFlwEUYWr1nDT3BI8awGtKu8kah1g1HTZlR1npE7NP6QmvZR5Ux6Z+AZ3nnBJL497cOUVX0/wD5z/Fpvp8I3SDYOjZ1jlZGLR29Iuv29SWA9ZxI3BR4QKjIvME6geQjlYXZgDWeph3YApLMD+GjyiJ06cqYcPzHjD8mm0u2PlHCMxc1Xy017Q8zkWauLtNHzmETaL+68N3FUFX5epKkestI3dLhC9ITeYvqB6Q3WlWlrayOvKLblZSiOsr8xjFWxmld3CBUvCWTvPGFt2OnOTTmwqA96jTuTDlQ7Eo03u+w/MApfbm3XN/3P4jV44h2i/HMcdtHIytot/pOXPrAd2P+0WmF/wBPcGrnaIM2j+otnWBzhlfcVk3Ooo8yYTpRtNJ7+EHqnw57uMD3KThlEn1lKV3kcILVFXmSNQHn7xqkoAlgdZPTlBN0vnTf/ELgdT/Sz9AjlL/W99Rim2h+kZM7QRuxHjBZQ/094edEBnBafaPnTAfKW90WEbcavKB4mDUFOK1bucL1pX6E742E/QMObA2rymITNy+k7Rxi0+LNK3GMtyer9HWNjh8qYsVse3SdnMwlQjdhQ28hFPKE90WU7SpW4AcTBaGntLVuHnwgNeV2UJ3nz4xoLtrAlGSdAbBO6sS58ZU0sbYdkjkyyDsjP8n9VB906VKG/NR80U62bFtsaAenKE6Em4ccOkjrzjW4oh2j6CPBUetHoy8s3S11H1kYvugeIMW3FXpY2HnHzwRk1Q7r/aCeUX6Mj7YeRyA0L99X08xGq0PYp38jB12WsMqyPqA/1dLjCtQVlzKzt4YRRpyMiVQNl/HGAbkHoPfbHwEN1n9aPpibR/0L+rkIptL/ANUYO1vwDojbJvTFjbzTHFi1Tb3clQDf04nZZHb3lA4QajdlpxXnAGM1vF1pPnEiNdb/ANFmPsnPKYiSXxLf1DjFScHu7n0nhCK4q/RexauB4xRrA947hC9EPu1tphfyhvZMp61K3YRxMNURH61bucKV5X6E7zwjR2W5glWif2WUnckGJUwnLmlDWo8YfYORLJJ0JHCFPJwj5FxZ0qcpXsSOJMPV1XtUpGgc/wAQlRE+yUrWeX5jW4oh2i1HAqPYx20ZCVRS1XvZJ3hs8Y+geVlU1G/rEBhOTUljYeUQ5RVfINn+J+Ex6hfvK3c45XP2k74yTE24gUQ4tI2JUQNwMXVstrN1JB3iIqHXEfpUR3xxE64FFYcWFK+coKIJ7TWOFhspCSkWGi0dS+4FFQUQTnN47MTji6Y1rVTMVUTQ7RnHkMto/SkC+yPLfdctlqJtrMdem3FjCtalAZgKUVZ7czHkMtoN0pAOwWji3nFiylE78YsatJ5ICUuuADIALVQDYM9EZVKsqNygX3CNJmXkiwWbbzFbUwtFShakk6SlRBPbQ5xtbSFiygDbZGUOrQSUKIvqNopmJla/nrWoA5BSirxMeQ02j9CQNwtHlvOOfrUTvJMSl5txAohxaRsStQG4GOLZbWbqSD3CPJdcSLJUR3x1mYWiuBak104VEV7aHOPLaQv9QBjyHXEfoURuNomLQeJ/XO/5ivjGfVmf8B4CN+svf5nxPWIfnB7967/mK+Me9XZ/wHgI96y9/mfExB2bcUoKUtZUnQrEajsNco0GW0pKQkWOi0ZU84ohSlEkabx1y03lJKFOrUg6QpRVoz19ccTLMpVlpSAd0eVMOqGSVEjfEWppaRRLi0jYFqA3AxpTTajdSQe4RxLriRZKiO8xNqaWmuFxaampotQqdpoczHlNNqtlJBtsEeS6tN8lRF9piDj61EFS1EjQSokjsJOUdS2hIsAB3RlTi1G5JPfHHXFKPSUpXtEnxjSUpSOyLRxSir9RvFi5xwjCXHCnRQrURTZSsYDLYNwkX3CNl1wixUbbzEGX1p+atSa6cKinwMdU2hX6gDvF44lxaP0qI3G0eddUrNSlK9ok+MdShKf0i0cUtSv1EnfjFqZlYThC1hOjCFKApspWlIyWmycopF9dhHQ4sCwUbarmIMzS0AhC1pB0hKinwMeW02vFSQd4vHUOuIFkKI3EiLfzm9++d/zFfGM+qsf4DwEb9bf/APYrxPWJfnZ8f4zn9Z+Mc9UY/wAB4CO+uzA/+Q+Jir8tcK+cLi8ejFiINNlRG/QNhOQEi2q2EDL7ilZZUb674+MWTNpvODA44pSRnQmueiu3WY4iVZbOUhIBjy5l5wZK1EiLJGccFQHHAAMgFqAHZnHjLtKxUgHuEdEw6kWSsjvMVpfWioQtaQTmEqKa9ZoY0ppC8VJB3i8YS4tOCVEbjaIuPrKsRWsqGhRUajToNaiOBpATkhItqtHS4sqCio313x8YHeeUs1WpSiNBUoqPeY6lCUCyQBuwjy3FrN1EnebxaufdIILrpByILiiCNhFdEYEu0DcIF9wjRfdIsVm28xFmacQKIcWkaaJUUjtyMaWy2s3WkHeLxxDziBZCiNxIiLrylmq1KUdqlFXiY6htKBZIA3YRxbi1m6yTvN4tROOBOAOLwkUw41UpspWlIyWGyrKyRfXaOh5wJyco21XiUpaLrYo24tIrWgJArtpHHJdpw3WkEx1Ew62LIUQIJXbD9P1zn9Z+MZ9Sl/8AAeEb9cmP8z4xH89zA/xnP6jHPUZc/wBg8I967MD+8+MDmecKy4XF4zkVBRBpsqNWiCBhoJyMkW1QP07hVllRvrj01POOAIcWpSQagKNc9FY63LtNHKQkAx5b7jgyVquI/9k="/>
          <p:cNvSpPr>
            <a:spLocks noChangeAspect="1" noChangeArrowheads="1"/>
          </p:cNvSpPr>
          <p:nvPr/>
        </p:nvSpPr>
        <p:spPr bwMode="auto">
          <a:xfrm>
            <a:off x="155575" y="-1790700"/>
            <a:ext cx="71056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ata:image/jpeg;base64,/9j/4AAQSkZJRgABAQAAAQABAAD/2wCEAAkGBxQTEhUUExQWFhUXGR4bFxcXFxwWHRodHiEbHyAXGBwcHCggHBwlHyMcIjEhJSkrLi4uHR8zODMsNygtLisBCgoKDg0OGxAQGzQkICYyNDYvLDQ0NCw0LDQ0ODIyNCwsLDQvLCwsLCw0NC8sLCwsLCwsLCwsLCwsLCwsLCwsLP/AABEIAKMBNgMBEQACEQEDEQH/xAAbAAACAwEBAQAAAAAAAAAAAAAEBQIDBgEAB//EAE8QAAECAwQFCAUHCgQFBQEAAAECAwAEEQUGEiExQVGRwQcTImFxobGyJFJygdEjMjRic6LCFBUlM0JTY4KS4UOTs9J0g+Lw8TVko8PTRP/EABoBAAMBAQEBAAAAAAAAAAAAAAMEBQIBAAb/xABAEQABAgQBCQQJAwQCAgMBAAABAgMABAURIRIxQVFhcbHB0SKBkfATFCMkNGJyoeEyM/ElQlKCFdI1U0NEwkX/2gAMAwEAAhEDEQA/AM7dOwJd+WC3G8SypQrjWNBpSgUB3R8/Uag+w+UIOFhoi7T5Bh5gLWMbnSYhYdgS7i5lK0Ygh0pR01CgzyyUK6NJjc7PPtIbKTbKTc4RmTkmXFOBQvkmwxiFp2EwmalmkIoldSsYlmo1CpVUaDopGpadeVLOOrOIzYRmYk2UzLbSBgc+Jgu8t3JdmXcWhspWMIBxrOlSRoKiNFYBT5+ZemA2s4Y3wGowafkJdlgrQMcNJ1xOy7tS62WlKbOJSEknGsVJFa/OpujEzUphDykJOAJGYQxK0uWWwhawbkA5zFF4LuMNy61oQQoUIOJR/aFciaaKwWRqD7j6UOHA30DVAp+msNS6ltjEW0nXjAlz7BYfbcLqCohdB0lJyoNhGuDVSdeYWlLZtcarwtTJNl9ClOC9jrtojlj2Cyt+ZbWkkNrAR0lCgqvYc9A0xybnnm2WlpOKhjhsEclZJlx51Chgk4Y7TFl47vsMsKcQkhVU0qpR0mh0nZGZCffeeCF5sdEanpFllkrQMcNMEIu1L/k/OFKsQaxFWNWnDWtK0gRqMx6xkA4ZVs220NCmywl8sg3yb5zqvAt2bususJccSoqJVoURkDTV2QSoVB5l4oQcBbRCklItOsha8+OmIXcsFl3nkupKlNuFPzlJyFRqI2GCT8861kFs2ChfNeO0+SZdyw4LkG2e0dvXYLDDBUhBSvEkAlSjp0ihNNEYp85MPP5KzhY6AOUEqElLssZbYxuNJMGXdu/LuyzS1tBSiDVWJQJ6RGpQ/wCxAZ6emGn1JQqwFtWrdHJWUYcZSVJxO+Ars2Gw82srQVFLhSDiUDSgoMjSD1CdfZcSEG1xfMI5TpNh5tRWLkG2c7I9K3fZVaHMYTzaW8ShiOZ7a1GkH3R5c+8mR9NftXsMPO2MKkmfXfQgdm18/nZFl97vMSzCVtJUFFYTmoqywqOs9UepM8/MulLhwA1W0iM1KUZYbCkDG+uGguZLUFQutMzjOnbshE1iZubWtuimmjS1he/jCK9l3WpdpK28VSvCcRrkQTs6oo02oOTDhQu2a+ET6lT2pdoLbvntxgq6l2GX2A45ixFSgKKpQDKBVGpPMPZCLWsI7IU9p5nLXe9zFN1rvtPtrU5ixJWUjCqmQCTo95glSn3ZdxIbtYi/GB06RafQorvcG3CIXsu60whtTRVVS8JxKrpBOzqjtNn3Zhag5awF45UJFphCS3e5NoMtq6su0w44krxITUVVUE9YprheUqb7ryUG1idUOTlLl2WFLTe4GuO2XdNlyWQs4+cWjFUKyqRUZU7I7MVR1uYKBbJBtAmKY05LhZvlEXgW6t32H2ca8RViINFUGVILUZ96XeyEWtbVHKZT2JlnLXe99cV3usRqXQ2psKBUojNRNQB19cEps49MKUHLWAgdUkmZZKS3e5OuHLF1Zf8AJecAVjLWKuI6cNa00adUJf8AKzHrXo8LZVs2i9oOaax6v6TG+TfPptFF37uMPS6HHEqKiVVIWRoUoaB1CNz9SfYmFIQRYW0bBGZGnsPMJWsG5vp2mBZSwWVTrzVFc22kUGI6SE69PrQd6eeRKIdwylHro8IHLyLLk2to3yQNe7T4xTeqwGWSyGgU414T0irLLaeuN0+edfCyu2AjlRkWmCgN3xMaRNypQf4aj2uL4GJIrUyNXhFA0mW2+MZ6+1gMy6G1MoKaqKVdJSq5VHziaaDoirS59yZWpLlsBoiZUpJuXSko0mDrDuzLuSyVqQStSSSrGsUOeYAVTLsheZqT7UwpsWtfVDEvT2XJcLN721xRdWwJd6XStxBUskgnGtOs0oEqGqCz9Rel3yhNrYZ49TqczMS4Wu98cxiF4bCYbXLJbQU844EqGJSqiqR+0TTTqjUnPuvIcUq3ZFx94HPSDLC20ov2jY/aDby3dlmZZxxDZSpOGhxrVmVAaFKI1wCQqUxMPpbVa2nDZBJ6nsMMqWm99GO2PG67H5MSEHnearixr+dh0kYsOnVSPCqu+nyMMnKt3XjppjXoMvHKydem0VXdsGWdl0LW3iUa1ONYzBI0JUBqjU7UX2H1IFrbtkakabLzDCXFXvjfHbC6+VlMsBvmkYSoqr0lKyFPWJ2wzTJt2YKvSZhaFapKMywQG85vpvmtGiuCfRR7avGJFZ+K7hFOkfDDeYGuy56ROjY9X7znwg9SHsWD8vIQGmn2rw28zEZlRXajdc6I4OHjG0G1MWTpPMRhQvUkDUOR6wffh30Wm1SRx4QtRrmZ3AwxV7Jl95EGWR0WmhsQnwEKzBu+s7TxinLJtLoHyjhEbfOKVeFBUJUcuytO6CyS7Po+offCAzzd5dz6T9sYS8ny6Id9od4MPVzBaNxiZRMW17xErHVhnpynrJPieMZm8ZRk749KYTbw3RXfuY9HSnUXB4KPwjtGTd87BzEZq6rMjaeRg+2nMEk4K0HNhO+ieMLSl1zg338MYfnbIk1breOEFXRSEyzSSMiMVTXSrEc6Z647OqCpld81+AtC0qnJl0W1ccYVWH0JybSMq4Vb6n8UFmzlSjKtVx58IzIjJm3k67Hz4wNyhOktNgk1K659QI4wSjAl1ajq88IzWjZtCRr5fmG9zHSJNobcXmWOMKVJREysbuEakRdhB854WXHc6D4B/wAU94Hwhmr4LR9Meo9ihf1cotu8MVpzKtSW8P8Ap/AxidOTTm06z1jLPaqLh1DpFvKIKol0es8PAjjHKFgpxWpMcq+IbTrMaEmJEfQQhvq3ilF/VKT94DjFOkqyZkDXfhEysJvKk6iOMSuCfRE+2rxjlZ+KO4QKkfDDeYFuYKCYTsfUN1BB6vips/LAqTglwfNFN911XKo2uV70DiY3SBZDq9Q6xiqm62kbeggu+7uGUWPWKR3g+AMApCMqaGwHpDlaXkypGsjrDiz28DbadSUpG4AQg+rLdUo6SYYZRkNJTqAhDdEYFTLXqPHLePwxUq3aDTmtP55wjRuyXW9Svxyhfygu9JlOwKO8p+BhmiJ7K1bucLV5XbQnYeUamXX6AD/7b/64kf8A3/8AfnD/AP8AS/05QHc5VZVHavzEwesD3pW4cIFSfhU7zxgO7isU1Oq+uBuUscIYqIyZZlOzkIHSjlTLytvMxXe3OYk0/X8VNxql4S7ytnIxyr4zDKdvMRsRHz0WTGev+zik8XquJO+qeMWaKqz9tYI4HlEisJuzfUR0i26Ocq0Ooj7xgVSwm1bxwEHkMZVO4wBcY+igbFKHhB6z8T3COUP4XvMQvF0pySTsWVd6DwMEkOzKPq2W+x6wGpdqbYTtv9x0gm/Sqy6UDS46lPifECA0UWfK9QMarJuyEayBD1qmYOjOJ4N1Xigodm0Zy5mTK2z/AIbqk7qcaxTq+LyVjSAYSohswpH+KiITcoD1Xm07EE7zT8MP0UH0SlHSeA/MIVxXtkp1DifxGguEfRE+0rxiVWfijuEP0j4YbzAF2VelTv2n43IbqQ93Y3chClNPt3t/Mx2QVitV36qMv6UDiY88MmmJGs8yY0x2qmrYOQgjlAcpLo+0HlXAqEPeFHZzEbrhswnfyMOmRRKRsAETFm6iYuoFkgR10VSpJ/aFN8eQopIMeWjKBEZvk/qEPV0hSa7jFiuG60EajEChiyFg6xF8llPzfWls/dECexkWd55xtnCde7oAvsrFzKNqyfAcYYo4sVr1Dr0harEKyEaz+OcHXycpLEespI3GvCF6Qm8yDqB6c4erKrSxGsjryhxL9BKUj9lIG4UhBaipZVrJgyUhKAnUIUJ6NoA6lsd4UOAEP/qp9v8AFXnjCbfZn96fPCFN/l1UynYFHeU/CHKKnsrO6F62rtoGw8of3WylGew+YxMqOM0vzoENSPw6fOmE9xF5PjrSfN8IfrIxbO/lAqKcFjaOcH3LVimp1X1gPvLHCF6oMmVYTs5DrHZE5U08rbzMWX3NXpFG16u4t/GM0nBl9Xy8jHqji8ynbzEPyYlRfgG228cs8na2reBUd4hqTXkPoO0QtPN5cutOwwDcL6IPbV4wxWfie4QjR/hhvMVXaycmx/7hfeYJUTdDJ+QQOniynh8xgG8qsU9KI2EK3q/6YPIDJk3lb+H5gE72p1lO7j+IIvr0hLt+u8MurRxgdI7Jcc1J/PKGa12g23rV+OcaPFpiRaKBMIbM6M9ND1ghY3CveYqzPbkWlarjz4RPkezOup1gHz4xn78uVmQPVQkd6jxinR02l76yeUTa2q8zbUBzjZS5/R4/4b/64gqH9Q/35xWHwI+jlAFxFVlgNi1eMMVke89wgNJPu/eYouWa/lCvWc+J4wesYejTqHnhHKJj6VWs+eMStsVnpMdZO414RmSwkXj584x6fF55kefOEaxMQjFgwsvQ3ilHx9XF/SQrhD1MXkTSN9vHCEaijKll7BfwxgS6SvRWvf5jBap8Uvu4CMU0+7J7+Jga6Io06Nj6xupBqri6k60jnHqMLNLHzHlAk+rFakuPVRwcPwg7Ayaa4dZ6CFpk5VTbGodTBl6Tifk0fxCs/wAuH+8BpoyWHl7LeN43Uu0+yjbfwtDhLlImWxikTCSwujMTaP4gX/XUxTnu0wyvZbwtCNM7L76NoPjeMvfZ2s0R6qUj8XGK1JTaWG0npyiTWFZU0dgA584bXTE2WBzLjKUBRoFhRNdJ0CFZ8Sfpj6YKyrDNDNPTOFn2JTk3OeOLsicYLzyXGhWq3KVNdKjQKR2x31qTfyGSknMBw1xz1Ocl8t4KSM5PHSIDsxuZKXZ1C0A0VjqMyBQnCKU1DWNEHmDLXRKLB0W4Ym94WY9ZsubQRpvxwFrQcqzpudZQpTjOAnEkGqTXMZ0SeuFhMSci6pKUqvmOnbrhlTE5PNJUpSbZxo2aoplHrQcU4lDqTzailRIQBUEjLo11Rt1untpSpSbZQuM/WPMv1FwqCV3yTY5ukWzirQaQpa3G8KczTCTsy6MDaTT3VhCUm539YK69UmkFalCw3dIjYdnTgRjaW0gOgK6WZ2jLCQNManJmTUrIcSSU4ecYxJSs6EekbUkBWPnCFcg7NOzK8Dg50ghSiEgEIy9WmzVDbyJVqXTlp7GjPp74RaXNOzCshXb0nDRhqhrM3enXShTi2iUfNzpTMHUjPQIUan5FkEIBxz+bw27ITrpClkXGbzaKrfkpoIQX3G1J5wAU1KIOZ6IypXfG5F2UK1BlJBsfDDacYxOom8hPp1Ai/wB9uAwg92QtAk/Lte4D/wDOFUv08f2Hz/tDapWoH+8ef9YA/IZsTLQU6guELKCakAAZ1ATrrshsPSipdZSk5OFxp2aYTLU23MIylDKxseOiK7yWO/g595xtWEAUTUZE0yqkDSY9ITcvleiaSRfXu3mMzzD5HpXVA2ww/iGN3JKbXLoLTzQRmAFJJIoSKEgdRheeclEPqDiCThcjNm3waURMqZBQoAY2vC+cu/MyiFOpdSBQYsJUCRXLIpoczDDc9LTaw2pB2Xt1gSpSZlUlxC99v4jtnsTMtKqmm3EBK6FaSKq+dhScxTSqukaY08qWmZgSy0kkZjozXOnZqgbQmGGS+gixz688M37EnZnmXlPMgpAU3kQRiwnPokVyEJInZKXy2QhWOB22w1w2qWm38h0qGGI2faAbNftF5AW24kpqRUhsaP5YYmG6cyvIWnHv6xlh+ovIy0Kw/wBekStR+fZaK3FIw6DQJJz90clm6e84Etg37+samJioMtlThFu7pFkpZk9LslLbjSUpqqgzO05lFIG5MyEw6FLSSThs+xjbcpPy7WShSQBjrP3EJbAenHVOGXVUk4nCcGZOvpDXnoh+cRJtpT6YYZhn5RPlFTbilFk4nE5ucNXrvz7jqXlFoOJAAOLRSuoJI1mE0T0g22Wk3yT51w2qTnluB02yhm82iu2ZOcDsvzq2yoqIaI0BVUnpdEdWqCSrsmWnPRA2t2t2ObHfGJpE4XW/SkXv2d+GfDdB7slaP71v3UHi3CyXqb/gfv1hpUtUz/cPP+sK5WVnBNkBSefwVJUajDkNQ7NUOuOSZlQSDkX0a8YSabnETRAIy7ac1sNkDXmsx9sh59SFFZpVJOkDZhGoQWQmZdY9GyCLa4DPMTCVeleIJOrduEO7ManlyyEpWxzSm6DFXFhIpTJOmkT31yCJgqUFZQOjNfxigwzPrlwElOSRhfPbwgVUrNyLRUHG+bBGQ6WastaQe+GMuTnnLWOVbPm58oApqckWr3GTqz5+7nA8u3NSksHkKRzTmFVNKukMq1GwbYIsys5MFpQOUm+wceUDaVNScuHUEZKrHWeHOD5yyZ1S0vlxnE2klJFdGZ0FFCczCrU1JJSWAlVlHHzeG3pSeUsPqUm6Rh/Fo7ZczaLqErStBSrQVBA6tAEcmGqaysoUDcb4yw7UXUBaSLHdF1pvzzaEhxTBDqg3kCc1g6chlp2x5hmQcUVN5V0i/hHn3p5CQlzJso28Y8bMnpdg4HGMDSVKyxE0FVHSilYyX5GZexSolRA2atcd9DOyzNgpICQd+vVCm7rk4sLLKk0xlS8VBVSsydEOTyZNJT6YG9rC18wgEgudUFegta9ze2cww/Mk6Xg/jZDgyBqqgypowHVARNSAZ9Dc5Pfvgxk6gp702GV5G2KrQYm/yqXC1slwhXNkBWEZZ4ujWtNgjrSpMS7mQDk4X190YfROest+kKcvG2rvhk9ZloUyeY9wPFuFQ7TBoP36wwpmpHSPPdCuzZSbEy8nnGudCUY1LqQRTo0wp006obeXJqYQVAhFzbnC0uJxD6wkjKsL3+0K712U80eeeU2rGqnQrppsKRlQQ1ITDLg9EzfDXCs+w+hXpXrXUdEPuT9z5FxOxyu9I+ESq0n2qTs5mLFCVdlY28hDq8T5Eq91tkb8h4wnIXVMoG3hjD1RsmVcOzjhC2x2qWaoEZqacPZXEQd0NzDgNRGwpHCJrDdqeRrCj43hjdBfojXYfMYTqeE0vu4CHKbjKo7+JhNdlz0mcG1wn764fqKfd2Ts5CEaar27w28zBl85iko4MhUpGj6w+BgFM7Uynv4Qapm0sru4wbYDnozP2afKIWmz7dzeYpSQ92b+kcIzNzE1nHlbAvvWIr1Y2lEDaOBiDSk3m1nfxjd4zuj5y5j6EiM9fs1lT1LTx+MVaOr3kbjEmrp927xDOQmsTSFZdJIVmK6RCbyfRuKRqMUmVBxpK9YEKXHK2igeqyT7yT/aHkDJp6jrV0iY8bz6RqT1id811lHD7Gqn7aYxTDeaT38DGaiLS6u7iIlyezFZYpB+a4Rvwq8THq0CmYuNIHn7R6lEKYtqJi6/Dp/JHDrJQPvJ4QOlArm0k7eEEqRyZVVtnGKralsFlFB/Zabr2hTZ8YJKOZdTytZVwMAmEZMhk6gOUP7G/UM/Zo8oiXM/vr+o8YpS/wCyncOEZi4LlZZQ9VxQ3hJ4mK9bTaYB1gcTCFHVdgjUekQ5Q10lkDa4PKqO0MXfJ2cxGa0r2AG3kYfzR6C/ZPhExr9ad8XXf2zujK8mbfReV1oG7EeMWa8rFA38ogUIYLO7nG3j52L8ZS/zuAS6/UdruAPCLlFTllxGsfiIlZVkejXqPDGNClVcxEki2Bj6AEEXEZ2zHsdoTB9VGEe7BxrFeZRkU9sazfjEBlWXUXTqFuEUcoqvkmR9c+Ebon617oFWv0I38oaXPdxSjXUCNyiISqacmaX50RTpasqUR4eBgO/rxEulI/acGXYFcaQ1RE3eUdQ5iE66qzCQNJ5GL75tYZDD6pQB7soxSV5U6Va7xmrIyZMJ1Whs+r5JXsHwhBA9sN/OK7v7B3coVXIXWUQNhUO+vGHKwm00TrAiXSTeVA1ExG+L30VP8dJ3U+MFpIJS6fl4/wAQKqHtND5hDy2j6NMfZOeVUTJI+8N/UOMUZ4e7r+k8IzdxEUZcO1zwSmK1bPtUjZzMJ0EexWdvIRpSYixcjM3tmCh+Tc9VRB7Kt8KxbpqfSMPI1gcDEGqn0b7KxrPERrUmIMWSIzVjuYpydV9ZCf6QpPCLE4MmUYGwnxsecRpM5U2+rd9riAuUhdWG/b4GGKGbuq3c4XreDad8CcnrvSeTtCSPcVA+IglbT2UK3xqgr7S07Bzh1fNykovrKR94HhCNITeaG48IfrSrSh3jjBbTGGVwbGcP3KQAuZU3l/NzjwRkyuRqTyjl0PojXYrzKjtV+LX3cBHaX8Ijv4mM9dtdJ2ZG0r7l/wB4qVAXk2ju4RLpxtNujfxgm/S/RwNrg8FGF6Om75OzmIPV1WZA1nkYbWB9GY+zR4CEZz4he8xXkfhm/pHCE1x2/lpo7FU+8v4RSrCvZNDzmERqQn2zp28zGwiBF0wjvoPQ3OooP30jjFKkm00nv4GJlVF5Y93GI3WexSrfVVO4kDupHakjJmVbbH7QSlrypVOy4+8BSTmK03vqtU/0/iYZdGTTkbVdYRCsqor2DpBV8fobnajzphel/FJ7+BglS+HPdxgLk3e/Xo60KHvxA+AhmvJ/QreOEL0dX607jxhnfYYmm2/3jyEb6wrRzkvKX/ikmGKri0lGtQEH3tT6HMD6ngQYWph97bJ18jG58e7KEH2J+oY+zb8ohaa+IX9R4w1L/sJ3DhGP5O3Og8nYsHeCOEXK4ntoOw+fvEyjK7KxtEQ5R19BlO0qO4AcY1QU9pZ3c4zW1dlA3xppv9Wv2T4RGa/cTvEfRO/tHcYQ8m7dJdZ2ueCUxTrqrvJGzmYi0NNmVHbyEa2IkWoynKMn5Bs/xPwqi3Qj7VW7mIiVseyTv5GGtiPY5dlWstpr20FYRnEZD6xtMV5JeXLoVsEILpKxTM0rrPepXwirVBkyzSfOYRDppypp5W3mY5yi/q2fbPhGKH+te4R2tfoRvMFXAdrLEeq4RvCTxgVaTZ8HWBzhuiKvLkaieRjl7U435RvUpZrvQPCsbpZyGXnNQ5GBVYZbzLes8xDC/g9CX1FPmELUX4sbjG6yPdTvEHPfqlewfCFUfvDfzim5+wfp5Qg5PnKsLGxzxSn+8Uq4mzyTs5mItGV7BQ28hEb4q+XlBsVXepv4QWkj2Dx85jA6obvtDznEaa2voz/2TnlVEaS+Jb+ocYrTvw7n0nhCS5aKSwPrKUe+nCKFYVeZtqA6wGiptK31k9IdmJcV4ynKCn5No/WUN4/tF2hntrGwR89Xx2EHfGts97G22v1kpO8AxDfRkOKTqJiu0vLbSrWAYzFz14lzS/Wdr3rPGLNWGSlpOodIjUk5SnVaz1inlF/UNn+J+FUaoX7yt3OMVv8AaTvhBde0ksOlS60KSMszWoOj3RUn5Vcw1koz3vCFOm0Sz2WvNa3CG94LbamG0tt41HGCoYTUpAVWkJU+QdYcK1WzYb8IdqVQZmWwhF8+OGjGD3b0tYVBSXEEg5KSOvrhZNJeSoEEGx1/iCrqjKkkEEYedMU2BeVhqXbbUVYkg1omukkwSdpj7z6nE2sekZkapLssJbUTcdYS2daqG5px01wrK8gM+krEMqxQmJRbkqloZxb7C0T5ebQ3MqdOY3+5vHby24h9KUoChhVU4qbKaiYxISC5dRUrTqjs9PNzAATo1w0su9LCGW0Kx1SgJNBlUADbCUxS33HVKFsSTFWWrEu2yhCr4ADN+YGu5bzTPPYsVXHMQwgHLPr05wefkHX8jJtgLQlIVBlkryr9o3FobG+jPqOn+VI8VQiKK+dI8T0h1VZZ1H7dYX21ept5hxtKHAVAAE4aZEHOijshqUpTrLyXCoYb+kKTVTaeaKAk47usU3attLLZbcSuuKowprQEDTnX/wAwSoSK33AtBGaOU6fRLtlCwc98IqkLYDc088pCyHKhNBnSo2kagI29JKclkNJIunP4GAtziUTC3SDY3tBFu3kaeYW2kLClYaBQGpQJ0E6hAZOmvMvJcVawvw3QSan2nmihN74cYXXStcS7qlKStSVJpRABNagjIkaqw3UpQzLYCSAQdMLSEyGFkkEgjRDmfvI2+4wUNukNOc4oYRXIZUoTrhGXprjKHApQGULA+RDUxPoeUjJSeybmLrcvW0th1rA6lS0lPSCRQnb0qxiUpLrbyXMoEA6L9I7M1FtbSkZJBOu3WCLMvvLoaaQQ5iQhKTRKSKgAZdKBP0WYW6pYIsSTp17oMzVWEtpQb3At5xjOXTthEuXSvF0wmmEV0Ytp64q1GSXMhORov97dInyE2iXKivTbnFd6raRMqRgCgEBQ6VBmabCdkap0kuWCsvSRm2RmoTiJkjJwsDnh/MXwYKFUC6lJFKDSR2xLbo74WDhgfOiLTlaly2RjcjV+YBureRmXYDa8eLEonCARn79kMVCmvTD2Wm1rDzmhGn1JiXZyF3vfzphou/UuP2HdyR+OExQ3zpH36Q6a2wP7T9usJr03oamWghCVghYVVWEZAEaidsP06muyzhWog4Wwv0ifUKk1MNhCQRjfG3UxZYF6W2WEtrCypNaUAIIJJGkjbSMzlLceeK0EWNvOaDyNWaYYDawbi+rfrhddq3Uy5cKwpWOmaaasVdJG2Gp+SXMBIQbWvn7oRkJ1MuVKWL3tm74tvVbzcyhAQFDCok4gBqpqJgdPkHJZSiu2Igk/PNzCUhF8DHrp2+iWStKwo4iCMNDTKhrUjqjtRp7kyUqRbDX/ABGqbUW5UKSsHHV/IgqevG2uaZeCV4Ggag0BJNdGdNkDYpziJZxokXVGpmotuTLboBsnx47oJvFehmYlltpCwpWGmICmSgdIJ2QKQpb0vMBxRBAvm3bo3PVJmYlyhIIJtn/mCV3uYLZT08WGmgaadsBFIfDmVha/nRDhrMuWijG9rZtm+FN1Labl0rDhPSIIoK7a8Ieqci7MqSUaLxLp081LpUFnPaK7dtpt6YZWmuFGGtcjkqpoK7KRuSknGGFoVnN+FoxNzjbz6FpzC3G8aG0b2yy2nEBSqrQpIqk6SkgRKl6RModSsgWBBz7YqTFVlltKSCbkHRAVh3hYaYQ2oqxJBrRNdJJ4wxO01959TgtY7dkZkKnLsMJbVe4vo23g1y9bIANHKHR0aV3mFxR3zpHj+IaNblgL2Ph+YRXltxuYQlKAsFKsXSAApQjUTFGnyDkusqUQbjR/ES6nUWppCUoBFjfG3Uw2sW87TcuhCyrGhOH5tRlozHuhOapTzj6lptYn+YZlqoy3LpQq9wIVXXthuXbUleKpVWoAI0Aba10w7UpJ2YWFItgISp063LoIXpMcvfbTUwylDZJUFhRBBGVFDSctYjNMknZd0qcGFo7UZxqYbCUHEGNPyfuESo9pXVr6u2JdXWpMybHQIqUlIMsN5hDYiP0k91KdO9X94ozqr09O5PCEaen+oK/2hneYj8slFUyJw556CP8AdC8iq8q8E4Wx+34hmoJyZtknG/X8w1td0CXeyzDa/KaQhLKK30XxxHEQ1NAJYWQNB4R67f0Vn2BGKgT6yvfBaeAZVG6Gawg0qgdeuu+F/SZrYd8M+jHkRlZtSRaiQlIALNKf1Z9uUWEkqpyj83SJIATUkj5epjRJcA1f97Yk3GqLZEZy5zlUvrpULeJ30PGK1UGQpCNSRHz1OVlpcXrUTBlhu1nZzsaH3YBOC0mz/txg0obzT3dEw/htF4D9tlKqdhw8THCMqQQq2ZRHiI4DadUNaR9onbL+KakzQChd0ewM++OsEKlniBbBPGPOC0yyL6Twga+zlZRdQNKAP6hwj1LJMym2o8INVQBLHeOMEXLepJNZacVOrpqzjFTt6ysEXzcBAZD4dJ38TCm47dJqa+rVP3z8IdrCryzW3pC1JHvDmzrBr4CbWbr+2z3jH/tgCCTSzbQrmOsFdAFRF9I69IKvuukk714R95ML0gEzae/gYLUrCWVbZxhzJfqkewnwET3iQ6reYotAejTuETU2DpAPujIWoZjBMhJ0Rk7LSn84TgoKdCgoNQFaRbmSr1Fk31xMkgn154W1Q8nXcDa1akpJ3AmJrKctxKdZEV31BtpStQMKblJ9Db6yrzKHCHasbzSu7gIk0oWlU9/GJXQSCZo0H0ldMtWVI7VCQGhf+wR6lgH0p+cxTYYCZqdQAP1gUMvWxGNzpKpdhey3haByQCX3kbb+N466hP5xTkPo+z6xz3R5Klf8eTf+7lG0pT/yIFv7OcLOUFtCUtUSkKJVmAAaADuqRDNFUtSl3JIwgNcQhKUWABJMPJFkGzwABnLkaNZRp3wg4sifuT/fzg6EAyVgP7OUJOTxObx6kfiijXT2UDfyhagDtOHdzguRYT+dHgpIIKMQBAOZDZr4wJ5xX/GIKTbHrGm2wKmsKF8OkML7AJlcgBVaNAprrwhWjFSpnE6DBasAmXwGkQ3ETrkRbyU6okVRr0q/8j4xn0SNQ8IQ2Asc/OAUydHgRwilP3DDJ2dIjSRHp3ht6w2tSZwMOnWEKpn1H+0JSqct5CTrENTSshlahqMV3XFJVgfUHfnHaifenDtj1PSBKo3Quumr5JZ2vOHvhuqXDqR8ohamWLSj8xj12XClU0kEikwvcaR2oE2aWNKBBKUB7VB0LP3i9g1n1/8ADp8xgbiiJFJB/uPCOhI9fUD/AIjjCjlLA5pqgAUVnQM6AZ5+8Q5Q1KUtdzhYQjW0pSlIAxvB9wT6L/OrhCla+J7hDdH+H7zC+y26WnM9ijvU2eMNzSr05vu4GF5FNqi538RBN7RRUqv1XgN5B/DAqWbpdRrT16wesiymV6ldDygy31Ul3vYV4UhWRHvCN8Enj7uvdBF2vorPsCB1D4le+D074VG6GcJw5GLtFf6Vb7AN6VfGPoGB/TFedIiC6bVRPnQY0U+7hbcV6qVHcDElhOW4lOsiLcwvIaUrUDwhLctNJc9az4JEUawbvjd1iFSxZjv6QTdpVZuc7UDdiEDqAtKMd/KNyOMy93c49aPRtJo+syU7is8BHWBlU5exXSOPHJn07U9Y7ah9Lk/+afupjMr8I9/rxjT3xbPfAt+3aS6R6zg7go/CCUdN3idQ5iN1lVmUjWeRg25/0Nr+fzqheqfFr7uAjNP+HT38TFV02qTU97Y71OGDVNeVLMbuQjFMTaYe86TF1tJpaEmv1g4ncD/ujMobyDydVjw6RqcGTOtK1/nrHL/K9EI2rSPE8IzRR713GOVX4fvEPrNPyLfsJ8BE2Y/dVvPGKrH7Sdwi+AwWMRZLv6UmesKG4oj6KaT/AE5ru4GIkir+oubb8obXqdwyjp2jD/UQOMI01OVNI8fDGKdUXkyq/DxNo7dNFJVkfVrvJPGPVI3mV+dEL08WlkedMD3FNW3ztmFnuTBqyLLQPlHOBUc3bcPzHlFEoulpzSdqUnclv4mCPDKpzStR6wJk5NQcTrHSLVH9J/8AI/FGR/43/aCt/wDk/wDSEnKG7V1pOxJO804Q7RE2bWrWeH8wrXlXcQnUD9/4jVWGmsk2NrIH3aRImzacUfm5w/LC8okfLyhHyeJ6Dh60jcD8YpV09tA3wrQB2FndBihhtRH12uCvhAB2qYrYrp1gjgyaoNqevSJ8oS/R0Da6PKuM0Ie3Ufl5iM1s+wSNvIw+ToiUc8Xo9Ho7GZu2v0ub61k7lKHGLdRT7qydnIR85IKvNPb+BMH3rdwyrnXQb1CvdWFKWjKmU7L8IYqasmWVttxhhYOUsx1Np8BC072plf1HjDcnhKo+kcITXLPooO1SofrHxPcIRpHww3mI2Kqk5OJ2lCvH4iOzgvKsK2EcOkbpxtNvJ3Hz4wZJ/TnfsUeYwB74FH1GCo/8gv6RCLlHc6bCdiVneUjhFChp7CztHn7xNravaIGww15Pz6L/ADq4QjWfie4Q9Rx7t3mIyiKWjMn6iO8I+EEeVeQaG0849KItUHdw5R694rLhXqOIV304xylGzxTrBgtZT7AK1KHSJ3jXSWe9mm8gQOni8wiAz593XBV2XB+Ssio+YNcCqCT6yvfDVOUPVkC+iGmMQlaHLiMNa7lLUR2oG8U4x9JLC9OO4x87MG1TSdoh9eN3DLOn6tP6iBxiZT05UyjffwxivU15Mqvdbxwga6g9GR1lR+8YLVDeZV3cInU4Wlx38YhdBdZmcP1x5nI3VBaXYGzkIzTTd947eZiV5nMM5Kq7QfeafijtOTlybyfOb8RyfOTNNK8+cYstA+mSnY75RA5f4R7/AF4wR34xnv4Qs5QHOi0naVHdhHGGqKnFat3OB1tX6E7+UOLq5SbPYrzqhCo4zS+7gILIYS6e/iYtsFNJicO1aPJXjHJ03YZGw8YLIps88do4RC86wlyTcP7L1PcsZ+AjdOBU08jWnhGKnZLjK/mt4wvv7NpUyhCVJJx1IBByCVad8M0VlaXVLUCMOYhWrOJLaUg6eRhzYduMqZbHOICghIKSoAggAHTphCckX0uqOSSLnHPFGUnGVNJGUAbDC8MxOI9dH9Q+MJehc/xPhDvpEax4x8/smYH5zWquSluivV0iPAR9PMtn/jwNQTyj52TcH/Ik6yrn0hvfl8CWCa5qWBuqeEIUhBL+VqB6RTrbgEuE6yOsMrvmksz9mk90KTuMyveY1J4SyNwgHk7VWXWdrpP3UQ1XP30j5eZheiYsKPzchA846EWrU0GJABJ9n/pEGbSV0yw0Hn+YC4oIqWOkcvxEw+PzkTUU5mla5VqDGMhX/HWt/dBmlp/5K9/7Yzt93wqaNDXChKcveeMUqU2US4vpJPLlE6sOBc0baABz5xt7rvAyrGYyQAc9mqPn6gkiZXvizJEGXRuhVcRGFp0bHCNwTD9aVlOI3czAaEmzS/q5CCLU6M9KK24092Xmgcr2pJ5O4+fCNToyZ5hWu48+MU8oTo5poV/xK7kn4xuhJIcWdnOF64oejSNvKH7cwkjJQPvESlNqBxEXwtJzERNKoxaNxj7tvenvjbzn+oI+hqKfcm9mTwj5WQPvrg+rjBt+n6MJHrLG4BXGkLUVF3lK1DmIPWF2ZSNZ5RoZboMJ+q2O5MTF9qZO1XOKqBkyw2J5QjuZlKo7VeNIfq+MydwifScJUbzFMqrDaTo9dsb6N/AwV0ZVOQdR6xyVOTUljWOkHyJ9Oe6mkeMLPfAt/UYYb/8AIOfSIy3KA5WaA9VtI3lR4xXoybS19ZPKJFYVeZtqAiu6lnJedUhZWEhJUcCsJrUAaiNeyD1CY9XbCwATe2PfAadLesOlBJAtfDuhza122WWnHELdBSMukMzqBISNdIny9TcfeS2UCxMUZqlNy7KnUrVcDZ0ib12m/wAlLhceKuZxkFYKcWHFow6K9cZFSV6yGkoSBlWvbHPaMmnJ9W9Kpaicm9r4ZrwNZd12nmW3FLcxKFTQp01OiqaxuaqjrLqm0pFhv6xiWpjbzSXFKNzu6QluzZCJh9TbhUAEk9GgNQUjWDth+oTa5dkLRrGfvhGQlETDxQvUTh3QXb9gNMPsoTiKVkVxEV+cAaUA1QKSnnH2VrVa46b4NOSLbDyEJzG3G2qG1o3WYQy4tOPElClCqtYBI1QjL1R9x1KDaxIGb8xSmaQw0ytab3AJz/iI2fdFl1htwrdClICjQppUiuVU6PfHX6s608psJFgbaesBYpLTrKXCo3Ivo6Qsu5YPPNc5zikGpACewZ6dsOT0/wCgc9HkgwpIyPp2vSZREXXdsND6FqWtxKguhCSBqBqag1OZjM/PKl1hKUggjTBqdTkTLalKUQQbG1ukM1XQaP8AiO70/wC2EhWXRmSPv1h80Fo51q+3SE15LBbl0IKFLUVKpRVKaOoDXSKFPn1zClBQAsNETKlTm5VCSgkknTboIuvFYDbLONKnCoECilAjM55YeMCkag4+7kKAt52x2dkG2GspJN8POaBbqWOiY5znMVE4aUNMzirq6hBqjNrlwnItc3+1ozS5FE0Vhd7C2bbfpBV4LvtMNY0KcxYgACRTPsSNVYDI1B2YdyFAWtfzjB6jTGpZnLQTe9sbdIhb1gNssqcSpZUmnziCMyBqA2x2SqDjzobUBY6r9YDO09thkuJJuN3SHAupL81iAViwV+drpXxhP/ln/TZJta9s22GzS2A1lC97Xz7IU3MsVqY5wuAkJw4aKKdOKujsEO1WdclsgN6b3+0JUyTbmMouaLW+8SnrDZTPtsBJ5tSakVOxWvTpEeannVSKnye0Oojy5FoTyWLdk9DDC3ruy7Uu44hBxJAI6RP7QGvthaRqT70wltRFjs2Q5UKYwxLqcQDcbdsHTN0ZVKFKwqGFJV886gTC7dXmVuhGGJtmjTlKlkNlYvgNcLbJus0uWS5icxqRWgUAmudBTDWnvhqYqi0TJayRYG22F5emoXLhzKNyL7InYFgMOMIcq4CoZ0VQVBIOrqjk9UHmX1N2FhmuPzBpCmsvsJcyjjnsfxBarnyx/ef1D/bC3/NPjQPv1hk0Nj/I/bpCW3rvMtOS7beM86uhxEHKqBlRIppMUpOoOPNuOLAGSOR6RLnae2w422gk5R5jrFl7bvsS7CVthWIuBOaqihCjop1Rim1B2ZcKV2wF+EdqEg1LthSL4m3GKrnXdamUuKdB6JAFDTVU1y7I7VKg7LKSlvTrjNOkG5hKlL0Qfbl3WWOaDZXVbgSaq1azkNOiBSNRdmMvLAslJObT4wWckW2MjIJ7SgM+iKL0WAyywXEYsQIGasWRjtNqDr73o12tbQLR6oyDTDJWi99pvBFp3Yl25dxaArElBUCVE6BXRogUtVX3HktqtYm2aGZmky7bCnEXuBfPC+59gtTCXFOgnCQBQ01VPCGqpPuyxSG9MJU2QZmAouDNAhspAtD8nGIIxUyOdMOLTBfW1mS9Ppt3Z7QJMmj130Gi/fmvDC89gtsM840VhWIA1VXI16qwtTp9yYd9G4Ba2qHKlT2pZn0jd731xda12WkMKcCnMSU1zUCCctPRjEtVHXHw2QLE7escmaa02yXATcDZ0iiXu+fyIvh5wK5tS8INE0FctugQRdQ989AUC1wL6fN4GiQ909MFm9ibaIusCwEOy6V868kmtQhYSkEEjIYYHO1BTLykZCTmxI2QxI01D7CXMtQvfAHDPug1VzmSalx8naVpPiiAitLAsECGTQmjiVq+3SEVsWMGphltC1nHhqSRUVVTIgDVFCVnC7LrcUkDJvwvEyckUsPobQonK177RO91jtspStBWSpVDiViyptOffGaZOLmFKSoAAaozUZRDCQpJJJ14wVyfo6TyupI3lXwEArauygb+UOUFPbcVsHOGV+HsMvh1rUBu6XiBCtGbyn8rUPxDdcctL5Os8MYZ2h9Bc+wPkhJn41P184O/hJK+jlAd0zWVa/mG5SoNUxaaX3cBAKabyye/iYU3HbpNTHVUff8A7Q/WFXlm9vSEqQPeHNnWL78j5eVP1j5kQOjn2Lo85jG6sPbsnbzEOrb+jvfZr8pidJ/EN7xxi1P/AAzn0nhELFXSRQr1Wa7hG5pN51Q+aFJVdpJJ+XlC+5SfRU+0rxhirn3k7hC9JHuo3mKLtLwzM019YqA954FMGqIy5dlzZb7fgxmkqyJh5rbf7nqI0tIjR9BeM5elOJ+UQNa6nejhWLFNOQw8vZyMQKvdb7KNvMfmJX0+jfzp4xikfEdxjlW/Y7xFNw0fJOHaum4D4wStK9okbOcaoI9ktW3l+YhfV7pMN7V4j7iAPExqkIslxzZbnGa2u6mm9t+A6xde8eiudqfMIDS/iU9/COVT4dXdxjQygqynrbHemJ7mD5+rnD6cWB9PKEPJqj5Fw/XA3JHxijXz7VI2c4m0MeyUdvIRO2W6WpLna2e7nY9Km9McG3/rHXhaptnZyMHXq+hveyPMmFqX8Wjv4GHqx8Gvu4wfa66Sjyv4Ku9JECk03nEj5ozNqtKK+mK7vCksx9mg9wMZnz7y5vMakh7sgbBCu6Rwoda/dPLSOz/zWHquLuIc/wAkiA0VVm1t/wCKjD8CJEWLxnrVTitCWT6qSo/e/wBoixLdinuq1m3DrEKc7dQaTqF+PSK+UI+jtj+KPKuO0P8AeVu5iMVr9pO/kYv5O2qSyj6zhO4JHCA1xV5gDUBzMEo6bS5OsnkIrva9WalUDUUqP8ywPwwzS0ZMm6vWCPAHrC9RVlTbSNRH3I6RK/f0Q+0njAKN8V3GGKx8Md4g+1c5R3raV5TCsv2ZpP1DjFCa7Uov6Twhbycp+QcO13wSmHK6fbJGzmYm0UexUdvIQvnEUtgddCP8qnCGWlXpR2f9oDa1VHn+2GN+z6KfaTxhWi/E9xh2ufCneItvMukio7QgbymMU9N50bL84xUFWlDttyg+w2cUk2n1mgN4hacXkzilalcDDEojKlEJ1p5QkuA9VhaTpSqvuUBxBijW0WeCtY4QtQXLsFGo8R/MaeIsXIy88nHabQ1JbqfvnxIi0ycimrOs9IgTIK6kgah1inlCNG2j9Y+Ebof7i90ArWCE74s5P0fJOK2rpuSPjGK2q7qRs5wzQk+yWrbygblCmBjaQNSCT2k04Q1RUAJUobB58YVrqzlJQdAJ8f4MamfRWScH8Ain8hiKx8Wk/NzirMD3RQ+U8IBuafRECutXnVDFVHvSu7gIXpZ91T38TAdzW6TE6djlPvOQaqquwwNnIQGlps88dvMx2/zXSlVfxKbyn4R6jmwdGzrHqsLqaO3pDe20+jPHL9WvX1GEpMe3bO0cYqzx93cHynhC2UXSyif4Cx4iGnE3qX+w5ROQbU3/AFPOLbmt+iN6vnHetUYqeM0ru4CN0zCVT38TCkfJ2qf4ifw/FMOH2lN+k8+hhZo+jqf1Dl1EbClTkRmN0RcnHCPoL4RnJ9OK0WE6kNqUffiHjSKbPYkHDrNuERpnt1Bsak34x6/bdJen10nfX4x6ki0zbYeUYqpvL32iO3HQBK1OtSj2504R6qkGYN9AHWGKMCJUEaSenKEF5n8U82PVLY95VXiIoU9GTJqOvK4WiZVF5U8kasnjeHd8iPyVfak/fTE+mfEp7+Bhup/Dq7uIjQWKQWWettHlETpkWfX9R4w6xiwjcOEKeT5rDLHrcV3BKeEO1xV5gbhzMJ0ZNpc7+gidvJ9OkztDg3D+8dkz7i8Noj0wPf2Tv4RdejOUf9n8SYFS/ikd/Aw1Vx7ovu4x68ztLPcO1CBvUgRqnpvP22nnC8+q0lfYOUG2QnCwynY2gbkiE5s5T6z8x4w3KjJYQNg4Qlss4J6bb9aix3E+eKc4MuSZXqw8+EI085E663rx8+MaAGI8XrQlaTitBR1IZG8kcCYqLOTTkjWqIdsqpKOpMC8oqfR2vtPwqgtDHtVbuYgNZPs07+RhrctvDJtdYJ3qJhCqqyptfdwhymptKo86YQ2o7jtRI1JWgD+UBXjWLLKcimEjSD04RJdVl1EDUR1hhf36Gr20xPo3xXcYfrHwx3iD1jFKkbWT5YVGE1/tziirGV3p5QFyfJpKA7VqPgOEMVs3mbagIQo492vrJgO10UtZg7W69zohiWN6Ysaj/wBYE4LVNvdyVF1/RWUPtp4wOjfE9xhitj3XvEV3sd9Ab+sWx3E8IJTE++q2X4wtUle6J224RorBRSXZH8NHlESpvtTC/qPGKcqMlhA+UcIyV1zzc5MtdaqfyqNO4xbqXtJRpzd9x+Il0k5E263v+x/MbFsiucQQMY+hVmwjOSicVpPqGhttKa9oSfjFZ7sU9tOsn7XiGgZdRcVqAHjaBOUlNGG/b4Kg1DFnVbucLVr9pO/lC+7Sp0M+jtIW2VE1UUg10HSsHVshmebk1OXeXYgedBgUi9ONt2ZQCknT/Ihetp+eeUcIKwmhAISAAfrHaYaQWJJsC9gTv4CFXPTzzpNrkDRhbxMaaaftEoU2phuiklJKSNYpUfKaYlNtU5CwsOG4N/PZik47UVIKC2LEW89qFlmT0216O20kqRVRChmATXTiA1iG5liUe94Ws2OF/IvohWWem2vd20XIxt5IGmKrDtCaS88lptCnFKKnEqyoQSDQ4xrPXHZyXlVNIU4ohIFge7cdWyOSkxNJdWltIKiSSNWOOkc4jb9ozTrjbLrSErCgtCU5knMDPGRTdHpOXlWkKdbUSkggk/wI9NzEy4tLbiQFAggD+TBVtWpOpZUHmEIQuqMWnSDoos0NKwGUlZNToLSySMbbu4Q1Nzs4Gil1AAVhff3mIWc5NuSfNIaSpogpC8QB+ca6VbajRG3kyjU16VayFas+jdAWPXHZX0SEXScL3GvfHWpudl+alw2ipqEA0JOs1IXQaeqOLZkpjLfKjYZ/Nrx4OzsvkMZIuc2m/wB7RRa7U4haZl5CUlBCQQUkayMgo5ZmCyypNaDLtKJBx09BApgTbaxMOJsRu6wdJWrPupxNstqTnno0drghZ6UkWlZK1kHz8sOs1CoOpykIBGvyqAmX5xc0spQkPJRhUMqBOR1q7NBhhTcmiWAUTkE3B2+HKFUuTjs0VJSMsCxGod55xReO0ZmnMvhArRXRHbTOp2GNyMvLX9KyTqx/iBz78yPYvgDTh/JjtnTU43LgtoHMgKViIByqST86pFa6o5MNSbj9lntm2HDRBJaZnWmPZp7Avjx0xTZ1mTE2pT6CgqCwTiNMxQigpoyEFemJeVQGlXAI34Qu0zMTay8mxN92MN7Tsq0HUFCkNFJpXCoA5GutUIMTFPaXlpUb7QekOvsz7qMlSR3fzFllT08BzTbTZ5miDWmRAyqcdCeyPTMvI39KtZ7ePns8Y9LPTxHo20A5OB834Ry7E3N4FIZQyUoUa46g1USSBQ6I1UWZPLC3lKBI0bO6MSD03kFDISQDp298Sm5qbcm20FpousBSgEqoCFhNalR6xHWmZVuVUoLOQu2J2d0ecfmVzSQUDLRfAbe+J3knJlDJS802lLnRqleIjQezvjNPl5VTuWyskp2Wgk/NzPosh1AAVF82xNzEqGsDQSpKCFYzWgoRlTTlA21yctMlzLN7nC0dW3OTEuEZAthjeOpnZ0Opl0oYxc2F6VEYQcNa4hnUaKRky0ipsvlSrXt359Ua9YnUuBgJTe1+7NrgG1BNS7om3QySr5OiSqmioqP5duqGmBKzLXqzZNhjCrq5qWeEw4Bc4Q0lJudWhK0sNFKgCPlAMj1FWUJOy0i2ooU4bjZ+Iotz084kLS2CD51wuk3JxT760IbCsQQ4CagFIoAk174ceRJpZbQ4o2xIOu/dCLK5xx9xxtIvgCNVtWML7zWi+qjL6UApIV0a6wddTtMMU+WYR7Vkkg4Y/wACFp+YfUfRPAAjHD+TBtnTc+0wCEJ5lKahRCa4dvzq090LusU958pUrtk5sc/hb7wdp+eaYBCewBnwzeN/tANnS0w84ZhoAqC6kkgDEc9BOihhuZdlmGww4bC32heWZmX3C+2LkH7wdbMvaDzeBbSCmtegU1qNtV8ISlVU9lfpELx236Q5MtVB5OQtAtst1gKVtadcaUltAKG04VEJFQANdTpoNQgzkpJNuhSzio3GMDROzq2ylAwSLHD8549decnebKJZKFoSdCsOROeRKgT3x6oMyeWFPkgnVfR3GMyD02EFLABA126iB1zs29NpVgBmG6pwgAAYa1rnTWc664KGZVqWIv2FY3326QL08y5MhVu2nC26+3briV5bRmikNTKEorRQAGmlRpCjGZGXlQS4wb6POAjc9NTS0hp8AafOJjypSdmGWk4CppIqjNCailATVQJy0R4OyUu6o3so5855R4sTsw0kZN0jNmHODJe1p8KEukALSkdGiK0AGsnDopAlykgU+nV+knPc/wAwRM1PhXoAO0Bmw62gGZVMyzwecGFxeLM4SDorUJPWNkMtiVmmvRIN0i2sW1Z4XUualXvTKFlG+o315odyc/aK0pUlltSVCoOQqNv6wROdlqchRSpZBHn/ABim1O1FaQpLYIPn/KAbJcnFuvuNBsKKgHMWgFIIAGddsNTDUmltCHVGwGHf3QpLrnHHXHGki5OPdvMAXntB9fyD4QChQNUA7MsyTlQweQl2Ee1ZJIOv+BC8+8+s+ieABGrdvMa+4B9EHtq8Yg1r4ruEWaR8N3mFd2EYLQmUe2fdjHxh6onLkWl7uEKU4ZE44nfxjaJarSkQUpJzRcKrRk7vuc5OTS+sJHZUj8IizPp9HKMo7/PjEymK9JNvL3cxyimwGqWlMDqV3qSY3Om8g13cDApUBNQd7+IjlrJ/Ssv7KT/qGPSxtTXO/lGZgXqKO7nDS/bdZRR9VST304wnRlWmgNYPWG6uLyxOojpFdzB6I32r8yo7Vfild3AQejn3RPfxMD28rDOyftHvKRB5IXk3xs6wtUDacYO/lBl+U+iK9pPjSAUf4kbjGqx8Md4j1zk+iN9qj95UcqpvNK7uAjVKFpVPfxMByuVpPj1mwdwb/vDDuNObOo/9oHLG1ScGtP8A1hPygt0caVtSRuIPGHKKrsLTtHn7QrXk+0QrWD9v5h7dpGKSbGopUO9QibPHJm1HaOUNyQypRI2HnAXJyeg6DpCk+B+ENV39SDv5QrRP0rG6NiFAZnQPCIIFzaLZNheM1cpzGh50/wCI8pW8A8YsVgBK0IGhIidRTlNrWdKjyj1yT0pobHeKhwjtYxDR2dIBScC6NvWOyOdrv9TQ8GY8/hS0b+ao4xjUl7v+sW8oKPR0HY6O9K/7Rmgqs8obOYjtaHsknbyMM7KPyDX2aPKIQm/317zxivKfDo3DhC9ZpabfXLEffWeEOgf0w/V0ic4f6mPp6xXyhD0dH2o8q43Qv3lDZzEBrX7Sd/Iw2sJNJZn7JHlET543mXPqPGKEkLSzf0jhC2xz6VOJ2LSd4UYencZVg7DyhanG0y+No5xnr8t0mEna2N4KuFIp0VV5cjUTyibW02mQdYHONZJNY5FCfWYA3oiG6r0c8Val84qtpy5IJ1o5QouEatOD69d6RD9cHtU7ucL0I+xXv5CNFNPBCFrOhKSo+4ViOy2XFhA0mLLzgbQVnQIRcnrPoqyf21qruSPjFKtr95TbQBxMRqOn3c30k8BAvJqKNO9Sx5YNXsXEbucDon7a9/KOWEj9KzPUFd5RHZxX9Nb7ucclB/UHDv5RDlMZ/UL9pJ+6RxjtBXgtG48YzW0foVvEaCwk+jMfZo8oiXOfEOfUeMW5LCWb+kcIRs5Wsvrb/CmKSsaWN/MxK/8A6h3chEeUNHRZPWrwHwjdD/UsbBzgVazIO+NJYKKSzI/ho8BEedN5hw7TxivJjJl2xsHCEd2BR+cTsdPmXFOpYssK+XkISpODr4+bmYz1+m6TNfWQk96hwilSFXl7aiesTK0m01fWBzEark7+i/8AMVwiPWR71hqHOKVI+G7zAcq1gtZ76zeIe8I4gwd5WXTEbD1gTKcmpL2jpGrmZwNMqXsSsnqy+ETmBcpQNOHjaKTyskKUdAv4Rj+TxJKHVHSVAdtATxipWz20JGo+ftE6hD2a1HWPP3i6y0fpR8bUCnv5uMP9qnNW1/8AaOtDJqLu7/rEbQR+l2Ps/AOx1rCmOb+aYw4L1JG7kqHl62MUm91IxbqHhCFOumZQdvHCHqgMqWWNnDGF1yPoqO1fiqGap8UrcOEepPwad54wDe80m5T2x50QzTx7u+NnIwnUzaYYO3mIb33R6E4csijzJhOlC00k7+Bhiq4yyu7iIldNHojQ+rXeo/GMVDtTS9/4jcgLSqN35hYf/VSPWZ7NY+EN2vTgNSoA2bVL/WA+UVr5Ns7F0/qBPCCUckOKTs88YzXBdpCttvt+IY3PNZNvqCvMr4QtUR7yru4CN08+7I7+JgW5qMMxNo2KBHZVdO4iC1RWWwyrZyEApgyX3k7eZh1eSY5uVeVo6BSO1XRHjCFPby5lA238MYen3MiXWdlvHCAbjppKIO1Sj94jhDFXN5kjUBGaMm0qDrJiq5yaPTo2O/icglWN2mD8vIQtTBZ14fNzMWWYj9KTJ2Np70tfCOTJtTWht/7RyXT/AFFw7P8ArB19k1k1n1VIP3gOMBoyrTQGw9YLVk+7k7Rxi2xj6Oz9mjyiATnxC954xQkvhm/pHCFc0r9KsdbBH+tD7YvTF/V/1iY+bVNG7/tFnKCPRAdjifBYjFCPvBGzmI9Wv2AdvWHkinC2gbEJG4CJj5u6o7TxikymzaRsHCElm5T04Psj93+8U5rGSYO+EZHCdfG6FHKEjNhXUseU/GHKGrBad3OFK8ntIVv5RqruH0Vj7NPgIiz/AMS59RilJfDN/SIQ3KRgMwj1VgbsQ4RVrRyg2vWDyhKiDJ9IjURzHKDb5P4ZRz6xSneRXurCdKRlTSdlzDlWcyZVW2wi64iKSbfWVH7xHCM1hV5pWy3CBUtNpVPfxMLbhowiYGx0jdDVaNy2flgFHFg4Pmjl3h+kpw7Mt5T8I7PYSDI85jHJIe/OmL+UdmsshXquDvCh4kRihqs+RrHMRqspuyDqPWGVhfqGK/u0eUQnNfEL+o8Yqynwzf0jhGffNLYHWnu5s/CKhF6Ydh//AFEdRtUxtHIxZyiD5Fo7FnymM0P9xW7nGa3+2k7eUaqQRRtCRqSB3RFdJW6ojSTFpsZLYGoCM3YYwzk4PrJO/EeMVp03lGDs6ROpwtNPjdzhVyjNUWyraFDcUnjDlFPZWnaIUro7aFbD9v5gi594JdiXwOLwqxKNMKjp0ZgGA1OQmH38ttNxYaR1jtOnWGWMlxVjc6D0iMxb8v8AlyH0rJRzRQo4VaammRFdkaRIv+pFlQxyrjEZoyqdY9cDwOGTY4GLbwXmZcl3ENrJUoYQMKhkSK5kbKwOSpr7b6VuCwG0QScqLLjKkINydhgW6VsMMMlLiyFKWVUwqOVABmBTVBqlJvvuhSBcAWzjbHKXPS8uyUuKsSb5idWyLmLbZE646V0QpsAHCrT0cqUrqjLkk+ZNLWT2gdYzYxwTrHrincrskajnwit63GDPtv4jgS3hrhVp6eVKV1xpMk+JJTNu0TmuM2HSMKnGDOpev2QM9jnx0d8M7QvbKqaWgKUcSVJ+YrWCNYhNilzSHEqIGBBziHH6nKrbUkE4gjMYW3Zt9hqXS24ohQKqjCo6STpAhqoSD7z5WgXGGkQKm1GXZlwhw2OOgnTugS8VsNOvS621EpbVVRwkU6STrGeQMHkJR1plxKxic3gYWqM6y882ts3Cc+B1iGl4ryy7su42hRKlUoMCgMlA6SOqFJCnTDT6VrFgNo1GGZ6oS7rCkINydh1xGyrzMNstoUVApQAegTmBnoj0zTJhx5SwBYk6Y9LVJhtlKCTcAaIXvW8z+WpeqcAawk4SM6k6IYTIveqFq2OVfPugPr7InA9fs5Ns0V3nt9l9nAgkqxA5imQrGpCReYdyl5rR2o1FiYZyGzje+aJ2FeFlqXQ2tRChiqMJOlROkdRjE3IPOvlaRgbadkYlJ5lpkIUcRfRtiyybfZRMvOEqwOBNDhOkChyj0xIPOS6Gxa6SdOuOMTzLcwtw3soDRE723iaeYDbRJJWCqqSnIVOvrpHKbT3WHitwaMMY9UJ9p5oIbOnHC0X2DeSXal20KUoKSDUBJOZJOn3wKcp0w6+paQLHbDUjU5dmXShRNxsMVXfvAy29NLWohLqwpHRJ1rrWgNNIgk9IPONNJSLlIscd2uF5OeZbddUo2CjcYb4ukLwMJnJh4qOBaUBJwqNaBIOVKjRHHpB9co20BiCb4jbHmZ5hE046TgbWwMGW3eeXdl3W0qUVKTQdBQz0jSNogElTJll9K1AWGfEQWcqMu6ypCTic2Bidm3gl0tNpLlClCQRhVkQAD+zGJmnTK3VKCcCTpHWG5WpSqGUJUrEAaD0hbOWuybQYdC/k0owqVQih+V2iv7QhxqUeEitop7ROAw2dInvzbKp9DqVdkDE47esEXvtth6WU225iXVJAwq1HPMimisCpUjMMTGW4mwsdI6xqqTjDzBQhVzfbDJu9kr65HahXwhNVJmr3yfuIcTVZW1so+B6QpavAwJx5zGcC0IAOFWlORFKVh5chMKlEN27QJ0iFWZ+Xbmluk9kgaDAN8LZZfQ2G1ElKiT0SMiOsbaQemSb0utRcFgRrgNUnWJlKQ2bkHURDmxr0S6GGkKUrElCUkYDpAA06IRmaVMuPLWkCxJOeGZepy7bKEqJuANBhfZtuNNzEws4sDisSaDrUTUV2mHJqQedYaRhlJFj9ukLyc+yy+6o3yVZvv1gW91utvoQhsnJRUqoI1UGntMapki5LqUpzVYRyqT7UwhKW9dzohrYN6pdmXaQoqxJTQ0SdPUYTnKXMPPqWm1idcMSlSl2mEoVe4GqAru2+w0ZgrUQFulaeiTka6aDKGJ+RfeDeSL2TY4wCRnWWS5lnOq4wiNj2+y3NTLqicLhGEhJJNOrVHZqQeclm205058Y9KzzLcw44o4KzYQRee8su/LLbQVFRKSKpIGSgc69VYFT6dMMPha7Wx07IJP1Bh5goQccNG2CLOvRLIZbSpZBShIIwKOYABGQgL9MmVOqUBgSdIhyWqsqhlCVKxAAzHVuhM/bDRtBD4UebAoThPqqGildJh9Em6JEskdr8gxMdnGjPB4Hs7jqOjPF97LbZmGkobUSQsE9EjLCoa+2M0ySel3CpY0a9ojtSnGZhsJQdOrYYft3vlvWUO1CuAiYqjzWoeIimKvK6z4GE8rbrCJqYdKjgcCMJwnOiQDlSozig7IPrlW2wMU3vjCUvPsNzTrhPZVa2BgC+NrtTCG+aUSpJNagjIgbeyD0yUeYUr0gwO28Bq04zMpT6I4i+i0cuFLhUyokAhLatIrpIHxj1YcKGBkmxJHOBUlsLfNxcAdIemSbXaK0qbQUhgdEpBFapzpTTQ6YR9O6iQSoKNyrPp0xQQw05UFJUkEBOa2GiFd7ZJtt9gIQlIVkQlIAPSGmnbDVMeWtlwrUSRrx0QvVWW23mwhIAOoW0xp7VsxhLLjhZa6KFKrgSDUDs0xIlZiYU6lOWcSNJ1xRmpeXQ0pWQMAdAgS6lksrlW1LabUo4qlSQT85Wsjqg9Tm3kTKkoWQMML7BAKdKsrlkqWgE4422mFl07NZcS9jbSopcIFRWgoMobqky82pGQogEQOkyrLqVlaQbKh9MWRLpQpRYayBP6tOoV2RMRNTKlAZasdpiquUlUpJ9GnDYIRXGsxp1hSnGkLOMgFSQTTCnIdVaxRq0y628EtqIFtG8xHpUu04wVOJBN9O4RTb1mNJnJZpDaUgmqwBpFdY7AYJKTDxlXXFqJIzbMPyIzMy7Im2m0JABz7cfwY06rIZpXmGqfZp+ER/WpjPlq8TF31SWzejT4CIGyGf3DX+Wn4R31p//ADV4mPeqS3/rT4CMPKsBFpBIAAD2Q1AGpApszj6JxZXIFWnJj5lKA3UMkDDKjS37aAlFZCuJOrPTEilKV6yAToMVaqE+rkgaRGeuHKhbjhICqJAzFdJ/tFKrOKShISc54fzCFGbSpayoXsOP8Q8u/Z7a35vE2hQSpISCkEDI1oCMoRnH3UMM5KiLg6TjDspLtLmXspINiLYDDdAloSaE2mygISEkJOEJFNC9WjVDDLyzTlqJN8cdOjTCkw0hNRSkAWww0aYbXvs5hMo6sNNhYw0UEAGpUkaQOuEaXMPLmUoKyRjhe+iGqkwylhSgkA67bYtlLEY/IkkstlfMVKikVxYK1rprWMrnHzOFIWbZWa+i8dTKMiVCigXyc9tNoCulZbC5Vta2kKUcVSRUmiiM69UGqU0+3MKSlZAw4R6mSjDsslakAnHRtMMbWkmG5d1QaaBCFU6CdNMtW2kLyr77r6ElZzjSYZm5dhqXWpKAMDoEVXYs1lUq0VtNqJBJKkJJPSOk0rG6jNvomVhCyBqvsELSMqyuXSVIBOu22A3ZFoWihCG0BKWipQCRQqNRmNGgphoPvf8AHlalG5Ngdnm8ATLtGoBtKRYC5Hnuh+ZBo5Fpr3tp+ESRNPj+8+Ji0ZOX/wAB4CIiy2P3LP8Alo+Ed9cmP/YfExz1KW/9Y8BGMuvLgWgpBAokugCmwkR9DUXD6jlA4nJj5qQQBOlJGbKhxyjMJEu2QlIPO0qAB+yqo8NwhGiOOKdUFKJFte0Q5WG0JbTkgA35GAuT+SSpLqlJSrMAYgDoBJpXtEGrL60lCUEjOcMI5RWELC1KF8QNfnPBl2LOaWuZKm0Ko8pKQpIIABVkAdEBqUw82hoJURdOOOfNnjVPl2nFulSQbKNsM2JzQqekUC1AjAnmyr5mEYf1ddGjTnDSX1mm5eUcq2fT+q2eFwyj/kg3kjJvm0fp1QxvpZ7LcqpSGm0qxJAKUhJ056OoGFKU+85MBKlkixwJvDtWl2GpcqQgA4ZhaDrSsZgSS1BlvGlkkKCEg1Ca1rStawuxNvqnAnLNirNc2teNvyrKZUnIFwnPbZAt1rJYXLNrU0hSiDUqSDXpEa4LUJt9EwpKVkAW4CO02Tl1y6VqQCTfOL6TFt57OYblXFhloGgCSEJBBJAqCBpzjkg++5MIClkjfqjVQl5dqWWpKADuGnCPXasZhcs0pbLalKTUkpBJqTrjk9OPomVJQsgXzQKSlGFS6VKQCSM8LZWzGlWmpoNpwIRUppVNcI0g9ahuhxyZeTTwsqOUTn7/AMQo3LtKnygJ7IGbRm/MawWNL/uGf8tHwiMKhND/AOQ+MWPUZb/1jwEd/M8v+4Z/ykfCOGfmSP3D4x71KW/9Y8BGFuc1ScKTnhSsZ9RAj6SqOH1bLSbYiPn6Wges5KscDDPlGZCWWzQAlekAA6DrhOiKWp1WUb4a9sM1pKUtpyRbGKuTprN5XsjzE8I7XFYITv5R6ipxWrdzhlLmtpzPUhI7kQvM/AN7zzhuTxqDm7pAt/0/LSxG09ykQ1SrejdA854WqwPpGjv/APzDS9r2GUd6wE/1KA8Il0tJVNIHf4CH6mrJll+HiYKugKSjXWmu8kxyoqJmXPOaOyCbSyN0IbknpTA2LB83wh+sjBo7OkLUQ4ujaOcNrzzBTKvGv7GEfzUTCEiC5MoB18P4ihUFBuVWRq44c4BuFlLdq1cBDFYPvHcIRpA927zAK1c5a32afBPxVDP7dMx/uPPoICj2lT+kcvzGzDnydNXfEgKIRaLhHbvHZTMEU0jhGmtItGXcLG8fPJpulqJ61oP3RxEXW1Xpp3HjHzz6bVMbSOEPr/Zyh6ijzRPpR95TuMO1T4c7xAXJg2AHHDoxpH9NDTvh2qLAdRfQL/f8QvSEH0SyNJt9vzB9183Zs/xfCsIVHBpn6ekN07958/NAVsD9Ky3sJ8XYZlj/AE1zeeUKzY/qTfdzgrlEepKBPrOAbgpXiBC9DReYJ1DpG6yqzAGsw8cTSUUNjJ8kIIPvYPzc4eWLSxHy8oR3DXWUA2LUOPGHqwLTN9ggVFN5W20xO+7+GVI9dSU9+LwEco6MqZvqBPLnHqyvJlrayBz5QfdQeiM+zxMLVI+9L3xqn/DI3QmsZfOWhNOagCjcUp/BFGcHo5BpGvHiecJ08+kn3V6sOA5RqIiR9BHhHo9GNslGG1XB1rO8V4x9FNnKpiTuj5eWFqkobT1hjyj/AEZv7UeRcKUI+2UNnMQzWh7JO/kY7cJukrX1lqO6ieEZrKrzNtQHXnDFFRaWvrJ6co7cw1/KTtfVHaxgWh8sApOIdPzQHPJpayOsA/8AxqHCGG//ABZ86RAiP6onzoMR5RXfkW07Vk7kn4xmhp9qpWzn+INXleySnby/MaO3E0k3xsZV5TEuTN5tB+YcYdnBaWWPlPCFdyVVlEdRUPvEw3VhaaVuHCMUc3lU7zxii/r1JYJ9ZYG4FXAQSjJvME6h+IFW12lwnWR1hrdsUlWPs0+FYSnz7yveYPJD3ZvcIS3RPOTk2714R2FRp3JEUqn7OUab85vzE6me0mnXPOf8RsRHz8XYtliMwdnhBmrYgxhy+BEfPrBbw2k8Ot3zCPop5WVT0H6eEfPSKcmfUPq4wXykmrLXt/hMBoZu6rdBK5+2nfFlwEUYWr1nDT3BI8awGtKu8kah1g1HTZlR1npE7NP6QmvZR5Ux6Z+AZ3nnBJL497cOUVX0/wD5z/Fpvp8I3SDYOjZ1jlZGLR29Iuv29SWA9ZxI3BR4QKjIvME6geQjlYXZgDWeph3YApLMD+GjyiJ06cqYcPzHjD8mm0u2PlHCMxc1Xy017Q8zkWauLtNHzmETaL+68N3FUFX5epKkestI3dLhC9ITeYvqB6Q3WlWlrayOvKLblZSiOsr8xjFWxmld3CBUvCWTvPGFt2OnOTTmwqA96jTuTDlQ7Eo03u+w/MApfbm3XN/3P4jV44h2i/HMcdtHIytot/pOXPrAd2P+0WmF/wBPcGrnaIM2j+otnWBzhlfcVk3Ooo8yYTpRtNJ7+EHqnw57uMD3KThlEn1lKV3kcILVFXmSNQHn7xqkoAlgdZPTlBN0vnTf/ELgdT/Sz9AjlL/W99Rim2h+kZM7QRuxHjBZQ/094edEBnBafaPnTAfKW90WEbcavKB4mDUFOK1bucL1pX6E742E/QMObA2rymITNy+k7Rxi0+LNK3GMtyer9HWNjh8qYsVse3SdnMwlQjdhQ28hFPKE90WU7SpW4AcTBaGntLVuHnwgNeV2UJ3nz4xoLtrAlGSdAbBO6sS58ZU0sbYdkjkyyDsjP8n9VB906VKG/NR80U62bFtsaAenKE6Em4ccOkjrzjW4oh2j6CPBUetHoy8s3S11H1kYvugeIMW3FXpY2HnHzwRk1Q7r/aCeUX6Mj7YeRyA0L99X08xGq0PYp38jB12WsMqyPqA/1dLjCtQVlzKzt4YRRpyMiVQNl/HGAbkHoPfbHwEN1n9aPpibR/0L+rkIptL/ANUYO1vwDojbJvTFjbzTHFi1Tb3clQDf04nZZHb3lA4QajdlpxXnAGM1vF1pPnEiNdb/ANFmPsnPKYiSXxLf1DjFScHu7n0nhCK4q/RexauB4xRrA947hC9EPu1tphfyhvZMp61K3YRxMNURH61bucKV5X6E7zwjR2W5glWif2WUnckGJUwnLmlDWo8YfYORLJJ0JHCFPJwj5FxZ0qcpXsSOJMPV1XtUpGgc/wAQlRE+yUrWeX5jW4oh2i1HAqPYx20ZCVRS1XvZJ3hs8Y+geVlU1G/rEBhOTUljYeUQ5RVfINn+J+Ex6hfvK3c45XP2k74yTE24gUQ4tI2JUQNwMXVstrN1JB3iIqHXEfpUR3xxE64FFYcWFK+coKIJ7TWOFhspCSkWGi0dS+4FFQUQTnN47MTji6Y1rVTMVUTQ7RnHkMto/SkC+yPLfdctlqJtrMdem3FjCtalAZgKUVZ7czHkMtoN0pAOwWji3nFiylE78YsatJ5ICUuuADIALVQDYM9EZVKsqNygX3CNJmXkiwWbbzFbUwtFShakk6SlRBPbQ5xtbSFiygDbZGUOrQSUKIvqNopmJla/nrWoA5BSirxMeQ02j9CQNwtHlvOOfrUTvJMSl5txAohxaRsStQG4GOLZbWbqSD3CPJdcSLJUR3x1mYWiuBak104VEV7aHOPLaQv9QBjyHXEfoURuNomLQeJ/XO/5ivjGfVmf8B4CN+svf5nxPWIfnB7967/mK+Me9XZ/wHgI96y9/mfExB2bcUoKUtZUnQrEajsNco0GW0pKQkWOi0ZU84ohSlEkabx1y03lJKFOrUg6QpRVoz19ccTLMpVlpSAd0eVMOqGSVEjfEWppaRRLi0jYFqA3AxpTTajdSQe4RxLriRZKiO8xNqaWmuFxaampotQqdpoczHlNNqtlJBtsEeS6tN8lRF9piDj61EFS1EjQSokjsJOUdS2hIsAB3RlTi1G5JPfHHXFKPSUpXtEnxjSUpSOyLRxSir9RvFi5xwjCXHCnRQrURTZSsYDLYNwkX3CNl1wixUbbzEGX1p+atSa6cKinwMdU2hX6gDvF44lxaP0qI3G0eddUrNSlK9ok+MdShKf0i0cUtSv1EnfjFqZlYThC1hOjCFKApspWlIyWmycopF9dhHQ4sCwUbarmIMzS0AhC1pB0hKinwMeW02vFSQd4vHUOuIFkKI3EiLfzm9++d/zFfGM+qsf4DwEb9bf/APYrxPWJfnZ8f4zn9Z+Mc9UY/wAB4CO+uzA/+Q+Jir8tcK+cLi8ejFiINNlRG/QNhOQEi2q2EDL7ilZZUb674+MWTNpvODA44pSRnQmueiu3WY4iVZbOUhIBjy5l5wZK1EiLJGccFQHHAAMgFqAHZnHjLtKxUgHuEdEw6kWSsjvMVpfWioQtaQTmEqKa9ZoY0ppC8VJB3i8YS4tOCVEbjaIuPrKsRWsqGhRUajToNaiOBpATkhItqtHS4sqCio313x8YHeeUs1WpSiNBUoqPeY6lCUCyQBuwjy3FrN1EnebxaufdIILrpByILiiCNhFdEYEu0DcIF9wjRfdIsVm28xFmacQKIcWkaaJUUjtyMaWy2s3WkHeLxxDziBZCiNxIiLrylmq1KUdqlFXiY6htKBZIA3YRxbi1m6yTvN4tROOBOAOLwkUw41UpspWlIyWGyrKyRfXaOh5wJyco21XiUpaLrYo24tIrWgJArtpHHJdpw3WkEx1Ew62LIUQIJXbD9P1zn9Z+MZ9Sl/8AAeEb9cmP8z4xH89zA/xnP6jHPUZc/wBg8I967MD+8+MDmecKy4XF4zkVBRBpsqNWiCBhoJyMkW1QP07hVllRvrj01POOAIcWpSQagKNc9FY63LtNHKQkAx5b7jgyVquI/9k="/>
          <p:cNvSpPr>
            <a:spLocks noChangeAspect="1" noChangeArrowheads="1"/>
          </p:cNvSpPr>
          <p:nvPr/>
        </p:nvSpPr>
        <p:spPr bwMode="auto">
          <a:xfrm>
            <a:off x="307975" y="-1638300"/>
            <a:ext cx="71056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5293561"/>
            <a:ext cx="12293600" cy="64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cewater\Pictures\slides from Africa 1973-1986\47440047_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980" y="-1211580"/>
            <a:ext cx="12683489" cy="839880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0021"/>
            <a:ext cx="10515600" cy="72008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+mn-lt"/>
              </a:rPr>
              <a:t>Peace Corps 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1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Started activities in 2013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Took a study abroad class to Cameroon</a:t>
            </a:r>
          </a:p>
          <a:p>
            <a:endParaRPr lang="en-US" b="1" dirty="0"/>
          </a:p>
          <a:p>
            <a:r>
              <a:rPr lang="en-US" b="1" dirty="0" smtClean="0"/>
              <a:t>Met with MBOSCUDA and remade that connection</a:t>
            </a:r>
          </a:p>
          <a:p>
            <a:endParaRPr lang="en-US" b="1" dirty="0"/>
          </a:p>
          <a:p>
            <a:r>
              <a:rPr lang="en-US" b="1" dirty="0" smtClean="0"/>
              <a:t>Took students to study the African montane forest </a:t>
            </a:r>
          </a:p>
          <a:p>
            <a:endParaRPr lang="en-US" b="1" dirty="0"/>
          </a:p>
          <a:p>
            <a:r>
              <a:rPr lang="en-US" b="1" dirty="0" smtClean="0"/>
              <a:t>Continued discussions with Mboscuda and visits to the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forest during 2014 and 2015</a:t>
            </a:r>
            <a:endParaRPr lang="en-US" b="1" dirty="0"/>
          </a:p>
        </p:txBody>
      </p:sp>
      <p:pic>
        <p:nvPicPr>
          <p:cNvPr id="12290" name="Picture 2" descr="http://images.vectorhq.com/images/premium/previews/104/abstract-african-native-seamless-pattern-vector-yellow-purple-background_10424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477" y="-637822"/>
            <a:ext cx="3743325" cy="749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786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890"/>
            <a:ext cx="10515600" cy="83537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Study Abroad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9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666</Words>
  <Application>Microsoft Office PowerPoint</Application>
  <PresentationFormat>Widescreen</PresentationFormat>
  <Paragraphs>190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Sustaining a way of life in the highlands of Cameroon </vt:lpstr>
      <vt:lpstr>PowerPoint Presentation</vt:lpstr>
      <vt:lpstr>PowerPoint Presentation</vt:lpstr>
      <vt:lpstr>  1. Helping a local NGO (MBOSCUDA) on grazing land management  2. Studying a 200 ha patch of rare African montane forest       </vt:lpstr>
      <vt:lpstr>PowerPoint Presentation</vt:lpstr>
      <vt:lpstr>Background</vt:lpstr>
      <vt:lpstr>Peace Corps </vt:lpstr>
      <vt:lpstr>Started activities in 2013</vt:lpstr>
      <vt:lpstr>Study Abroad</vt:lpstr>
      <vt:lpstr>MBOSCUSA </vt:lpstr>
      <vt:lpstr>Tikar are the majority group in the area </vt:lpstr>
      <vt:lpstr>Fons showing traditional clothing</vt:lpstr>
      <vt:lpstr>Farming in the Highlands</vt:lpstr>
      <vt:lpstr>Mbororo </vt:lpstr>
      <vt:lpstr> An Mbororro community </vt:lpstr>
      <vt:lpstr>The Problem </vt:lpstr>
      <vt:lpstr>Crops encroaching on grazing lands</vt:lpstr>
      <vt:lpstr>I am helping MBOSCUDA with two initiatives </vt:lpstr>
      <vt:lpstr>Second Initiative </vt:lpstr>
      <vt:lpstr>Grazing Land</vt:lpstr>
      <vt:lpstr>African Montane Forest</vt:lpstr>
      <vt:lpstr>The patch of forest I am studying</vt:lpstr>
      <vt:lpstr>Aerial View</vt:lpstr>
      <vt:lpstr>Effects of clearing the forest</vt:lpstr>
      <vt:lpstr>Dense understory of the montane forest</vt:lpstr>
      <vt:lpstr>Images from the forest</vt:lpstr>
      <vt:lpstr>Work in the forest</vt:lpstr>
      <vt:lpstr>Ultimate Purpose</vt:lpstr>
      <vt:lpstr> Happy to answer any questions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Perrier, Gregory K.</dc:creator>
  <cp:lastModifiedBy>Perrier, Gregory K.</cp:lastModifiedBy>
  <cp:revision>54</cp:revision>
  <dcterms:created xsi:type="dcterms:W3CDTF">2015-12-22T18:12:40Z</dcterms:created>
  <dcterms:modified xsi:type="dcterms:W3CDTF">2016-06-11T15:59:38Z</dcterms:modified>
</cp:coreProperties>
</file>