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6" r:id="rId2"/>
    <p:sldId id="299" r:id="rId3"/>
    <p:sldId id="257" r:id="rId4"/>
    <p:sldId id="266" r:id="rId5"/>
    <p:sldId id="265" r:id="rId6"/>
    <p:sldId id="280" r:id="rId7"/>
    <p:sldId id="277" r:id="rId8"/>
    <p:sldId id="278" r:id="rId9"/>
    <p:sldId id="279" r:id="rId10"/>
    <p:sldId id="281" r:id="rId11"/>
    <p:sldId id="267" r:id="rId12"/>
    <p:sldId id="285" r:id="rId13"/>
    <p:sldId id="269" r:id="rId14"/>
    <p:sldId id="286" r:id="rId15"/>
    <p:sldId id="273" r:id="rId16"/>
    <p:sldId id="270" r:id="rId17"/>
    <p:sldId id="288" r:id="rId18"/>
    <p:sldId id="298" r:id="rId19"/>
    <p:sldId id="301" r:id="rId20"/>
    <p:sldId id="300" r:id="rId21"/>
    <p:sldId id="271" r:id="rId22"/>
    <p:sldId id="289" r:id="rId23"/>
    <p:sldId id="284" r:id="rId24"/>
    <p:sldId id="325" r:id="rId25"/>
    <p:sldId id="290" r:id="rId26"/>
    <p:sldId id="260" r:id="rId27"/>
    <p:sldId id="259" r:id="rId28"/>
    <p:sldId id="262" r:id="rId29"/>
    <p:sldId id="263" r:id="rId30"/>
    <p:sldId id="264" r:id="rId31"/>
    <p:sldId id="258" r:id="rId32"/>
    <p:sldId id="261" r:id="rId33"/>
    <p:sldId id="291" r:id="rId34"/>
    <p:sldId id="293" r:id="rId35"/>
    <p:sldId id="292" r:id="rId36"/>
    <p:sldId id="294" r:id="rId37"/>
    <p:sldId id="322" r:id="rId38"/>
    <p:sldId id="324" r:id="rId39"/>
    <p:sldId id="276" r:id="rId40"/>
    <p:sldId id="268" r:id="rId41"/>
    <p:sldId id="302" r:id="rId42"/>
    <p:sldId id="321" r:id="rId43"/>
    <p:sldId id="287" r:id="rId44"/>
    <p:sldId id="303" r:id="rId45"/>
    <p:sldId id="307" r:id="rId46"/>
    <p:sldId id="308" r:id="rId47"/>
    <p:sldId id="282" r:id="rId48"/>
    <p:sldId id="320" r:id="rId49"/>
    <p:sldId id="309" r:id="rId50"/>
    <p:sldId id="319" r:id="rId51"/>
    <p:sldId id="315" r:id="rId52"/>
    <p:sldId id="328" r:id="rId53"/>
    <p:sldId id="326" r:id="rId54"/>
    <p:sldId id="327" r:id="rId55"/>
    <p:sldId id="297" r:id="rId56"/>
    <p:sldId id="272"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593" autoAdjust="0"/>
  </p:normalViewPr>
  <p:slideViewPr>
    <p:cSldViewPr snapToGrid="0">
      <p:cViewPr>
        <p:scale>
          <a:sx n="100" d="100"/>
          <a:sy n="100" d="100"/>
        </p:scale>
        <p:origin x="234" y="300"/>
      </p:cViewPr>
      <p:guideLst/>
    </p:cSldViewPr>
  </p:slideViewPr>
  <p:notesTextViewPr>
    <p:cViewPr>
      <p:scale>
        <a:sx n="1" d="1"/>
        <a:sy n="1" d="1"/>
      </p:scale>
      <p:origin x="0" y="0"/>
    </p:cViewPr>
  </p:notesTextViewPr>
  <p:sorterViewPr>
    <p:cViewPr>
      <p:scale>
        <a:sx n="75" d="100"/>
        <a:sy n="75" d="100"/>
      </p:scale>
      <p:origin x="0" y="-487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16284C-F2C8-4834-AB51-5505BFA01519}" type="datetimeFigureOut">
              <a:rPr lang="en-US" smtClean="0"/>
              <a:t>3/5/2020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3D9AC9-AC6A-4A90-B46A-5C77DD7ADB2A}" type="slidenum">
              <a:rPr lang="en-US" smtClean="0"/>
              <a:t>‹#›</a:t>
            </a:fld>
            <a:endParaRPr lang="en-US"/>
          </a:p>
        </p:txBody>
      </p:sp>
    </p:spTree>
    <p:extLst>
      <p:ext uri="{BB962C8B-B14F-4D97-AF65-F5344CB8AC3E}">
        <p14:creationId xmlns:p14="http://schemas.microsoft.com/office/powerpoint/2010/main" val="2635240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archive.org/details/JanOfSound-PublicDomainTibetanMeditationBell503"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commons.wikimedia.org/wiki/File:PSM_V13_D058_Sound_waves_1.jpg"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hemistry.beloit.edu/classes/Chem220/cyclic/index.html"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chemistry.beloit.edu/classes/Chem220/cyclic/kinetics.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Nitrogen cycle is well understood, but synthetic models of compounds which convert NO to N2O are scarce. This represents a huge missed opportunity to tease out some of the details of such reactions that may not be apparent from in-vivo systems.</a:t>
            </a:r>
          </a:p>
        </p:txBody>
      </p:sp>
      <p:sp>
        <p:nvSpPr>
          <p:cNvPr id="4" name="Slide Number Placeholder 3"/>
          <p:cNvSpPr>
            <a:spLocks noGrp="1"/>
          </p:cNvSpPr>
          <p:nvPr>
            <p:ph type="sldNum" sz="quarter" idx="5"/>
          </p:nvPr>
        </p:nvSpPr>
        <p:spPr/>
        <p:txBody>
          <a:bodyPr/>
          <a:lstStyle/>
          <a:p>
            <a:fld id="{8D3D9AC9-AC6A-4A90-B46A-5C77DD7ADB2A}" type="slidenum">
              <a:rPr lang="en-US" smtClean="0"/>
              <a:t>5</a:t>
            </a:fld>
            <a:endParaRPr lang="en-US"/>
          </a:p>
        </p:txBody>
      </p:sp>
    </p:spTree>
    <p:extLst>
      <p:ext uri="{BB962C8B-B14F-4D97-AF65-F5344CB8AC3E}">
        <p14:creationId xmlns:p14="http://schemas.microsoft.com/office/powerpoint/2010/main" val="1477538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Nitrogen cycle is well understood, but synthetic models of compounds which convert NO to N2O are scarce. This represents a huge missed opportunity to tease out some of the details of such reactions that may not be apparent from in-vivo systems.</a:t>
            </a:r>
          </a:p>
        </p:txBody>
      </p:sp>
      <p:sp>
        <p:nvSpPr>
          <p:cNvPr id="4" name="Slide Number Placeholder 3"/>
          <p:cNvSpPr>
            <a:spLocks noGrp="1"/>
          </p:cNvSpPr>
          <p:nvPr>
            <p:ph type="sldNum" sz="quarter" idx="5"/>
          </p:nvPr>
        </p:nvSpPr>
        <p:spPr/>
        <p:txBody>
          <a:bodyPr/>
          <a:lstStyle/>
          <a:p>
            <a:fld id="{8D3D9AC9-AC6A-4A90-B46A-5C77DD7ADB2A}" type="slidenum">
              <a:rPr lang="en-US" smtClean="0"/>
              <a:t>6</a:t>
            </a:fld>
            <a:endParaRPr lang="en-US"/>
          </a:p>
        </p:txBody>
      </p:sp>
    </p:spTree>
    <p:extLst>
      <p:ext uri="{BB962C8B-B14F-4D97-AF65-F5344CB8AC3E}">
        <p14:creationId xmlns:p14="http://schemas.microsoft.com/office/powerpoint/2010/main" val="537918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Nitrogen cycle is well understood, but synthetic models of compounds which convert NO to N2O are scarce. This represents a huge missed opportunity to tease out some of the details of such reactions that may not be apparent from in-vivo systems.</a:t>
            </a:r>
          </a:p>
        </p:txBody>
      </p:sp>
      <p:sp>
        <p:nvSpPr>
          <p:cNvPr id="4" name="Slide Number Placeholder 3"/>
          <p:cNvSpPr>
            <a:spLocks noGrp="1"/>
          </p:cNvSpPr>
          <p:nvPr>
            <p:ph type="sldNum" sz="quarter" idx="5"/>
          </p:nvPr>
        </p:nvSpPr>
        <p:spPr/>
        <p:txBody>
          <a:bodyPr/>
          <a:lstStyle/>
          <a:p>
            <a:fld id="{8D3D9AC9-AC6A-4A90-B46A-5C77DD7ADB2A}" type="slidenum">
              <a:rPr lang="en-US" smtClean="0"/>
              <a:t>7</a:t>
            </a:fld>
            <a:endParaRPr lang="en-US"/>
          </a:p>
        </p:txBody>
      </p:sp>
    </p:spTree>
    <p:extLst>
      <p:ext uri="{BB962C8B-B14F-4D97-AF65-F5344CB8AC3E}">
        <p14:creationId xmlns:p14="http://schemas.microsoft.com/office/powerpoint/2010/main" val="4238442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https://www.epa.gov/ghgemissions/overview-greenhouse-gases </a:t>
            </a:r>
          </a:p>
        </p:txBody>
      </p:sp>
      <p:sp>
        <p:nvSpPr>
          <p:cNvPr id="4" name="Slide Number Placeholder 3"/>
          <p:cNvSpPr>
            <a:spLocks noGrp="1"/>
          </p:cNvSpPr>
          <p:nvPr>
            <p:ph type="sldNum" sz="quarter" idx="5"/>
          </p:nvPr>
        </p:nvSpPr>
        <p:spPr/>
        <p:txBody>
          <a:bodyPr/>
          <a:lstStyle/>
          <a:p>
            <a:fld id="{8D3D9AC9-AC6A-4A90-B46A-5C77DD7ADB2A}" type="slidenum">
              <a:rPr lang="en-US" smtClean="0"/>
              <a:t>8</a:t>
            </a:fld>
            <a:endParaRPr lang="en-US"/>
          </a:p>
        </p:txBody>
      </p:sp>
    </p:spTree>
    <p:extLst>
      <p:ext uri="{BB962C8B-B14F-4D97-AF65-F5344CB8AC3E}">
        <p14:creationId xmlns:p14="http://schemas.microsoft.com/office/powerpoint/2010/main" val="2876383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https://archive.org/details/JanOfSound-PublicDomainTibetanMeditationBell503</a:t>
            </a:r>
            <a:endParaRPr lang="en-US" dirty="0"/>
          </a:p>
          <a:p>
            <a:r>
              <a:rPr lang="en-US" dirty="0">
                <a:hlinkClick r:id="rId4"/>
              </a:rPr>
              <a:t>https://commons.wikimedia.org/wiki/File:PSM_V13_D058_Sound_waves_1.jpg</a:t>
            </a:r>
            <a:endParaRPr lang="en-US" dirty="0"/>
          </a:p>
          <a:p>
            <a:endParaRPr lang="en-US" dirty="0"/>
          </a:p>
        </p:txBody>
      </p:sp>
      <p:sp>
        <p:nvSpPr>
          <p:cNvPr id="4" name="Slide Number Placeholder 3"/>
          <p:cNvSpPr>
            <a:spLocks noGrp="1"/>
          </p:cNvSpPr>
          <p:nvPr>
            <p:ph type="sldNum" sz="quarter" idx="5"/>
          </p:nvPr>
        </p:nvSpPr>
        <p:spPr/>
        <p:txBody>
          <a:bodyPr/>
          <a:lstStyle/>
          <a:p>
            <a:fld id="{8D3D9AC9-AC6A-4A90-B46A-5C77DD7ADB2A}" type="slidenum">
              <a:rPr lang="en-US" smtClean="0"/>
              <a:t>25</a:t>
            </a:fld>
            <a:endParaRPr lang="en-US"/>
          </a:p>
        </p:txBody>
      </p:sp>
    </p:spTree>
    <p:extLst>
      <p:ext uri="{BB962C8B-B14F-4D97-AF65-F5344CB8AC3E}">
        <p14:creationId xmlns:p14="http://schemas.microsoft.com/office/powerpoint/2010/main" val="1888121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https://pubs.acs.org/doi/abs/10.1021/acs.jchemed.9b00502  </a:t>
            </a:r>
          </a:p>
          <a:p>
            <a:r>
              <a:rPr lang="en-US" dirty="0"/>
              <a:t>https://ftnmr.eu.pythonanywhere.com/  </a:t>
            </a:r>
          </a:p>
        </p:txBody>
      </p:sp>
      <p:sp>
        <p:nvSpPr>
          <p:cNvPr id="4" name="Slide Number Placeholder 3"/>
          <p:cNvSpPr>
            <a:spLocks noGrp="1"/>
          </p:cNvSpPr>
          <p:nvPr>
            <p:ph type="sldNum" sz="quarter" idx="5"/>
          </p:nvPr>
        </p:nvSpPr>
        <p:spPr/>
        <p:txBody>
          <a:bodyPr/>
          <a:lstStyle/>
          <a:p>
            <a:fld id="{8D3D9AC9-AC6A-4A90-B46A-5C77DD7ADB2A}" type="slidenum">
              <a:rPr lang="en-US" smtClean="0"/>
              <a:t>27</a:t>
            </a:fld>
            <a:endParaRPr lang="en-US"/>
          </a:p>
        </p:txBody>
      </p:sp>
    </p:spTree>
    <p:extLst>
      <p:ext uri="{BB962C8B-B14F-4D97-AF65-F5344CB8AC3E}">
        <p14:creationId xmlns:p14="http://schemas.microsoft.com/office/powerpoint/2010/main" val="206324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https://pubs.acs.org/doi/abs/10.1021/acs.jchemed.9b00502  </a:t>
            </a:r>
          </a:p>
          <a:p>
            <a:r>
              <a:rPr lang="en-US" dirty="0"/>
              <a:t>https://ftnmr.eu.pythonanywhere.com/  </a:t>
            </a:r>
          </a:p>
        </p:txBody>
      </p:sp>
      <p:sp>
        <p:nvSpPr>
          <p:cNvPr id="4" name="Slide Number Placeholder 3"/>
          <p:cNvSpPr>
            <a:spLocks noGrp="1"/>
          </p:cNvSpPr>
          <p:nvPr>
            <p:ph type="sldNum" sz="quarter" idx="5"/>
          </p:nvPr>
        </p:nvSpPr>
        <p:spPr/>
        <p:txBody>
          <a:bodyPr/>
          <a:lstStyle/>
          <a:p>
            <a:fld id="{8D3D9AC9-AC6A-4A90-B46A-5C77DD7ADB2A}" type="slidenum">
              <a:rPr lang="en-US" smtClean="0"/>
              <a:t>31</a:t>
            </a:fld>
            <a:endParaRPr lang="en-US"/>
          </a:p>
        </p:txBody>
      </p:sp>
    </p:spTree>
    <p:extLst>
      <p:ext uri="{BB962C8B-B14F-4D97-AF65-F5344CB8AC3E}">
        <p14:creationId xmlns:p14="http://schemas.microsoft.com/office/powerpoint/2010/main" val="1423128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Structure is not the </a:t>
            </a:r>
            <a:r>
              <a:rPr lang="en-US" dirty="0" err="1"/>
              <a:t>Saloph</a:t>
            </a:r>
            <a:r>
              <a:rPr lang="en-US" dirty="0"/>
              <a:t>… but close enough. Our structural data… we repeated the crystal structure study, but structure was originally published by Leung et al in </a:t>
            </a:r>
            <a:r>
              <a:rPr lang="en-US" i="0" dirty="0"/>
              <a:t>J</a:t>
            </a:r>
            <a:r>
              <a:rPr lang="sv-SE" sz="1200" b="1" i="0" u="none" strike="noStrike" kern="1200" baseline="0" dirty="0">
                <a:solidFill>
                  <a:schemeClr val="tx1"/>
                </a:solidFill>
                <a:latin typeface="+mn-lt"/>
                <a:ea typeface="+mn-ea"/>
                <a:cs typeface="+mn-cs"/>
              </a:rPr>
              <a:t>. </a:t>
            </a:r>
            <a:r>
              <a:rPr lang="sv-SE" sz="1200" b="0" i="0" u="none" strike="noStrike" kern="1200" baseline="0" dirty="0">
                <a:solidFill>
                  <a:schemeClr val="tx1"/>
                </a:solidFill>
                <a:latin typeface="+mn-lt"/>
                <a:ea typeface="+mn-ea"/>
                <a:cs typeface="+mn-cs"/>
              </a:rPr>
              <a:t>Chem. Soc. Dalton Trans., </a:t>
            </a:r>
            <a:r>
              <a:rPr lang="sv-SE" sz="1200" b="1" i="1" u="none" strike="noStrike" kern="1200" baseline="0" dirty="0">
                <a:solidFill>
                  <a:schemeClr val="tx1"/>
                </a:solidFill>
                <a:latin typeface="+mn-lt"/>
                <a:ea typeface="+mn-ea"/>
                <a:cs typeface="+mn-cs"/>
              </a:rPr>
              <a:t>1996</a:t>
            </a:r>
            <a:r>
              <a:rPr lang="sv-SE" sz="1200" b="0" i="1" u="none" strike="noStrike" kern="1200" baseline="0" dirty="0">
                <a:solidFill>
                  <a:schemeClr val="tx1"/>
                </a:solidFill>
                <a:latin typeface="+mn-lt"/>
                <a:ea typeface="+mn-ea"/>
                <a:cs typeface="+mn-cs"/>
              </a:rPr>
              <a:t>,, 1229-1236.</a:t>
            </a:r>
            <a:endParaRPr lang="en-US" dirty="0"/>
          </a:p>
        </p:txBody>
      </p:sp>
      <p:sp>
        <p:nvSpPr>
          <p:cNvPr id="4" name="Slide Number Placeholder 3"/>
          <p:cNvSpPr>
            <a:spLocks noGrp="1"/>
          </p:cNvSpPr>
          <p:nvPr>
            <p:ph type="sldNum" sz="quarter" idx="5"/>
          </p:nvPr>
        </p:nvSpPr>
        <p:spPr/>
        <p:txBody>
          <a:bodyPr/>
          <a:lstStyle/>
          <a:p>
            <a:fld id="{8D3D9AC9-AC6A-4A90-B46A-5C77DD7ADB2A}" type="slidenum">
              <a:rPr lang="en-US" smtClean="0"/>
              <a:t>32</a:t>
            </a:fld>
            <a:endParaRPr lang="en-US"/>
          </a:p>
        </p:txBody>
      </p:sp>
    </p:spTree>
    <p:extLst>
      <p:ext uri="{BB962C8B-B14F-4D97-AF65-F5344CB8AC3E}">
        <p14:creationId xmlns:p14="http://schemas.microsoft.com/office/powerpoint/2010/main" val="1750765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https://chemistry.beloit.edu/classes/Chem220/cyclic/index.html</a:t>
            </a:r>
            <a:endParaRPr lang="en-US" dirty="0">
              <a:hlinkClick r:id="rId4"/>
            </a:endParaRPr>
          </a:p>
          <a:p>
            <a:r>
              <a:rPr lang="en-US" dirty="0">
                <a:hlinkClick r:id="rId4"/>
              </a:rPr>
              <a:t>https://chemistry.beloit.edu/classes/Chem220/cyclic/kinetics.html</a:t>
            </a:r>
            <a:endParaRPr lang="en-US" dirty="0"/>
          </a:p>
          <a:p>
            <a:endParaRPr lang="en-US" dirty="0"/>
          </a:p>
        </p:txBody>
      </p:sp>
      <p:sp>
        <p:nvSpPr>
          <p:cNvPr id="4" name="Slide Number Placeholder 3"/>
          <p:cNvSpPr>
            <a:spLocks noGrp="1"/>
          </p:cNvSpPr>
          <p:nvPr>
            <p:ph type="sldNum" sz="quarter" idx="5"/>
          </p:nvPr>
        </p:nvSpPr>
        <p:spPr/>
        <p:txBody>
          <a:bodyPr/>
          <a:lstStyle/>
          <a:p>
            <a:fld id="{8D3D9AC9-AC6A-4A90-B46A-5C77DD7ADB2A}" type="slidenum">
              <a:rPr lang="en-US" smtClean="0"/>
              <a:t>41</a:t>
            </a:fld>
            <a:endParaRPr lang="en-US"/>
          </a:p>
        </p:txBody>
      </p:sp>
    </p:spTree>
    <p:extLst>
      <p:ext uri="{BB962C8B-B14F-4D97-AF65-F5344CB8AC3E}">
        <p14:creationId xmlns:p14="http://schemas.microsoft.com/office/powerpoint/2010/main" val="2494303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BAFE0-0F2B-405D-AD37-328722A66E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0A4BF3-2DA5-45F2-8CE8-6079CF142D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11F54D-FA02-4708-A36E-0AD312F36742}"/>
              </a:ext>
            </a:extLst>
          </p:cNvPr>
          <p:cNvSpPr>
            <a:spLocks noGrp="1"/>
          </p:cNvSpPr>
          <p:nvPr>
            <p:ph type="dt" sz="half" idx="10"/>
          </p:nvPr>
        </p:nvSpPr>
        <p:spPr/>
        <p:txBody>
          <a:bodyPr/>
          <a:lstStyle/>
          <a:p>
            <a:fld id="{0B0F3C38-38E6-426E-9122-614CA89A61D3}" type="datetime1">
              <a:rPr lang="en-US" smtClean="0"/>
              <a:t>3/5/2020</a:t>
            </a:fld>
            <a:endParaRPr lang="en-US"/>
          </a:p>
        </p:txBody>
      </p:sp>
      <p:sp>
        <p:nvSpPr>
          <p:cNvPr id="5" name="Footer Placeholder 4">
            <a:extLst>
              <a:ext uri="{FF2B5EF4-FFF2-40B4-BE49-F238E27FC236}">
                <a16:creationId xmlns:a16="http://schemas.microsoft.com/office/drawing/2014/main" id="{B6EFEC46-7F89-4CB2-8FDD-8A4F4E8CA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A1D002-6B99-4FFE-B464-677DB345DF7C}"/>
              </a:ext>
            </a:extLst>
          </p:cNvPr>
          <p:cNvSpPr>
            <a:spLocks noGrp="1"/>
          </p:cNvSpPr>
          <p:nvPr>
            <p:ph type="sldNum" sz="quarter" idx="12"/>
          </p:nvPr>
        </p:nvSpPr>
        <p:spPr/>
        <p:txBody>
          <a:bodyPr/>
          <a:lstStyle/>
          <a:p>
            <a:fld id="{3654332C-6395-46EC-AE99-A6CA29B9639D}" type="slidenum">
              <a:rPr lang="en-US" smtClean="0"/>
              <a:t>‹#›</a:t>
            </a:fld>
            <a:endParaRPr lang="en-US"/>
          </a:p>
        </p:txBody>
      </p:sp>
    </p:spTree>
    <p:extLst>
      <p:ext uri="{BB962C8B-B14F-4D97-AF65-F5344CB8AC3E}">
        <p14:creationId xmlns:p14="http://schemas.microsoft.com/office/powerpoint/2010/main" val="2925124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F50CD-4DD9-4EE7-B8CE-C7D1B92F71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B0B6CC-D5B3-4A48-8E21-A040AEA962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A71D0D-72FB-48F8-86B4-628E9440A9E5}"/>
              </a:ext>
            </a:extLst>
          </p:cNvPr>
          <p:cNvSpPr>
            <a:spLocks noGrp="1"/>
          </p:cNvSpPr>
          <p:nvPr>
            <p:ph type="dt" sz="half" idx="10"/>
          </p:nvPr>
        </p:nvSpPr>
        <p:spPr/>
        <p:txBody>
          <a:bodyPr/>
          <a:lstStyle/>
          <a:p>
            <a:fld id="{C6F64619-60B7-4E52-A4DE-F4B74AA7AF82}" type="datetime1">
              <a:rPr lang="en-US" smtClean="0"/>
              <a:t>3/5/2020</a:t>
            </a:fld>
            <a:endParaRPr lang="en-US"/>
          </a:p>
        </p:txBody>
      </p:sp>
      <p:sp>
        <p:nvSpPr>
          <p:cNvPr id="5" name="Footer Placeholder 4">
            <a:extLst>
              <a:ext uri="{FF2B5EF4-FFF2-40B4-BE49-F238E27FC236}">
                <a16:creationId xmlns:a16="http://schemas.microsoft.com/office/drawing/2014/main" id="{058F7BCF-EE10-469D-B3CF-88F7CC5D15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94EA7A-354D-4C47-858B-F784E7B057FD}"/>
              </a:ext>
            </a:extLst>
          </p:cNvPr>
          <p:cNvSpPr>
            <a:spLocks noGrp="1"/>
          </p:cNvSpPr>
          <p:nvPr>
            <p:ph type="sldNum" sz="quarter" idx="12"/>
          </p:nvPr>
        </p:nvSpPr>
        <p:spPr/>
        <p:txBody>
          <a:bodyPr/>
          <a:lstStyle/>
          <a:p>
            <a:fld id="{3654332C-6395-46EC-AE99-A6CA29B9639D}" type="slidenum">
              <a:rPr lang="en-US" smtClean="0"/>
              <a:t>‹#›</a:t>
            </a:fld>
            <a:endParaRPr lang="en-US"/>
          </a:p>
        </p:txBody>
      </p:sp>
    </p:spTree>
    <p:extLst>
      <p:ext uri="{BB962C8B-B14F-4D97-AF65-F5344CB8AC3E}">
        <p14:creationId xmlns:p14="http://schemas.microsoft.com/office/powerpoint/2010/main" val="993108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A0780D-AA1D-4D69-AF1F-B5AD6BBE58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175930-694E-429D-98DE-5C36F806E43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9109E0-AB72-42E1-B7EF-6698B4B77EE1}"/>
              </a:ext>
            </a:extLst>
          </p:cNvPr>
          <p:cNvSpPr>
            <a:spLocks noGrp="1"/>
          </p:cNvSpPr>
          <p:nvPr>
            <p:ph type="dt" sz="half" idx="10"/>
          </p:nvPr>
        </p:nvSpPr>
        <p:spPr/>
        <p:txBody>
          <a:bodyPr/>
          <a:lstStyle/>
          <a:p>
            <a:fld id="{248952A3-3202-42C8-8E8B-9AEA16B9173B}" type="datetime1">
              <a:rPr lang="en-US" smtClean="0"/>
              <a:t>3/5/2020</a:t>
            </a:fld>
            <a:endParaRPr lang="en-US"/>
          </a:p>
        </p:txBody>
      </p:sp>
      <p:sp>
        <p:nvSpPr>
          <p:cNvPr id="5" name="Footer Placeholder 4">
            <a:extLst>
              <a:ext uri="{FF2B5EF4-FFF2-40B4-BE49-F238E27FC236}">
                <a16:creationId xmlns:a16="http://schemas.microsoft.com/office/drawing/2014/main" id="{AE025E78-7A4D-4ABC-84A2-6882957D78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D0BA66-46F0-4341-9E67-E50AF94550BC}"/>
              </a:ext>
            </a:extLst>
          </p:cNvPr>
          <p:cNvSpPr>
            <a:spLocks noGrp="1"/>
          </p:cNvSpPr>
          <p:nvPr>
            <p:ph type="sldNum" sz="quarter" idx="12"/>
          </p:nvPr>
        </p:nvSpPr>
        <p:spPr/>
        <p:txBody>
          <a:bodyPr/>
          <a:lstStyle/>
          <a:p>
            <a:fld id="{3654332C-6395-46EC-AE99-A6CA29B9639D}" type="slidenum">
              <a:rPr lang="en-US" smtClean="0"/>
              <a:t>‹#›</a:t>
            </a:fld>
            <a:endParaRPr lang="en-US"/>
          </a:p>
        </p:txBody>
      </p:sp>
    </p:spTree>
    <p:extLst>
      <p:ext uri="{BB962C8B-B14F-4D97-AF65-F5344CB8AC3E}">
        <p14:creationId xmlns:p14="http://schemas.microsoft.com/office/powerpoint/2010/main" val="2490343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D5598-AA8A-43DF-A20A-B122CDC5C9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304213-780D-4879-BC61-8BEE0727A03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F2EF78-C235-49C5-A542-37920FAD761A}"/>
              </a:ext>
            </a:extLst>
          </p:cNvPr>
          <p:cNvSpPr>
            <a:spLocks noGrp="1"/>
          </p:cNvSpPr>
          <p:nvPr>
            <p:ph type="dt" sz="half" idx="10"/>
          </p:nvPr>
        </p:nvSpPr>
        <p:spPr/>
        <p:txBody>
          <a:bodyPr/>
          <a:lstStyle/>
          <a:p>
            <a:fld id="{CD7B182B-6AFE-4CD8-B494-F209AD939113}" type="datetime1">
              <a:rPr lang="en-US" smtClean="0"/>
              <a:t>3/5/2020</a:t>
            </a:fld>
            <a:endParaRPr lang="en-US"/>
          </a:p>
        </p:txBody>
      </p:sp>
      <p:sp>
        <p:nvSpPr>
          <p:cNvPr id="5" name="Footer Placeholder 4">
            <a:extLst>
              <a:ext uri="{FF2B5EF4-FFF2-40B4-BE49-F238E27FC236}">
                <a16:creationId xmlns:a16="http://schemas.microsoft.com/office/drawing/2014/main" id="{C53866C2-6A65-41DF-8417-A7BAC0C2D9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6F09E7-76A2-46F3-A56E-AD9990627F91}"/>
              </a:ext>
            </a:extLst>
          </p:cNvPr>
          <p:cNvSpPr>
            <a:spLocks noGrp="1"/>
          </p:cNvSpPr>
          <p:nvPr>
            <p:ph type="sldNum" sz="quarter" idx="12"/>
          </p:nvPr>
        </p:nvSpPr>
        <p:spPr/>
        <p:txBody>
          <a:bodyPr/>
          <a:lstStyle/>
          <a:p>
            <a:fld id="{3654332C-6395-46EC-AE99-A6CA29B9639D}" type="slidenum">
              <a:rPr lang="en-US" smtClean="0"/>
              <a:t>‹#›</a:t>
            </a:fld>
            <a:endParaRPr lang="en-US"/>
          </a:p>
        </p:txBody>
      </p:sp>
    </p:spTree>
    <p:extLst>
      <p:ext uri="{BB962C8B-B14F-4D97-AF65-F5344CB8AC3E}">
        <p14:creationId xmlns:p14="http://schemas.microsoft.com/office/powerpoint/2010/main" val="2441180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96E20-9440-4787-8122-02B4D80578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E689A9-A05A-4C4C-A067-CFC87AAD6D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CB1E7E1-38AA-4944-A3C4-B7777B2D5221}"/>
              </a:ext>
            </a:extLst>
          </p:cNvPr>
          <p:cNvSpPr>
            <a:spLocks noGrp="1"/>
          </p:cNvSpPr>
          <p:nvPr>
            <p:ph type="dt" sz="half" idx="10"/>
          </p:nvPr>
        </p:nvSpPr>
        <p:spPr/>
        <p:txBody>
          <a:bodyPr/>
          <a:lstStyle/>
          <a:p>
            <a:fld id="{624336E9-C0EC-4405-8016-FC12F4965430}" type="datetime1">
              <a:rPr lang="en-US" smtClean="0"/>
              <a:t>3/5/2020</a:t>
            </a:fld>
            <a:endParaRPr lang="en-US"/>
          </a:p>
        </p:txBody>
      </p:sp>
      <p:sp>
        <p:nvSpPr>
          <p:cNvPr id="5" name="Footer Placeholder 4">
            <a:extLst>
              <a:ext uri="{FF2B5EF4-FFF2-40B4-BE49-F238E27FC236}">
                <a16:creationId xmlns:a16="http://schemas.microsoft.com/office/drawing/2014/main" id="{025B9AD8-68A0-4B48-8923-1D68D6A98D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738E9A-CF2D-4A8F-B3EF-F1A8169CD03F}"/>
              </a:ext>
            </a:extLst>
          </p:cNvPr>
          <p:cNvSpPr>
            <a:spLocks noGrp="1"/>
          </p:cNvSpPr>
          <p:nvPr>
            <p:ph type="sldNum" sz="quarter" idx="12"/>
          </p:nvPr>
        </p:nvSpPr>
        <p:spPr/>
        <p:txBody>
          <a:bodyPr/>
          <a:lstStyle/>
          <a:p>
            <a:fld id="{3654332C-6395-46EC-AE99-A6CA29B9639D}" type="slidenum">
              <a:rPr lang="en-US" smtClean="0"/>
              <a:t>‹#›</a:t>
            </a:fld>
            <a:endParaRPr lang="en-US"/>
          </a:p>
        </p:txBody>
      </p:sp>
    </p:spTree>
    <p:extLst>
      <p:ext uri="{BB962C8B-B14F-4D97-AF65-F5344CB8AC3E}">
        <p14:creationId xmlns:p14="http://schemas.microsoft.com/office/powerpoint/2010/main" val="2164746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E8A71-64B9-46A2-B3CE-20433E1716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D1C3F5-D1C8-4639-9DB7-89C8C006D7F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27141E-C61B-4E34-97DA-13BEEF0D4A5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6CC678-9D98-43F0-A08F-01A7227C34A0}"/>
              </a:ext>
            </a:extLst>
          </p:cNvPr>
          <p:cNvSpPr>
            <a:spLocks noGrp="1"/>
          </p:cNvSpPr>
          <p:nvPr>
            <p:ph type="dt" sz="half" idx="10"/>
          </p:nvPr>
        </p:nvSpPr>
        <p:spPr/>
        <p:txBody>
          <a:bodyPr/>
          <a:lstStyle/>
          <a:p>
            <a:fld id="{F351B4C8-1C43-4286-9614-603CF48AAECB}" type="datetime1">
              <a:rPr lang="en-US" smtClean="0"/>
              <a:t>3/5/2020</a:t>
            </a:fld>
            <a:endParaRPr lang="en-US"/>
          </a:p>
        </p:txBody>
      </p:sp>
      <p:sp>
        <p:nvSpPr>
          <p:cNvPr id="6" name="Footer Placeholder 5">
            <a:extLst>
              <a:ext uri="{FF2B5EF4-FFF2-40B4-BE49-F238E27FC236}">
                <a16:creationId xmlns:a16="http://schemas.microsoft.com/office/drawing/2014/main" id="{2534FA6E-1009-4E95-9143-CCBFD0363D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1D4F7D-39D6-4B8F-92A8-E2D11EB9C763}"/>
              </a:ext>
            </a:extLst>
          </p:cNvPr>
          <p:cNvSpPr>
            <a:spLocks noGrp="1"/>
          </p:cNvSpPr>
          <p:nvPr>
            <p:ph type="sldNum" sz="quarter" idx="12"/>
          </p:nvPr>
        </p:nvSpPr>
        <p:spPr/>
        <p:txBody>
          <a:bodyPr/>
          <a:lstStyle/>
          <a:p>
            <a:fld id="{3654332C-6395-46EC-AE99-A6CA29B9639D}" type="slidenum">
              <a:rPr lang="en-US" smtClean="0"/>
              <a:t>‹#›</a:t>
            </a:fld>
            <a:endParaRPr lang="en-US"/>
          </a:p>
        </p:txBody>
      </p:sp>
    </p:spTree>
    <p:extLst>
      <p:ext uri="{BB962C8B-B14F-4D97-AF65-F5344CB8AC3E}">
        <p14:creationId xmlns:p14="http://schemas.microsoft.com/office/powerpoint/2010/main" val="792931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D59DB-170F-4469-AB64-CABBF11955A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2D7508-278A-4368-B9B1-0158E96E2C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D98C0C6-1F82-4B68-9F2B-352D03438E6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431FDD-FDB6-4BEF-A133-854014E2FF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E6DBDD9-3D92-4B4C-BDC1-F097C428459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3EE78E-7299-45D7-B5BB-952D231109A1}"/>
              </a:ext>
            </a:extLst>
          </p:cNvPr>
          <p:cNvSpPr>
            <a:spLocks noGrp="1"/>
          </p:cNvSpPr>
          <p:nvPr>
            <p:ph type="dt" sz="half" idx="10"/>
          </p:nvPr>
        </p:nvSpPr>
        <p:spPr/>
        <p:txBody>
          <a:bodyPr/>
          <a:lstStyle/>
          <a:p>
            <a:fld id="{6D1EC3AD-E5C2-4B30-B4E7-5AEA654D8850}" type="datetime1">
              <a:rPr lang="en-US" smtClean="0"/>
              <a:t>3/5/2020</a:t>
            </a:fld>
            <a:endParaRPr lang="en-US"/>
          </a:p>
        </p:txBody>
      </p:sp>
      <p:sp>
        <p:nvSpPr>
          <p:cNvPr id="8" name="Footer Placeholder 7">
            <a:extLst>
              <a:ext uri="{FF2B5EF4-FFF2-40B4-BE49-F238E27FC236}">
                <a16:creationId xmlns:a16="http://schemas.microsoft.com/office/drawing/2014/main" id="{523D406F-AAC8-4937-984E-734C5863EA1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AC1910-4BDA-4B3E-A02B-8A856EE12DA0}"/>
              </a:ext>
            </a:extLst>
          </p:cNvPr>
          <p:cNvSpPr>
            <a:spLocks noGrp="1"/>
          </p:cNvSpPr>
          <p:nvPr>
            <p:ph type="sldNum" sz="quarter" idx="12"/>
          </p:nvPr>
        </p:nvSpPr>
        <p:spPr/>
        <p:txBody>
          <a:bodyPr/>
          <a:lstStyle/>
          <a:p>
            <a:fld id="{3654332C-6395-46EC-AE99-A6CA29B9639D}" type="slidenum">
              <a:rPr lang="en-US" smtClean="0"/>
              <a:t>‹#›</a:t>
            </a:fld>
            <a:endParaRPr lang="en-US"/>
          </a:p>
        </p:txBody>
      </p:sp>
    </p:spTree>
    <p:extLst>
      <p:ext uri="{BB962C8B-B14F-4D97-AF65-F5344CB8AC3E}">
        <p14:creationId xmlns:p14="http://schemas.microsoft.com/office/powerpoint/2010/main" val="2412443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CFB5E-1EAF-4BBC-9883-2159E7321C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62F9D7-B95A-442E-8541-73F002FBAD18}"/>
              </a:ext>
            </a:extLst>
          </p:cNvPr>
          <p:cNvSpPr>
            <a:spLocks noGrp="1"/>
          </p:cNvSpPr>
          <p:nvPr>
            <p:ph type="dt" sz="half" idx="10"/>
          </p:nvPr>
        </p:nvSpPr>
        <p:spPr/>
        <p:txBody>
          <a:bodyPr/>
          <a:lstStyle/>
          <a:p>
            <a:fld id="{CB983227-49AC-4F76-8711-BE5777D321DF}" type="datetime1">
              <a:rPr lang="en-US" smtClean="0"/>
              <a:t>3/5/2020</a:t>
            </a:fld>
            <a:endParaRPr lang="en-US"/>
          </a:p>
        </p:txBody>
      </p:sp>
      <p:sp>
        <p:nvSpPr>
          <p:cNvPr id="4" name="Footer Placeholder 3">
            <a:extLst>
              <a:ext uri="{FF2B5EF4-FFF2-40B4-BE49-F238E27FC236}">
                <a16:creationId xmlns:a16="http://schemas.microsoft.com/office/drawing/2014/main" id="{C2F3FB90-84F5-4567-8CF9-FE4B4EF0E0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F622AD-91BF-440B-81DC-D92DE09FBC71}"/>
              </a:ext>
            </a:extLst>
          </p:cNvPr>
          <p:cNvSpPr>
            <a:spLocks noGrp="1"/>
          </p:cNvSpPr>
          <p:nvPr>
            <p:ph type="sldNum" sz="quarter" idx="12"/>
          </p:nvPr>
        </p:nvSpPr>
        <p:spPr/>
        <p:txBody>
          <a:bodyPr/>
          <a:lstStyle/>
          <a:p>
            <a:fld id="{3654332C-6395-46EC-AE99-A6CA29B9639D}" type="slidenum">
              <a:rPr lang="en-US" smtClean="0"/>
              <a:t>‹#›</a:t>
            </a:fld>
            <a:endParaRPr lang="en-US"/>
          </a:p>
        </p:txBody>
      </p:sp>
    </p:spTree>
    <p:extLst>
      <p:ext uri="{BB962C8B-B14F-4D97-AF65-F5344CB8AC3E}">
        <p14:creationId xmlns:p14="http://schemas.microsoft.com/office/powerpoint/2010/main" val="3482511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7FD443-DF98-41CF-AD4C-0A38ACFBDA56}"/>
              </a:ext>
            </a:extLst>
          </p:cNvPr>
          <p:cNvSpPr>
            <a:spLocks noGrp="1"/>
          </p:cNvSpPr>
          <p:nvPr>
            <p:ph type="dt" sz="half" idx="10"/>
          </p:nvPr>
        </p:nvSpPr>
        <p:spPr/>
        <p:txBody>
          <a:bodyPr/>
          <a:lstStyle/>
          <a:p>
            <a:fld id="{71714A23-DC20-4149-A9E2-CAEDFAC1D3E1}" type="datetime1">
              <a:rPr lang="en-US" smtClean="0"/>
              <a:t>3/5/2020</a:t>
            </a:fld>
            <a:endParaRPr lang="en-US"/>
          </a:p>
        </p:txBody>
      </p:sp>
      <p:sp>
        <p:nvSpPr>
          <p:cNvPr id="3" name="Footer Placeholder 2">
            <a:extLst>
              <a:ext uri="{FF2B5EF4-FFF2-40B4-BE49-F238E27FC236}">
                <a16:creationId xmlns:a16="http://schemas.microsoft.com/office/drawing/2014/main" id="{F410DC52-934A-4D47-8979-AE5FD9CB08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B0ED33-773F-465C-AA7A-391084DB3D19}"/>
              </a:ext>
            </a:extLst>
          </p:cNvPr>
          <p:cNvSpPr>
            <a:spLocks noGrp="1"/>
          </p:cNvSpPr>
          <p:nvPr>
            <p:ph type="sldNum" sz="quarter" idx="12"/>
          </p:nvPr>
        </p:nvSpPr>
        <p:spPr/>
        <p:txBody>
          <a:bodyPr/>
          <a:lstStyle/>
          <a:p>
            <a:fld id="{3654332C-6395-46EC-AE99-A6CA29B9639D}" type="slidenum">
              <a:rPr lang="en-US" smtClean="0"/>
              <a:t>‹#›</a:t>
            </a:fld>
            <a:endParaRPr lang="en-US"/>
          </a:p>
        </p:txBody>
      </p:sp>
    </p:spTree>
    <p:extLst>
      <p:ext uri="{BB962C8B-B14F-4D97-AF65-F5344CB8AC3E}">
        <p14:creationId xmlns:p14="http://schemas.microsoft.com/office/powerpoint/2010/main" val="2089255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40F2F-5A55-4704-A64A-243EA9C2F7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D03F39-7AF8-44B1-8F09-9598AED034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393E1B-2DC5-4E7C-9C69-F8A2F0B42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FCECE2D-5EE1-4363-88FB-A15CF7A1BFFF}"/>
              </a:ext>
            </a:extLst>
          </p:cNvPr>
          <p:cNvSpPr>
            <a:spLocks noGrp="1"/>
          </p:cNvSpPr>
          <p:nvPr>
            <p:ph type="dt" sz="half" idx="10"/>
          </p:nvPr>
        </p:nvSpPr>
        <p:spPr/>
        <p:txBody>
          <a:bodyPr/>
          <a:lstStyle/>
          <a:p>
            <a:fld id="{51FA86C6-7F46-493D-AC43-D3831DD63777}" type="datetime1">
              <a:rPr lang="en-US" smtClean="0"/>
              <a:t>3/5/2020</a:t>
            </a:fld>
            <a:endParaRPr lang="en-US"/>
          </a:p>
        </p:txBody>
      </p:sp>
      <p:sp>
        <p:nvSpPr>
          <p:cNvPr id="6" name="Footer Placeholder 5">
            <a:extLst>
              <a:ext uri="{FF2B5EF4-FFF2-40B4-BE49-F238E27FC236}">
                <a16:creationId xmlns:a16="http://schemas.microsoft.com/office/drawing/2014/main" id="{89DE3104-5BD2-48A9-A29F-AA6562700A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2B445E-F2AC-4493-BFDE-15FF302C2528}"/>
              </a:ext>
            </a:extLst>
          </p:cNvPr>
          <p:cNvSpPr>
            <a:spLocks noGrp="1"/>
          </p:cNvSpPr>
          <p:nvPr>
            <p:ph type="sldNum" sz="quarter" idx="12"/>
          </p:nvPr>
        </p:nvSpPr>
        <p:spPr/>
        <p:txBody>
          <a:bodyPr/>
          <a:lstStyle/>
          <a:p>
            <a:fld id="{3654332C-6395-46EC-AE99-A6CA29B9639D}" type="slidenum">
              <a:rPr lang="en-US" smtClean="0"/>
              <a:t>‹#›</a:t>
            </a:fld>
            <a:endParaRPr lang="en-US"/>
          </a:p>
        </p:txBody>
      </p:sp>
    </p:spTree>
    <p:extLst>
      <p:ext uri="{BB962C8B-B14F-4D97-AF65-F5344CB8AC3E}">
        <p14:creationId xmlns:p14="http://schemas.microsoft.com/office/powerpoint/2010/main" val="290121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F4121-98AE-432B-BD77-151F1ECD3E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1DFC01-EFF4-4605-88D3-EA4DBDFAAA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8D5C07-1AEB-496A-84D9-606EAD97F5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CEB90B9-B355-4C80-88EA-F02F3A7BDA94}"/>
              </a:ext>
            </a:extLst>
          </p:cNvPr>
          <p:cNvSpPr>
            <a:spLocks noGrp="1"/>
          </p:cNvSpPr>
          <p:nvPr>
            <p:ph type="dt" sz="half" idx="10"/>
          </p:nvPr>
        </p:nvSpPr>
        <p:spPr/>
        <p:txBody>
          <a:bodyPr/>
          <a:lstStyle/>
          <a:p>
            <a:fld id="{92F1A9E1-DFDB-47F7-A9FF-2CF0FB75800C}" type="datetime1">
              <a:rPr lang="en-US" smtClean="0"/>
              <a:t>3/5/2020</a:t>
            </a:fld>
            <a:endParaRPr lang="en-US"/>
          </a:p>
        </p:txBody>
      </p:sp>
      <p:sp>
        <p:nvSpPr>
          <p:cNvPr id="6" name="Footer Placeholder 5">
            <a:extLst>
              <a:ext uri="{FF2B5EF4-FFF2-40B4-BE49-F238E27FC236}">
                <a16:creationId xmlns:a16="http://schemas.microsoft.com/office/drawing/2014/main" id="{22EE601C-BD9F-4C3B-8ACA-71296A30B3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DA4261-DB83-48C4-B833-1B5EE65C5A65}"/>
              </a:ext>
            </a:extLst>
          </p:cNvPr>
          <p:cNvSpPr>
            <a:spLocks noGrp="1"/>
          </p:cNvSpPr>
          <p:nvPr>
            <p:ph type="sldNum" sz="quarter" idx="12"/>
          </p:nvPr>
        </p:nvSpPr>
        <p:spPr/>
        <p:txBody>
          <a:bodyPr/>
          <a:lstStyle/>
          <a:p>
            <a:fld id="{3654332C-6395-46EC-AE99-A6CA29B9639D}" type="slidenum">
              <a:rPr lang="en-US" smtClean="0"/>
              <a:t>‹#›</a:t>
            </a:fld>
            <a:endParaRPr lang="en-US"/>
          </a:p>
        </p:txBody>
      </p:sp>
    </p:spTree>
    <p:extLst>
      <p:ext uri="{BB962C8B-B14F-4D97-AF65-F5344CB8AC3E}">
        <p14:creationId xmlns:p14="http://schemas.microsoft.com/office/powerpoint/2010/main" val="591771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906BB8-366C-44C2-B4DA-5F7CEC6BEE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1B3B72-5401-4ED1-8E46-ABEEE005F9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5D590-8C24-4DDB-B21A-DB3DF1BA17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7D0C5F-5A7F-4A6C-9A56-A6C75F52ADEC}" type="datetime1">
              <a:rPr lang="en-US" smtClean="0"/>
              <a:t>3/5/2020</a:t>
            </a:fld>
            <a:endParaRPr lang="en-US"/>
          </a:p>
        </p:txBody>
      </p:sp>
      <p:sp>
        <p:nvSpPr>
          <p:cNvPr id="5" name="Footer Placeholder 4">
            <a:extLst>
              <a:ext uri="{FF2B5EF4-FFF2-40B4-BE49-F238E27FC236}">
                <a16:creationId xmlns:a16="http://schemas.microsoft.com/office/drawing/2014/main" id="{D380C8A8-5A55-4156-9B85-A73CEE3962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917D382-3BD5-4D09-A779-41D1A8E991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54332C-6395-46EC-AE99-A6CA29B9639D}" type="slidenum">
              <a:rPr lang="en-US" smtClean="0"/>
              <a:t>‹#›</a:t>
            </a:fld>
            <a:endParaRPr lang="en-US"/>
          </a:p>
        </p:txBody>
      </p:sp>
    </p:spTree>
    <p:extLst>
      <p:ext uri="{BB962C8B-B14F-4D97-AF65-F5344CB8AC3E}">
        <p14:creationId xmlns:p14="http://schemas.microsoft.com/office/powerpoint/2010/main" val="2401062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rcsb.org/3d-view/1J02/1"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2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commons.wikimedia.org/wiki/File:Simple_Periodic_Table_Chart-en.svg"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commons.wikimedia.org/wiki/File:PSM_V13_D058_Sound_waves_1.jp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archive.org/details/JanOfSound-PublicDomainTibetanMeditationBell503" TargetMode="External"/><Relationship Id="rId5" Type="http://schemas.openxmlformats.org/officeDocument/2006/relationships/image" Target="../media/image38.png"/><Relationship Id="rId4" Type="http://schemas.openxmlformats.org/officeDocument/2006/relationships/image" Target="../media/image37.jp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ftnmr.eu.pythonanywhere.com/"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pubs.acs.org/doi/abs/10.1021/acs.jchemed.9b00502"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hyperlink" Target="https://chem.libretexts.org/Courses/University_of_Illinois%2C_Springfield/Introduction_to_Organic_Spectroscopy/5%3A_Proton_Nuclear_Magnetic_Resonance_Spectroscopy_(NMR)/5.12%3A_Chemical_Shifts_in_%5C(%5E1H%5C)_NMR__Spectroscopy" TargetMode="External"/><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hyperlink" Target="https://creativecommons.org/licenses/by-nc-sa/3.0/us/"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chem.libretexts.org/Courses/University_of_Illinois%2C_Springfield/Introduction_to_Organic_Spectroscopy/5%3A_Proton_Nuclear_Magnetic_Resonance_Spectroscopy_(NMR)/5.12%3A_Chemical_Shifts_in_%5C(%5E1H%5C)_NMR__Spectroscopy" TargetMode="External"/><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hyperlink" Target="https://creativecommons.org/licenses/by-nc-sa/3.0/us/"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home.cc.umanitoba.ca/~wolowiec/spinworks/" TargetMode="External"/><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hyperlink" Target="https://en.m.wikipedia.org/wiki/File:Ethyl-formate-3D-balls.png" TargetMode="Externa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hyperlink" Target="https://home.cc.umanitoba.ca/~wolowiec/spinworks/" TargetMode="External"/><Relationship Id="rId7"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hyperlink" Target="https://en.m.wikipedia.org/wiki/File:Ethyl-formate-3D-balls.png" TargetMode="Externa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xml"/><Relationship Id="rId5" Type="http://schemas.openxmlformats.org/officeDocument/2006/relationships/image" Target="../media/image58.jpg"/><Relationship Id="rId4" Type="http://schemas.openxmlformats.org/officeDocument/2006/relationships/image" Target="../media/image57.jp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9.emf"/><Relationship Id="rId5" Type="http://schemas.openxmlformats.org/officeDocument/2006/relationships/oleObject" Target="../embeddings/oleObject1.bin"/><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63.jpg"/><Relationship Id="rId1" Type="http://schemas.openxmlformats.org/officeDocument/2006/relationships/slideLayout" Target="../slideLayouts/slideLayout2.xml"/><Relationship Id="rId5" Type="http://schemas.openxmlformats.org/officeDocument/2006/relationships/image" Target="cid:8d821fe6-5b4e-4dc3-a686-85c8357c3237" TargetMode="External"/><Relationship Id="rId4" Type="http://schemas.openxmlformats.org/officeDocument/2006/relationships/image" Target="../media/image65.jpe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66.wmf"/><Relationship Id="rId4" Type="http://schemas.openxmlformats.org/officeDocument/2006/relationships/oleObject" Target="../embeddings/oleObject2.bin"/></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66.wmf"/><Relationship Id="rId4" Type="http://schemas.openxmlformats.org/officeDocument/2006/relationships/oleObject" Target="../embeddings/oleObject3.bin"/></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74.png"/><Relationship Id="rId4" Type="http://schemas.openxmlformats.org/officeDocument/2006/relationships/oleObject" Target="../embeddings/oleObject4.bin"/></Relationships>
</file>

<file path=ppt/slides/_rels/slide4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commons.wikimedia.org/wiki/File:Frost_azoto_smallsize.gif"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hyperlink" Target="https://unity3d.com/" TargetMode="External"/><Relationship Id="rId3" Type="http://schemas.openxmlformats.org/officeDocument/2006/relationships/hyperlink" Target="https://www.rcsb.org/" TargetMode="External"/><Relationship Id="rId7" Type="http://schemas.openxmlformats.org/officeDocument/2006/relationships/hyperlink" Target="https://www.blender.org/" TargetMode="External"/><Relationship Id="rId2" Type="http://schemas.openxmlformats.org/officeDocument/2006/relationships/hyperlink" Target="http://www.crystallography.net/cod/" TargetMode="External"/><Relationship Id="rId1" Type="http://schemas.openxmlformats.org/officeDocument/2006/relationships/slideLayout" Target="../slideLayouts/slideLayout2.xml"/><Relationship Id="rId6" Type="http://schemas.openxmlformats.org/officeDocument/2006/relationships/hyperlink" Target="http://jmol.sourceforge.net/" TargetMode="External"/><Relationship Id="rId5" Type="http://schemas.openxmlformats.org/officeDocument/2006/relationships/hyperlink" Target="http://rruff.geo.arizona.edu/AMS/amcsd.php" TargetMode="External"/><Relationship Id="rId4" Type="http://schemas.openxmlformats.org/officeDocument/2006/relationships/hyperlink" Target="https://www.ccdc.cam.ac.uk/solutions/csd-system/components/csd/"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cid:31cd0e85-45b0-4e6b-8091-a089d48e595b" TargetMode="External"/><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1.jpg"/><Relationship Id="rId7" Type="http://schemas.openxmlformats.org/officeDocument/2006/relationships/image" Target="../media/image85.JPG"/><Relationship Id="rId2" Type="http://schemas.openxmlformats.org/officeDocument/2006/relationships/image" Target="../media/image80.jpg"/><Relationship Id="rId1" Type="http://schemas.openxmlformats.org/officeDocument/2006/relationships/slideLayout" Target="../slideLayouts/slideLayout2.xml"/><Relationship Id="rId6" Type="http://schemas.openxmlformats.org/officeDocument/2006/relationships/image" Target="../media/image84.jpg"/><Relationship Id="rId5" Type="http://schemas.openxmlformats.org/officeDocument/2006/relationships/image" Target="../media/image83.jpg"/><Relationship Id="rId4" Type="http://schemas.openxmlformats.org/officeDocument/2006/relationships/image" Target="../media/image82.jpg"/></Relationships>
</file>

<file path=ppt/slides/_rels/slide56.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2.xml"/><Relationship Id="rId4" Type="http://schemas.openxmlformats.org/officeDocument/2006/relationships/image" Target="../media/image88.JPG"/></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commons.wikimedia.org/wiki/File:Frost_azoto_smallsize.gi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commons.wikimedia.org/wiki/File:Frost_azoto_smallsize.gif"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epa.gov/ghgemissions/overview-greenhouse-gase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rcsb.org/structure/3o0r" TargetMode="Externa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DDAD2-9809-4383-9E5B-7E5EA91F9831}"/>
              </a:ext>
            </a:extLst>
          </p:cNvPr>
          <p:cNvSpPr>
            <a:spLocks noGrp="1"/>
          </p:cNvSpPr>
          <p:nvPr>
            <p:ph type="ctrTitle"/>
          </p:nvPr>
        </p:nvSpPr>
        <p:spPr/>
        <p:txBody>
          <a:bodyPr/>
          <a:lstStyle/>
          <a:p>
            <a:r>
              <a:rPr lang="en-US" dirty="0"/>
              <a:t>Data into insight: Teasing out how molecules behave</a:t>
            </a:r>
          </a:p>
        </p:txBody>
      </p:sp>
      <p:sp>
        <p:nvSpPr>
          <p:cNvPr id="3" name="Subtitle 2">
            <a:extLst>
              <a:ext uri="{FF2B5EF4-FFF2-40B4-BE49-F238E27FC236}">
                <a16:creationId xmlns:a16="http://schemas.microsoft.com/office/drawing/2014/main" id="{8FF336CC-2898-4E2F-9CE9-8073DA8A7647}"/>
              </a:ext>
            </a:extLst>
          </p:cNvPr>
          <p:cNvSpPr>
            <a:spLocks noGrp="1"/>
          </p:cNvSpPr>
          <p:nvPr>
            <p:ph type="subTitle" idx="1"/>
          </p:nvPr>
        </p:nvSpPr>
        <p:spPr>
          <a:xfrm>
            <a:off x="1524000" y="3602037"/>
            <a:ext cx="9144000" cy="2230591"/>
          </a:xfrm>
        </p:spPr>
        <p:txBody>
          <a:bodyPr>
            <a:normAutofit/>
          </a:bodyPr>
          <a:lstStyle/>
          <a:p>
            <a:r>
              <a:rPr lang="en-US" dirty="0"/>
              <a:t>Or:</a:t>
            </a:r>
          </a:p>
          <a:p>
            <a:r>
              <a:rPr lang="en-US" dirty="0"/>
              <a:t>What I do on my summer vacations</a:t>
            </a:r>
          </a:p>
          <a:p>
            <a:r>
              <a:rPr lang="en-US" sz="2000" dirty="0"/>
              <a:t>Mike Shaw</a:t>
            </a:r>
          </a:p>
          <a:p>
            <a:r>
              <a:rPr lang="en-US" sz="2000" dirty="0"/>
              <a:t>Science Circle</a:t>
            </a:r>
          </a:p>
          <a:p>
            <a:r>
              <a:rPr lang="en-US" sz="2000" dirty="0"/>
              <a:t> March 7, 2020</a:t>
            </a:r>
          </a:p>
        </p:txBody>
      </p:sp>
      <p:sp>
        <p:nvSpPr>
          <p:cNvPr id="4" name="Slide Number Placeholder 3">
            <a:extLst>
              <a:ext uri="{FF2B5EF4-FFF2-40B4-BE49-F238E27FC236}">
                <a16:creationId xmlns:a16="http://schemas.microsoft.com/office/drawing/2014/main" id="{F07D2F7E-0995-4F24-BAF7-49785A57E37C}"/>
              </a:ext>
            </a:extLst>
          </p:cNvPr>
          <p:cNvSpPr>
            <a:spLocks noGrp="1"/>
          </p:cNvSpPr>
          <p:nvPr>
            <p:ph type="sldNum" sz="quarter" idx="12"/>
          </p:nvPr>
        </p:nvSpPr>
        <p:spPr/>
        <p:txBody>
          <a:bodyPr/>
          <a:lstStyle/>
          <a:p>
            <a:fld id="{3654332C-6395-46EC-AE99-A6CA29B9639D}" type="slidenum">
              <a:rPr lang="en-US" smtClean="0"/>
              <a:t>1</a:t>
            </a:fld>
            <a:endParaRPr lang="en-US"/>
          </a:p>
        </p:txBody>
      </p:sp>
      <p:pic>
        <p:nvPicPr>
          <p:cNvPr id="5" name="f0e91a16-8637-49f2-b468-3b6c507187fa" descr="Image">
            <a:extLst>
              <a:ext uri="{FF2B5EF4-FFF2-40B4-BE49-F238E27FC236}">
                <a16:creationId xmlns:a16="http://schemas.microsoft.com/office/drawing/2014/main" id="{76DCA858-AD49-49EE-B896-AC7526EEB0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017" y="3833812"/>
            <a:ext cx="3363384" cy="252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934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96B10-FD86-4E12-A7B5-9B7DC4412E3F}"/>
              </a:ext>
            </a:extLst>
          </p:cNvPr>
          <p:cNvSpPr>
            <a:spLocks noGrp="1"/>
          </p:cNvSpPr>
          <p:nvPr>
            <p:ph type="title"/>
          </p:nvPr>
        </p:nvSpPr>
        <p:spPr/>
        <p:txBody>
          <a:bodyPr/>
          <a:lstStyle/>
          <a:p>
            <a:r>
              <a:rPr lang="en-US" b="1" dirty="0">
                <a:solidFill>
                  <a:srgbClr val="7030A0"/>
                </a:solidFill>
              </a:rPr>
              <a:t>Heme -NO</a:t>
            </a:r>
          </a:p>
        </p:txBody>
      </p:sp>
      <p:sp>
        <p:nvSpPr>
          <p:cNvPr id="3" name="Content Placeholder 2">
            <a:extLst>
              <a:ext uri="{FF2B5EF4-FFF2-40B4-BE49-F238E27FC236}">
                <a16:creationId xmlns:a16="http://schemas.microsoft.com/office/drawing/2014/main" id="{32BEA7F9-C068-460D-97B6-CB9D682955FD}"/>
              </a:ext>
            </a:extLst>
          </p:cNvPr>
          <p:cNvSpPr>
            <a:spLocks noGrp="1"/>
          </p:cNvSpPr>
          <p:nvPr>
            <p:ph idx="1"/>
          </p:nvPr>
        </p:nvSpPr>
        <p:spPr>
          <a:xfrm>
            <a:off x="278674" y="1825625"/>
            <a:ext cx="3434344" cy="4351338"/>
          </a:xfrm>
        </p:spPr>
        <p:txBody>
          <a:bodyPr>
            <a:normAutofit/>
          </a:bodyPr>
          <a:lstStyle/>
          <a:p>
            <a:r>
              <a:rPr lang="en-US" dirty="0"/>
              <a:t>This is an oxygenase enzyme, but with an NO bound to the heme.</a:t>
            </a:r>
          </a:p>
          <a:p>
            <a:r>
              <a:rPr lang="en-US" dirty="0"/>
              <a:t>There is a “pocket” for the heme and a channel for the gas (usually O</a:t>
            </a:r>
            <a:r>
              <a:rPr lang="en-US" baseline="-25000" dirty="0"/>
              <a:t>2</a:t>
            </a:r>
            <a:r>
              <a:rPr lang="en-US" dirty="0"/>
              <a:t>) to come in.</a:t>
            </a:r>
          </a:p>
        </p:txBody>
      </p:sp>
      <p:sp>
        <p:nvSpPr>
          <p:cNvPr id="4" name="Slide Number Placeholder 3">
            <a:extLst>
              <a:ext uri="{FF2B5EF4-FFF2-40B4-BE49-F238E27FC236}">
                <a16:creationId xmlns:a16="http://schemas.microsoft.com/office/drawing/2014/main" id="{1EEDC466-1401-4BA4-9C15-6C9FD63AAB04}"/>
              </a:ext>
            </a:extLst>
          </p:cNvPr>
          <p:cNvSpPr>
            <a:spLocks noGrp="1"/>
          </p:cNvSpPr>
          <p:nvPr>
            <p:ph type="sldNum" sz="quarter" idx="12"/>
          </p:nvPr>
        </p:nvSpPr>
        <p:spPr/>
        <p:txBody>
          <a:bodyPr/>
          <a:lstStyle/>
          <a:p>
            <a:fld id="{3654332C-6395-46EC-AE99-A6CA29B9639D}" type="slidenum">
              <a:rPr lang="en-US" smtClean="0"/>
              <a:t>10</a:t>
            </a:fld>
            <a:endParaRPr lang="en-US"/>
          </a:p>
        </p:txBody>
      </p:sp>
      <p:sp>
        <p:nvSpPr>
          <p:cNvPr id="5" name="TextBox 4">
            <a:extLst>
              <a:ext uri="{FF2B5EF4-FFF2-40B4-BE49-F238E27FC236}">
                <a16:creationId xmlns:a16="http://schemas.microsoft.com/office/drawing/2014/main" id="{CECB6C1C-658A-4AE7-9A11-D158EBAD463F}"/>
              </a:ext>
            </a:extLst>
          </p:cNvPr>
          <p:cNvSpPr txBox="1"/>
          <p:nvPr/>
        </p:nvSpPr>
        <p:spPr>
          <a:xfrm>
            <a:off x="838200" y="6003235"/>
            <a:ext cx="10028583" cy="646331"/>
          </a:xfrm>
          <a:prstGeom prst="rect">
            <a:avLst/>
          </a:prstGeom>
          <a:noFill/>
        </p:spPr>
        <p:txBody>
          <a:bodyPr wrap="square" rtlCol="0">
            <a:spAutoFit/>
          </a:bodyPr>
          <a:lstStyle/>
          <a:p>
            <a:pPr algn="ctr"/>
            <a:r>
              <a:rPr lang="en-US" dirty="0"/>
              <a:t>Crystal Structure of Rat Heme Oxygenase-1-Heme Bound to NO from RSCB-PDB</a:t>
            </a:r>
          </a:p>
          <a:p>
            <a:pPr algn="ctr"/>
            <a:r>
              <a:rPr lang="en-US" dirty="0">
                <a:hlinkClick r:id="rId2"/>
              </a:rPr>
              <a:t>http://www.rcsb.org/3d-view/1J02/1</a:t>
            </a:r>
            <a:r>
              <a:rPr lang="en-US" dirty="0"/>
              <a:t> </a:t>
            </a:r>
          </a:p>
        </p:txBody>
      </p:sp>
      <p:pic>
        <p:nvPicPr>
          <p:cNvPr id="7" name="Picture 6">
            <a:extLst>
              <a:ext uri="{FF2B5EF4-FFF2-40B4-BE49-F238E27FC236}">
                <a16:creationId xmlns:a16="http://schemas.microsoft.com/office/drawing/2014/main" id="{6FBD6DE2-E9E7-4750-9BB7-8B803EEF84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3018" y="1186182"/>
            <a:ext cx="7974987" cy="4485635"/>
          </a:xfrm>
          <a:prstGeom prst="rect">
            <a:avLst/>
          </a:prstGeom>
        </p:spPr>
      </p:pic>
    </p:spTree>
    <p:extLst>
      <p:ext uri="{BB962C8B-B14F-4D97-AF65-F5344CB8AC3E}">
        <p14:creationId xmlns:p14="http://schemas.microsoft.com/office/powerpoint/2010/main" val="3741245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39E02-D1E3-406A-8C8D-F10BDAC357B9}"/>
              </a:ext>
            </a:extLst>
          </p:cNvPr>
          <p:cNvSpPr>
            <a:spLocks noGrp="1"/>
          </p:cNvSpPr>
          <p:nvPr>
            <p:ph type="title"/>
          </p:nvPr>
        </p:nvSpPr>
        <p:spPr/>
        <p:txBody>
          <a:bodyPr/>
          <a:lstStyle/>
          <a:p>
            <a:r>
              <a:rPr lang="en-US" b="1" dirty="0">
                <a:solidFill>
                  <a:srgbClr val="7030A0"/>
                </a:solidFill>
              </a:rPr>
              <a:t>Partition of work…</a:t>
            </a:r>
          </a:p>
        </p:txBody>
      </p:sp>
      <p:sp>
        <p:nvSpPr>
          <p:cNvPr id="3" name="Slide Number Placeholder 2">
            <a:extLst>
              <a:ext uri="{FF2B5EF4-FFF2-40B4-BE49-F238E27FC236}">
                <a16:creationId xmlns:a16="http://schemas.microsoft.com/office/drawing/2014/main" id="{06CFB334-6FA7-4D9D-ACA2-9938944C45A2}"/>
              </a:ext>
            </a:extLst>
          </p:cNvPr>
          <p:cNvSpPr>
            <a:spLocks noGrp="1"/>
          </p:cNvSpPr>
          <p:nvPr>
            <p:ph type="sldNum" sz="quarter" idx="12"/>
          </p:nvPr>
        </p:nvSpPr>
        <p:spPr/>
        <p:txBody>
          <a:bodyPr/>
          <a:lstStyle/>
          <a:p>
            <a:fld id="{3654332C-6395-46EC-AE99-A6CA29B9639D}" type="slidenum">
              <a:rPr lang="en-US" smtClean="0"/>
              <a:t>11</a:t>
            </a:fld>
            <a:endParaRPr lang="en-US"/>
          </a:p>
        </p:txBody>
      </p:sp>
      <p:sp>
        <p:nvSpPr>
          <p:cNvPr id="6" name="Content Placeholder 5">
            <a:extLst>
              <a:ext uri="{FF2B5EF4-FFF2-40B4-BE49-F238E27FC236}">
                <a16:creationId xmlns:a16="http://schemas.microsoft.com/office/drawing/2014/main" id="{08F04FCC-6C71-452C-8FF3-2559D2C5CF12}"/>
              </a:ext>
            </a:extLst>
          </p:cNvPr>
          <p:cNvSpPr>
            <a:spLocks noGrp="1"/>
          </p:cNvSpPr>
          <p:nvPr>
            <p:ph idx="1"/>
          </p:nvPr>
        </p:nvSpPr>
        <p:spPr/>
        <p:txBody>
          <a:bodyPr>
            <a:normAutofit lnSpcReduction="10000"/>
          </a:bodyPr>
          <a:lstStyle/>
          <a:p>
            <a:r>
              <a:rPr lang="en-US" dirty="0"/>
              <a:t>Ph.D. students at OU primarily do synthesis of inorganic models of porphyrin species, and study biological heme species in actual enzymes such as hemoglobin and myoglobin with an emphasis on structural work and redox studies</a:t>
            </a:r>
          </a:p>
          <a:p>
            <a:endParaRPr lang="en-US" dirty="0"/>
          </a:p>
          <a:p>
            <a:r>
              <a:rPr lang="en-US" dirty="0"/>
              <a:t>My undergraduate and M.S. students have been looking at non-heme species most recently. Focused on consequences of electron-transfer events through electro-analytical chem methods.</a:t>
            </a:r>
          </a:p>
          <a:p>
            <a:endParaRPr lang="en-US" dirty="0"/>
          </a:p>
          <a:p>
            <a:r>
              <a:rPr lang="en-US" dirty="0"/>
              <a:t>Both groups look at ruthenium and iron</a:t>
            </a:r>
          </a:p>
        </p:txBody>
      </p:sp>
    </p:spTree>
    <p:extLst>
      <p:ext uri="{BB962C8B-B14F-4D97-AF65-F5344CB8AC3E}">
        <p14:creationId xmlns:p14="http://schemas.microsoft.com/office/powerpoint/2010/main" val="2881054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128CD-4CB7-4979-B90B-8440F7FF62DC}"/>
              </a:ext>
            </a:extLst>
          </p:cNvPr>
          <p:cNvSpPr>
            <a:spLocks noGrp="1"/>
          </p:cNvSpPr>
          <p:nvPr>
            <p:ph type="title"/>
          </p:nvPr>
        </p:nvSpPr>
        <p:spPr>
          <a:xfrm>
            <a:off x="365760" y="365125"/>
            <a:ext cx="11495314" cy="1325563"/>
          </a:xfrm>
        </p:spPr>
        <p:txBody>
          <a:bodyPr>
            <a:normAutofit fontScale="90000"/>
          </a:bodyPr>
          <a:lstStyle/>
          <a:p>
            <a:r>
              <a:rPr lang="en-US" b="1" dirty="0">
                <a:solidFill>
                  <a:srgbClr val="7030A0"/>
                </a:solidFill>
              </a:rPr>
              <a:t>In a nutshell… my approach is to use the development of research skills as teaching moments</a:t>
            </a:r>
          </a:p>
        </p:txBody>
      </p:sp>
      <p:sp>
        <p:nvSpPr>
          <p:cNvPr id="3" name="Content Placeholder 2">
            <a:extLst>
              <a:ext uri="{FF2B5EF4-FFF2-40B4-BE49-F238E27FC236}">
                <a16:creationId xmlns:a16="http://schemas.microsoft.com/office/drawing/2014/main" id="{707DB4DC-5CD6-4800-A485-5C2B7B96E0ED}"/>
              </a:ext>
            </a:extLst>
          </p:cNvPr>
          <p:cNvSpPr>
            <a:spLocks noGrp="1"/>
          </p:cNvSpPr>
          <p:nvPr>
            <p:ph idx="1"/>
          </p:nvPr>
        </p:nvSpPr>
        <p:spPr/>
        <p:txBody>
          <a:bodyPr>
            <a:normAutofit lnSpcReduction="10000"/>
          </a:bodyPr>
          <a:lstStyle/>
          <a:p>
            <a:r>
              <a:rPr lang="en-US" b="1" dirty="0">
                <a:solidFill>
                  <a:srgbClr val="7030A0"/>
                </a:solidFill>
              </a:rPr>
              <a:t>Synthesis</a:t>
            </a:r>
          </a:p>
          <a:p>
            <a:pPr lvl="1"/>
            <a:r>
              <a:rPr lang="en-US" dirty="0"/>
              <a:t>Prepare specific target compounds to further the goals of the collaboration</a:t>
            </a:r>
          </a:p>
          <a:p>
            <a:pPr lvl="1"/>
            <a:r>
              <a:rPr lang="en-US" dirty="0"/>
              <a:t>Air- and moisture sensitive materials require vacuum lines, </a:t>
            </a:r>
            <a:r>
              <a:rPr lang="en-US" dirty="0" err="1"/>
              <a:t>dryboxes</a:t>
            </a:r>
            <a:r>
              <a:rPr lang="en-US" dirty="0"/>
              <a:t>, a lot of special glassware and care.</a:t>
            </a:r>
          </a:p>
          <a:p>
            <a:r>
              <a:rPr lang="en-US" b="1" dirty="0">
                <a:solidFill>
                  <a:srgbClr val="7030A0"/>
                </a:solidFill>
              </a:rPr>
              <a:t>Characterization</a:t>
            </a:r>
          </a:p>
          <a:p>
            <a:pPr lvl="1"/>
            <a:r>
              <a:rPr lang="en-US" dirty="0"/>
              <a:t>We use spectroscopic and X-Ray diffraction methods to figure out if what we set out to make is actually what we made.</a:t>
            </a:r>
          </a:p>
          <a:p>
            <a:pPr lvl="1"/>
            <a:r>
              <a:rPr lang="en-US" dirty="0"/>
              <a:t>NMR, IR, Single crystal studies</a:t>
            </a:r>
          </a:p>
          <a:p>
            <a:r>
              <a:rPr lang="en-US" b="1" dirty="0">
                <a:solidFill>
                  <a:srgbClr val="7030A0"/>
                </a:solidFill>
              </a:rPr>
              <a:t>Investigation</a:t>
            </a:r>
          </a:p>
          <a:p>
            <a:pPr lvl="1"/>
            <a:r>
              <a:rPr lang="en-US" dirty="0"/>
              <a:t>Use electrochemistry and </a:t>
            </a:r>
            <a:r>
              <a:rPr lang="en-US" dirty="0" err="1"/>
              <a:t>spectroelectrochemistry</a:t>
            </a:r>
            <a:r>
              <a:rPr lang="en-US" dirty="0"/>
              <a:t> to find the consequences of electron-transfer</a:t>
            </a:r>
          </a:p>
        </p:txBody>
      </p:sp>
      <p:sp>
        <p:nvSpPr>
          <p:cNvPr id="4" name="Slide Number Placeholder 3">
            <a:extLst>
              <a:ext uri="{FF2B5EF4-FFF2-40B4-BE49-F238E27FC236}">
                <a16:creationId xmlns:a16="http://schemas.microsoft.com/office/drawing/2014/main" id="{7CB4AFD5-BF96-4847-B6FA-2C7F701FA3C6}"/>
              </a:ext>
            </a:extLst>
          </p:cNvPr>
          <p:cNvSpPr>
            <a:spLocks noGrp="1"/>
          </p:cNvSpPr>
          <p:nvPr>
            <p:ph type="sldNum" sz="quarter" idx="12"/>
          </p:nvPr>
        </p:nvSpPr>
        <p:spPr/>
        <p:txBody>
          <a:bodyPr/>
          <a:lstStyle/>
          <a:p>
            <a:fld id="{3654332C-6395-46EC-AE99-A6CA29B9639D}" type="slidenum">
              <a:rPr lang="en-US" smtClean="0"/>
              <a:t>12</a:t>
            </a:fld>
            <a:endParaRPr lang="en-US"/>
          </a:p>
        </p:txBody>
      </p:sp>
    </p:spTree>
    <p:extLst>
      <p:ext uri="{BB962C8B-B14F-4D97-AF65-F5344CB8AC3E}">
        <p14:creationId xmlns:p14="http://schemas.microsoft.com/office/powerpoint/2010/main" val="35534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A0E24-A7F8-4F0A-B822-B589FC6193FF}"/>
              </a:ext>
            </a:extLst>
          </p:cNvPr>
          <p:cNvSpPr>
            <a:spLocks noGrp="1"/>
          </p:cNvSpPr>
          <p:nvPr>
            <p:ph type="title"/>
          </p:nvPr>
        </p:nvSpPr>
        <p:spPr>
          <a:xfrm>
            <a:off x="296091" y="365125"/>
            <a:ext cx="11512731" cy="1325563"/>
          </a:xfrm>
        </p:spPr>
        <p:txBody>
          <a:bodyPr>
            <a:normAutofit/>
          </a:bodyPr>
          <a:lstStyle/>
          <a:p>
            <a:pPr algn="ctr"/>
            <a:r>
              <a:rPr lang="en-US" b="1" dirty="0">
                <a:solidFill>
                  <a:srgbClr val="7030A0"/>
                </a:solidFill>
              </a:rPr>
              <a:t>This is from my hot water heater, not my lab… </a:t>
            </a:r>
            <a:br>
              <a:rPr lang="en-US" b="1" dirty="0">
                <a:solidFill>
                  <a:srgbClr val="7030A0"/>
                </a:solidFill>
              </a:rPr>
            </a:br>
            <a:r>
              <a:rPr lang="en-US" b="1" dirty="0">
                <a:solidFill>
                  <a:srgbClr val="7030A0"/>
                </a:solidFill>
              </a:rPr>
              <a:t>We have to teach and promote a culture of safety!</a:t>
            </a:r>
          </a:p>
        </p:txBody>
      </p:sp>
      <p:pic>
        <p:nvPicPr>
          <p:cNvPr id="9" name="Content Placeholder 8">
            <a:extLst>
              <a:ext uri="{FF2B5EF4-FFF2-40B4-BE49-F238E27FC236}">
                <a16:creationId xmlns:a16="http://schemas.microsoft.com/office/drawing/2014/main" id="{6F112C79-788B-4B18-A2ED-7802121B98E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144" y="1825625"/>
            <a:ext cx="7735712" cy="4351338"/>
          </a:xfrm>
        </p:spPr>
      </p:pic>
      <p:sp>
        <p:nvSpPr>
          <p:cNvPr id="3" name="Slide Number Placeholder 2">
            <a:extLst>
              <a:ext uri="{FF2B5EF4-FFF2-40B4-BE49-F238E27FC236}">
                <a16:creationId xmlns:a16="http://schemas.microsoft.com/office/drawing/2014/main" id="{1F0831E8-FA7A-4B10-B661-93185C313FC7}"/>
              </a:ext>
            </a:extLst>
          </p:cNvPr>
          <p:cNvSpPr>
            <a:spLocks noGrp="1"/>
          </p:cNvSpPr>
          <p:nvPr>
            <p:ph type="sldNum" sz="quarter" idx="12"/>
          </p:nvPr>
        </p:nvSpPr>
        <p:spPr/>
        <p:txBody>
          <a:bodyPr/>
          <a:lstStyle/>
          <a:p>
            <a:fld id="{3654332C-6395-46EC-AE99-A6CA29B9639D}" type="slidenum">
              <a:rPr lang="en-US" smtClean="0"/>
              <a:t>13</a:t>
            </a:fld>
            <a:endParaRPr lang="en-US"/>
          </a:p>
        </p:txBody>
      </p:sp>
    </p:spTree>
    <p:extLst>
      <p:ext uri="{BB962C8B-B14F-4D97-AF65-F5344CB8AC3E}">
        <p14:creationId xmlns:p14="http://schemas.microsoft.com/office/powerpoint/2010/main" val="806498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F988BA0-4E4A-40D4-BDEB-DE12262D79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84" y="4023518"/>
            <a:ext cx="3747861" cy="2810896"/>
          </a:xfrm>
          <a:prstGeom prst="rect">
            <a:avLst/>
          </a:prstGeom>
        </p:spPr>
      </p:pic>
      <p:sp>
        <p:nvSpPr>
          <p:cNvPr id="2" name="Title 1">
            <a:extLst>
              <a:ext uri="{FF2B5EF4-FFF2-40B4-BE49-F238E27FC236}">
                <a16:creationId xmlns:a16="http://schemas.microsoft.com/office/drawing/2014/main" id="{C1660578-4903-4572-8B21-D2C0F42FD864}"/>
              </a:ext>
            </a:extLst>
          </p:cNvPr>
          <p:cNvSpPr>
            <a:spLocks noGrp="1"/>
          </p:cNvSpPr>
          <p:nvPr>
            <p:ph type="title"/>
          </p:nvPr>
        </p:nvSpPr>
        <p:spPr/>
        <p:txBody>
          <a:bodyPr/>
          <a:lstStyle/>
          <a:p>
            <a:r>
              <a:rPr lang="en-US" b="1" dirty="0">
                <a:solidFill>
                  <a:srgbClr val="7030A0"/>
                </a:solidFill>
              </a:rPr>
              <a:t>Synthesis</a:t>
            </a:r>
          </a:p>
        </p:txBody>
      </p:sp>
      <p:pic>
        <p:nvPicPr>
          <p:cNvPr id="6" name="Content Placeholder 5">
            <a:extLst>
              <a:ext uri="{FF2B5EF4-FFF2-40B4-BE49-F238E27FC236}">
                <a16:creationId xmlns:a16="http://schemas.microsoft.com/office/drawing/2014/main" id="{8CBA301F-84C8-438B-932C-77A7B250E1D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33405" y="122670"/>
            <a:ext cx="3251200" cy="2438400"/>
          </a:xfrm>
        </p:spPr>
      </p:pic>
      <p:sp>
        <p:nvSpPr>
          <p:cNvPr id="4" name="Slide Number Placeholder 3">
            <a:extLst>
              <a:ext uri="{FF2B5EF4-FFF2-40B4-BE49-F238E27FC236}">
                <a16:creationId xmlns:a16="http://schemas.microsoft.com/office/drawing/2014/main" id="{0E201FA1-C5D5-4879-BCA8-6BA1E2344FC7}"/>
              </a:ext>
            </a:extLst>
          </p:cNvPr>
          <p:cNvSpPr>
            <a:spLocks noGrp="1"/>
          </p:cNvSpPr>
          <p:nvPr>
            <p:ph type="sldNum" sz="quarter" idx="12"/>
          </p:nvPr>
        </p:nvSpPr>
        <p:spPr/>
        <p:txBody>
          <a:bodyPr/>
          <a:lstStyle/>
          <a:p>
            <a:fld id="{3654332C-6395-46EC-AE99-A6CA29B9639D}" type="slidenum">
              <a:rPr lang="en-US" smtClean="0"/>
              <a:t>14</a:t>
            </a:fld>
            <a:endParaRPr lang="en-US"/>
          </a:p>
        </p:txBody>
      </p:sp>
      <p:pic>
        <p:nvPicPr>
          <p:cNvPr id="8" name="Picture 7">
            <a:extLst>
              <a:ext uri="{FF2B5EF4-FFF2-40B4-BE49-F238E27FC236}">
                <a16:creationId xmlns:a16="http://schemas.microsoft.com/office/drawing/2014/main" id="{F74D1129-8AB6-4BB5-9B05-A03D7B3D56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5688" y="1216747"/>
            <a:ext cx="2654986" cy="3539981"/>
          </a:xfrm>
          <a:prstGeom prst="rect">
            <a:avLst/>
          </a:prstGeom>
        </p:spPr>
      </p:pic>
      <p:pic>
        <p:nvPicPr>
          <p:cNvPr id="10" name="Picture 9">
            <a:extLst>
              <a:ext uri="{FF2B5EF4-FFF2-40B4-BE49-F238E27FC236}">
                <a16:creationId xmlns:a16="http://schemas.microsoft.com/office/drawing/2014/main" id="{C7BFB292-5FF7-4033-9F17-0590410FC7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480122"/>
            <a:ext cx="948477" cy="1231755"/>
          </a:xfrm>
          <a:prstGeom prst="rect">
            <a:avLst/>
          </a:prstGeom>
        </p:spPr>
      </p:pic>
      <p:pic>
        <p:nvPicPr>
          <p:cNvPr id="12" name="Picture 11">
            <a:extLst>
              <a:ext uri="{FF2B5EF4-FFF2-40B4-BE49-F238E27FC236}">
                <a16:creationId xmlns:a16="http://schemas.microsoft.com/office/drawing/2014/main" id="{B7CD1580-9E57-4250-98EC-6D5CCEC812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8477" y="1470159"/>
            <a:ext cx="3391180" cy="2553359"/>
          </a:xfrm>
          <a:prstGeom prst="rect">
            <a:avLst/>
          </a:prstGeom>
        </p:spPr>
      </p:pic>
      <p:pic>
        <p:nvPicPr>
          <p:cNvPr id="14" name="Picture 13">
            <a:extLst>
              <a:ext uri="{FF2B5EF4-FFF2-40B4-BE49-F238E27FC236}">
                <a16:creationId xmlns:a16="http://schemas.microsoft.com/office/drawing/2014/main" id="{826C105B-C147-427A-9C06-B9B9B187FB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51446" y="2643311"/>
            <a:ext cx="2933159" cy="3895601"/>
          </a:xfrm>
          <a:prstGeom prst="rect">
            <a:avLst/>
          </a:prstGeom>
        </p:spPr>
      </p:pic>
    </p:spTree>
    <p:extLst>
      <p:ext uri="{BB962C8B-B14F-4D97-AF65-F5344CB8AC3E}">
        <p14:creationId xmlns:p14="http://schemas.microsoft.com/office/powerpoint/2010/main" val="2568411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18F82-DE53-4D27-9327-A71487514103}"/>
              </a:ext>
            </a:extLst>
          </p:cNvPr>
          <p:cNvSpPr>
            <a:spLocks noGrp="1"/>
          </p:cNvSpPr>
          <p:nvPr>
            <p:ph type="title"/>
          </p:nvPr>
        </p:nvSpPr>
        <p:spPr/>
        <p:txBody>
          <a:bodyPr/>
          <a:lstStyle/>
          <a:p>
            <a:r>
              <a:rPr lang="en-US" b="1" dirty="0">
                <a:solidFill>
                  <a:srgbClr val="7030A0"/>
                </a:solidFill>
              </a:rPr>
              <a:t>Making NO</a:t>
            </a:r>
          </a:p>
        </p:txBody>
      </p:sp>
      <p:pic>
        <p:nvPicPr>
          <p:cNvPr id="5" name="Content Placeholder 4">
            <a:extLst>
              <a:ext uri="{FF2B5EF4-FFF2-40B4-BE49-F238E27FC236}">
                <a16:creationId xmlns:a16="http://schemas.microsoft.com/office/drawing/2014/main" id="{9E0E182E-32E3-46A4-8B37-6D69C8E28E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00289" y="1166245"/>
            <a:ext cx="7735712" cy="4351338"/>
          </a:xfrm>
        </p:spPr>
      </p:pic>
      <p:sp>
        <p:nvSpPr>
          <p:cNvPr id="3" name="Slide Number Placeholder 2">
            <a:extLst>
              <a:ext uri="{FF2B5EF4-FFF2-40B4-BE49-F238E27FC236}">
                <a16:creationId xmlns:a16="http://schemas.microsoft.com/office/drawing/2014/main" id="{57868024-22C8-4B88-A144-F7861DF4C079}"/>
              </a:ext>
            </a:extLst>
          </p:cNvPr>
          <p:cNvSpPr>
            <a:spLocks noGrp="1"/>
          </p:cNvSpPr>
          <p:nvPr>
            <p:ph type="sldNum" sz="quarter" idx="12"/>
          </p:nvPr>
        </p:nvSpPr>
        <p:spPr/>
        <p:txBody>
          <a:bodyPr/>
          <a:lstStyle/>
          <a:p>
            <a:fld id="{3654332C-6395-46EC-AE99-A6CA29B9639D}" type="slidenum">
              <a:rPr lang="en-US" smtClean="0"/>
              <a:t>15</a:t>
            </a:fld>
            <a:endParaRPr lang="en-US"/>
          </a:p>
        </p:txBody>
      </p:sp>
      <p:sp>
        <p:nvSpPr>
          <p:cNvPr id="4" name="TextBox 3">
            <a:extLst>
              <a:ext uri="{FF2B5EF4-FFF2-40B4-BE49-F238E27FC236}">
                <a16:creationId xmlns:a16="http://schemas.microsoft.com/office/drawing/2014/main" id="{CF9A19FF-E661-4FA9-A108-2E15B2355697}"/>
              </a:ext>
            </a:extLst>
          </p:cNvPr>
          <p:cNvSpPr txBox="1"/>
          <p:nvPr/>
        </p:nvSpPr>
        <p:spPr>
          <a:xfrm>
            <a:off x="756000" y="1628503"/>
            <a:ext cx="2213624" cy="4801314"/>
          </a:xfrm>
          <a:prstGeom prst="rect">
            <a:avLst/>
          </a:prstGeom>
          <a:noFill/>
        </p:spPr>
        <p:txBody>
          <a:bodyPr wrap="square" rtlCol="0">
            <a:spAutoFit/>
          </a:bodyPr>
          <a:lstStyle/>
          <a:p>
            <a:pPr algn="ctr"/>
            <a:r>
              <a:rPr lang="en-US" dirty="0"/>
              <a:t>NaNO</a:t>
            </a:r>
            <a:r>
              <a:rPr lang="en-US" baseline="-25000" dirty="0"/>
              <a:t>2(</a:t>
            </a:r>
            <a:r>
              <a:rPr lang="en-US" baseline="-25000" dirty="0" err="1"/>
              <a:t>aq</a:t>
            </a:r>
            <a:r>
              <a:rPr lang="en-US" baseline="-25000" dirty="0"/>
              <a:t>)</a:t>
            </a:r>
          </a:p>
          <a:p>
            <a:pPr algn="ctr"/>
            <a:endParaRPr lang="en-US" dirty="0"/>
          </a:p>
          <a:p>
            <a:pPr algn="ctr"/>
            <a:r>
              <a:rPr lang="en-US" dirty="0"/>
              <a:t>+ H</a:t>
            </a:r>
            <a:r>
              <a:rPr lang="en-US" baseline="-25000" dirty="0"/>
              <a:t>2</a:t>
            </a:r>
            <a:r>
              <a:rPr lang="en-US" dirty="0"/>
              <a:t>SO</a:t>
            </a:r>
            <a:r>
              <a:rPr lang="en-US" baseline="-25000" dirty="0"/>
              <a:t>4(</a:t>
            </a:r>
            <a:r>
              <a:rPr lang="en-US" baseline="-25000" dirty="0" err="1"/>
              <a:t>aq</a:t>
            </a:r>
            <a:r>
              <a:rPr lang="en-US" baseline="-25000" dirty="0"/>
              <a:t>)</a:t>
            </a:r>
          </a:p>
          <a:p>
            <a:pPr algn="ctr"/>
            <a:endParaRPr lang="en-US" dirty="0"/>
          </a:p>
          <a:p>
            <a:pPr algn="ctr"/>
            <a:r>
              <a:rPr lang="en-US" dirty="0"/>
              <a:t>+ Fe(NH</a:t>
            </a:r>
            <a:r>
              <a:rPr lang="en-US" baseline="-25000" dirty="0"/>
              <a:t>4</a:t>
            </a:r>
            <a:r>
              <a:rPr lang="en-US" dirty="0"/>
              <a:t>)</a:t>
            </a:r>
            <a:r>
              <a:rPr lang="en-US" baseline="-25000" dirty="0"/>
              <a:t>2</a:t>
            </a:r>
            <a:r>
              <a:rPr lang="en-US" dirty="0"/>
              <a:t>(SO</a:t>
            </a:r>
            <a:r>
              <a:rPr lang="en-US" baseline="-25000" dirty="0"/>
              <a:t>4</a:t>
            </a:r>
            <a:r>
              <a:rPr lang="en-US" dirty="0"/>
              <a:t>)</a:t>
            </a:r>
            <a:r>
              <a:rPr lang="en-US" baseline="-25000" dirty="0"/>
              <a:t>2 (</a:t>
            </a:r>
            <a:r>
              <a:rPr lang="en-US" baseline="-25000" dirty="0" err="1"/>
              <a:t>aq</a:t>
            </a:r>
            <a:r>
              <a:rPr lang="en-US" baseline="-25000" dirty="0"/>
              <a:t>)</a:t>
            </a:r>
          </a:p>
          <a:p>
            <a:pPr algn="ctr"/>
            <a:endParaRPr lang="en-US" dirty="0"/>
          </a:p>
          <a:p>
            <a:pPr algn="ctr"/>
            <a:r>
              <a:rPr lang="en-US" sz="3600" b="1" dirty="0">
                <a:solidFill>
                  <a:srgbClr val="7030A0"/>
                </a:solidFill>
                <a:sym typeface="Wingdings 3" panose="05040102010807070707" pitchFamily="18" charset="2"/>
              </a:rPr>
              <a:t></a:t>
            </a:r>
          </a:p>
          <a:p>
            <a:pPr algn="ctr"/>
            <a:endParaRPr lang="en-US" dirty="0">
              <a:sym typeface="Wingdings 3" panose="05040102010807070707" pitchFamily="18" charset="2"/>
            </a:endParaRPr>
          </a:p>
          <a:p>
            <a:pPr algn="ctr"/>
            <a:r>
              <a:rPr lang="en-US" b="1" dirty="0">
                <a:solidFill>
                  <a:srgbClr val="7030A0"/>
                </a:solidFill>
                <a:sym typeface="Wingdings 3" panose="05040102010807070707" pitchFamily="18" charset="2"/>
              </a:rPr>
              <a:t>NO</a:t>
            </a:r>
            <a:r>
              <a:rPr lang="en-US" b="1" baseline="-25000" dirty="0">
                <a:solidFill>
                  <a:srgbClr val="7030A0"/>
                </a:solidFill>
                <a:sym typeface="Wingdings 3" panose="05040102010807070707" pitchFamily="18" charset="2"/>
              </a:rPr>
              <a:t>(g)</a:t>
            </a:r>
            <a:r>
              <a:rPr lang="en-US" dirty="0">
                <a:sym typeface="Wingdings 3" panose="05040102010807070707" pitchFamily="18" charset="2"/>
              </a:rPr>
              <a:t> + H</a:t>
            </a:r>
            <a:r>
              <a:rPr lang="en-US" baseline="-25000" dirty="0">
                <a:sym typeface="Wingdings 3" panose="05040102010807070707" pitchFamily="18" charset="2"/>
              </a:rPr>
              <a:t>2</a:t>
            </a:r>
            <a:r>
              <a:rPr lang="en-US" dirty="0">
                <a:sym typeface="Wingdings 3" panose="05040102010807070707" pitchFamily="18" charset="2"/>
              </a:rPr>
              <a:t>O</a:t>
            </a:r>
          </a:p>
          <a:p>
            <a:pPr algn="ctr"/>
            <a:endParaRPr lang="en-US" dirty="0">
              <a:sym typeface="Wingdings 3" panose="05040102010807070707" pitchFamily="18" charset="2"/>
            </a:endParaRPr>
          </a:p>
          <a:p>
            <a:pPr algn="ctr"/>
            <a:r>
              <a:rPr lang="en-US" dirty="0">
                <a:sym typeface="Wingdings 3" panose="05040102010807070707" pitchFamily="18" charset="2"/>
              </a:rPr>
              <a:t>+ Fe</a:t>
            </a:r>
            <a:r>
              <a:rPr lang="en-US" baseline="30000" dirty="0">
                <a:sym typeface="Wingdings 3" panose="05040102010807070707" pitchFamily="18" charset="2"/>
              </a:rPr>
              <a:t>3+</a:t>
            </a:r>
            <a:r>
              <a:rPr lang="en-US" baseline="-25000" dirty="0">
                <a:sym typeface="Wingdings 3" panose="05040102010807070707" pitchFamily="18" charset="2"/>
              </a:rPr>
              <a:t>(</a:t>
            </a:r>
            <a:r>
              <a:rPr lang="en-US" baseline="-25000" dirty="0" err="1">
                <a:sym typeface="Wingdings 3" panose="05040102010807070707" pitchFamily="18" charset="2"/>
              </a:rPr>
              <a:t>aq</a:t>
            </a:r>
            <a:r>
              <a:rPr lang="en-US" baseline="-25000" dirty="0">
                <a:sym typeface="Wingdings 3" panose="05040102010807070707" pitchFamily="18" charset="2"/>
              </a:rPr>
              <a:t>)</a:t>
            </a:r>
          </a:p>
          <a:p>
            <a:pPr algn="ctr"/>
            <a:endParaRPr lang="en-US" dirty="0">
              <a:sym typeface="Wingdings 3" panose="05040102010807070707" pitchFamily="18" charset="2"/>
            </a:endParaRPr>
          </a:p>
          <a:p>
            <a:pPr algn="ctr"/>
            <a:r>
              <a:rPr lang="en-US" dirty="0">
                <a:sym typeface="Wingdings 3" panose="05040102010807070707" pitchFamily="18" charset="2"/>
              </a:rPr>
              <a:t>+Na</a:t>
            </a:r>
            <a:r>
              <a:rPr lang="en-US" baseline="30000" dirty="0">
                <a:sym typeface="Wingdings 3" panose="05040102010807070707" pitchFamily="18" charset="2"/>
              </a:rPr>
              <a:t>+</a:t>
            </a:r>
            <a:r>
              <a:rPr lang="en-US" baseline="-25000" dirty="0">
                <a:sym typeface="Wingdings 3" panose="05040102010807070707" pitchFamily="18" charset="2"/>
              </a:rPr>
              <a:t>(</a:t>
            </a:r>
            <a:r>
              <a:rPr lang="en-US" baseline="-25000" dirty="0" err="1">
                <a:sym typeface="Wingdings 3" panose="05040102010807070707" pitchFamily="18" charset="2"/>
              </a:rPr>
              <a:t>aq</a:t>
            </a:r>
            <a:r>
              <a:rPr lang="en-US" baseline="-25000" dirty="0">
                <a:sym typeface="Wingdings 3" panose="05040102010807070707" pitchFamily="18" charset="2"/>
              </a:rPr>
              <a:t>)</a:t>
            </a:r>
            <a:r>
              <a:rPr lang="en-US" dirty="0">
                <a:sym typeface="Wingdings 3" panose="05040102010807070707" pitchFamily="18" charset="2"/>
              </a:rPr>
              <a:t> + NH</a:t>
            </a:r>
            <a:r>
              <a:rPr lang="en-US" baseline="-25000" dirty="0">
                <a:sym typeface="Wingdings 3" panose="05040102010807070707" pitchFamily="18" charset="2"/>
              </a:rPr>
              <a:t>4</a:t>
            </a:r>
            <a:r>
              <a:rPr lang="en-US" baseline="30000" dirty="0">
                <a:sym typeface="Wingdings 3" panose="05040102010807070707" pitchFamily="18" charset="2"/>
              </a:rPr>
              <a:t>+</a:t>
            </a:r>
            <a:r>
              <a:rPr lang="en-US" baseline="-25000" dirty="0">
                <a:sym typeface="Wingdings 3" panose="05040102010807070707" pitchFamily="18" charset="2"/>
              </a:rPr>
              <a:t>(</a:t>
            </a:r>
            <a:r>
              <a:rPr lang="en-US" baseline="-25000" dirty="0" err="1">
                <a:sym typeface="Wingdings 3" panose="05040102010807070707" pitchFamily="18" charset="2"/>
              </a:rPr>
              <a:t>aq</a:t>
            </a:r>
            <a:r>
              <a:rPr lang="en-US" baseline="-25000" dirty="0">
                <a:sym typeface="Wingdings 3" panose="05040102010807070707" pitchFamily="18" charset="2"/>
              </a:rPr>
              <a:t>)</a:t>
            </a:r>
            <a:endParaRPr lang="en-US" baseline="30000" dirty="0">
              <a:sym typeface="Wingdings 3" panose="05040102010807070707" pitchFamily="18" charset="2"/>
            </a:endParaRPr>
          </a:p>
          <a:p>
            <a:pPr algn="ctr"/>
            <a:endParaRPr lang="en-US" dirty="0">
              <a:sym typeface="Wingdings 3" panose="05040102010807070707" pitchFamily="18" charset="2"/>
            </a:endParaRPr>
          </a:p>
          <a:p>
            <a:pPr algn="ctr"/>
            <a:r>
              <a:rPr lang="en-US" dirty="0">
                <a:sym typeface="Wingdings 3" panose="05040102010807070707" pitchFamily="18" charset="2"/>
              </a:rPr>
              <a:t>3SO</a:t>
            </a:r>
            <a:r>
              <a:rPr lang="en-US" baseline="-25000" dirty="0">
                <a:sym typeface="Wingdings 3" panose="05040102010807070707" pitchFamily="18" charset="2"/>
              </a:rPr>
              <a:t>4</a:t>
            </a:r>
            <a:r>
              <a:rPr lang="en-US" baseline="30000" dirty="0">
                <a:sym typeface="Wingdings 3" panose="05040102010807070707" pitchFamily="18" charset="2"/>
              </a:rPr>
              <a:t>2–</a:t>
            </a:r>
            <a:r>
              <a:rPr lang="en-US" baseline="-25000" dirty="0">
                <a:sym typeface="Wingdings 3" panose="05040102010807070707" pitchFamily="18" charset="2"/>
              </a:rPr>
              <a:t>(</a:t>
            </a:r>
            <a:r>
              <a:rPr lang="en-US" baseline="-25000" dirty="0" err="1">
                <a:sym typeface="Wingdings 3" panose="05040102010807070707" pitchFamily="18" charset="2"/>
              </a:rPr>
              <a:t>aq</a:t>
            </a:r>
            <a:r>
              <a:rPr lang="en-US" baseline="-25000" dirty="0">
                <a:sym typeface="Wingdings 3" panose="05040102010807070707" pitchFamily="18" charset="2"/>
              </a:rPr>
              <a:t>)</a:t>
            </a:r>
            <a:endParaRPr lang="en-US" dirty="0">
              <a:sym typeface="Wingdings 3" panose="05040102010807070707" pitchFamily="18" charset="2"/>
            </a:endParaRPr>
          </a:p>
          <a:p>
            <a:endParaRPr lang="en-US" dirty="0"/>
          </a:p>
        </p:txBody>
      </p:sp>
      <p:sp>
        <p:nvSpPr>
          <p:cNvPr id="6" name="Right Brace 5">
            <a:extLst>
              <a:ext uri="{FF2B5EF4-FFF2-40B4-BE49-F238E27FC236}">
                <a16:creationId xmlns:a16="http://schemas.microsoft.com/office/drawing/2014/main" id="{9D44F012-8A82-4031-98E2-F38A4DEB44FC}"/>
              </a:ext>
            </a:extLst>
          </p:cNvPr>
          <p:cNvSpPr/>
          <p:nvPr/>
        </p:nvSpPr>
        <p:spPr>
          <a:xfrm>
            <a:off x="2725783" y="2263194"/>
            <a:ext cx="113211" cy="949235"/>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FA7DA6CA-0F51-4D82-B4DB-23187AA41897}"/>
              </a:ext>
            </a:extLst>
          </p:cNvPr>
          <p:cNvCxnSpPr>
            <a:cxnSpLocks/>
          </p:cNvCxnSpPr>
          <p:nvPr/>
        </p:nvCxnSpPr>
        <p:spPr>
          <a:xfrm>
            <a:off x="2969624" y="2737811"/>
            <a:ext cx="2220685" cy="1694852"/>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ight Brace 8">
            <a:extLst>
              <a:ext uri="{FF2B5EF4-FFF2-40B4-BE49-F238E27FC236}">
                <a16:creationId xmlns:a16="http://schemas.microsoft.com/office/drawing/2014/main" id="{0DD68339-1542-47A8-9299-2A600CA41C33}"/>
              </a:ext>
            </a:extLst>
          </p:cNvPr>
          <p:cNvSpPr/>
          <p:nvPr/>
        </p:nvSpPr>
        <p:spPr>
          <a:xfrm>
            <a:off x="2606007" y="1619267"/>
            <a:ext cx="45719" cy="486624"/>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483E038D-F53B-4607-BBBF-FD9C647AFF24}"/>
              </a:ext>
            </a:extLst>
          </p:cNvPr>
          <p:cNvCxnSpPr/>
          <p:nvPr/>
        </p:nvCxnSpPr>
        <p:spPr>
          <a:xfrm>
            <a:off x="2725783" y="1856509"/>
            <a:ext cx="2917635"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B372D32-0834-4805-B52B-7B17596F1179}"/>
              </a:ext>
            </a:extLst>
          </p:cNvPr>
          <p:cNvSpPr txBox="1"/>
          <p:nvPr/>
        </p:nvSpPr>
        <p:spPr>
          <a:xfrm>
            <a:off x="5440217" y="5892800"/>
            <a:ext cx="5558709" cy="369332"/>
          </a:xfrm>
          <a:prstGeom prst="rect">
            <a:avLst/>
          </a:prstGeom>
          <a:noFill/>
        </p:spPr>
        <p:txBody>
          <a:bodyPr wrap="square" rtlCol="0">
            <a:spAutoFit/>
          </a:bodyPr>
          <a:lstStyle/>
          <a:p>
            <a:r>
              <a:rPr lang="en-US" dirty="0">
                <a:solidFill>
                  <a:srgbClr val="FF0000"/>
                </a:solidFill>
              </a:rPr>
              <a:t>Net ionic </a:t>
            </a:r>
            <a:r>
              <a:rPr lang="en-US" dirty="0" err="1">
                <a:solidFill>
                  <a:srgbClr val="FF0000"/>
                </a:solidFill>
              </a:rPr>
              <a:t>Eq</a:t>
            </a:r>
            <a:r>
              <a:rPr lang="en-US" baseline="30000" dirty="0" err="1">
                <a:solidFill>
                  <a:srgbClr val="FF0000"/>
                </a:solidFill>
              </a:rPr>
              <a:t>n</a:t>
            </a:r>
            <a:r>
              <a:rPr lang="en-US" dirty="0">
                <a:solidFill>
                  <a:srgbClr val="FF0000"/>
                </a:solidFill>
              </a:rPr>
              <a:t>:  2H</a:t>
            </a:r>
            <a:r>
              <a:rPr lang="en-US" baseline="30000" dirty="0">
                <a:solidFill>
                  <a:srgbClr val="FF0000"/>
                </a:solidFill>
              </a:rPr>
              <a:t>+</a:t>
            </a:r>
            <a:r>
              <a:rPr lang="en-US" baseline="-25000" dirty="0">
                <a:solidFill>
                  <a:srgbClr val="FF0000"/>
                </a:solidFill>
              </a:rPr>
              <a:t>(</a:t>
            </a:r>
            <a:r>
              <a:rPr lang="en-US" baseline="-25000" dirty="0" err="1">
                <a:solidFill>
                  <a:srgbClr val="FF0000"/>
                </a:solidFill>
              </a:rPr>
              <a:t>aq</a:t>
            </a:r>
            <a:r>
              <a:rPr lang="en-US" baseline="-25000" dirty="0">
                <a:solidFill>
                  <a:srgbClr val="FF0000"/>
                </a:solidFill>
              </a:rPr>
              <a:t>)</a:t>
            </a:r>
            <a:r>
              <a:rPr lang="en-US" dirty="0">
                <a:solidFill>
                  <a:srgbClr val="FF0000"/>
                </a:solidFill>
              </a:rPr>
              <a:t> + e</a:t>
            </a:r>
            <a:r>
              <a:rPr lang="en-US" baseline="30000" dirty="0">
                <a:solidFill>
                  <a:srgbClr val="FF0000"/>
                </a:solidFill>
              </a:rPr>
              <a:t>–</a:t>
            </a:r>
            <a:r>
              <a:rPr lang="en-US" dirty="0">
                <a:solidFill>
                  <a:srgbClr val="FF0000"/>
                </a:solidFill>
              </a:rPr>
              <a:t> + NO</a:t>
            </a:r>
            <a:r>
              <a:rPr lang="en-US" baseline="-25000" dirty="0">
                <a:solidFill>
                  <a:srgbClr val="FF0000"/>
                </a:solidFill>
              </a:rPr>
              <a:t>2</a:t>
            </a:r>
            <a:r>
              <a:rPr lang="en-US" baseline="30000" dirty="0">
                <a:solidFill>
                  <a:srgbClr val="FF0000"/>
                </a:solidFill>
              </a:rPr>
              <a:t>–</a:t>
            </a:r>
            <a:r>
              <a:rPr lang="en-US" baseline="-25000" dirty="0">
                <a:solidFill>
                  <a:srgbClr val="FF0000"/>
                </a:solidFill>
              </a:rPr>
              <a:t>(</a:t>
            </a:r>
            <a:r>
              <a:rPr lang="en-US" baseline="-25000" dirty="0" err="1">
                <a:solidFill>
                  <a:srgbClr val="FF0000"/>
                </a:solidFill>
              </a:rPr>
              <a:t>aq</a:t>
            </a:r>
            <a:r>
              <a:rPr lang="en-US" baseline="-25000" dirty="0">
                <a:solidFill>
                  <a:srgbClr val="FF0000"/>
                </a:solidFill>
              </a:rPr>
              <a:t>)</a:t>
            </a:r>
            <a:r>
              <a:rPr lang="en-US" dirty="0">
                <a:solidFill>
                  <a:srgbClr val="FF0000"/>
                </a:solidFill>
              </a:rPr>
              <a:t> </a:t>
            </a:r>
            <a:r>
              <a:rPr lang="en-US" dirty="0">
                <a:solidFill>
                  <a:srgbClr val="FF0000"/>
                </a:solidFill>
                <a:sym typeface="Wingdings 3" panose="05040102010807070707" pitchFamily="18" charset="2"/>
              </a:rPr>
              <a:t> NO</a:t>
            </a:r>
            <a:r>
              <a:rPr lang="en-US" baseline="-25000" dirty="0">
                <a:solidFill>
                  <a:srgbClr val="FF0000"/>
                </a:solidFill>
                <a:sym typeface="Wingdings 3" panose="05040102010807070707" pitchFamily="18" charset="2"/>
              </a:rPr>
              <a:t>(g)</a:t>
            </a:r>
            <a:r>
              <a:rPr lang="en-US" dirty="0">
                <a:solidFill>
                  <a:srgbClr val="FF0000"/>
                </a:solidFill>
                <a:sym typeface="Wingdings 3" panose="05040102010807070707" pitchFamily="18" charset="2"/>
              </a:rPr>
              <a:t> + H</a:t>
            </a:r>
            <a:r>
              <a:rPr lang="en-US" baseline="-25000" dirty="0">
                <a:solidFill>
                  <a:srgbClr val="FF0000"/>
                </a:solidFill>
                <a:sym typeface="Wingdings 3" panose="05040102010807070707" pitchFamily="18" charset="2"/>
              </a:rPr>
              <a:t>2</a:t>
            </a:r>
            <a:r>
              <a:rPr lang="en-US" dirty="0">
                <a:solidFill>
                  <a:srgbClr val="FF0000"/>
                </a:solidFill>
                <a:sym typeface="Wingdings 3" panose="05040102010807070707" pitchFamily="18" charset="2"/>
              </a:rPr>
              <a:t>O</a:t>
            </a:r>
            <a:r>
              <a:rPr lang="en-US" baseline="-25000" dirty="0">
                <a:solidFill>
                  <a:srgbClr val="FF0000"/>
                </a:solidFill>
                <a:sym typeface="Wingdings 3" panose="05040102010807070707" pitchFamily="18" charset="2"/>
              </a:rPr>
              <a:t>(l)</a:t>
            </a:r>
            <a:endParaRPr lang="en-US" baseline="-25000" dirty="0">
              <a:solidFill>
                <a:srgbClr val="FF0000"/>
              </a:solidFill>
            </a:endParaRPr>
          </a:p>
        </p:txBody>
      </p:sp>
    </p:spTree>
    <p:extLst>
      <p:ext uri="{BB962C8B-B14F-4D97-AF65-F5344CB8AC3E}">
        <p14:creationId xmlns:p14="http://schemas.microsoft.com/office/powerpoint/2010/main" val="3916007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299F6-EF6D-417E-B2CB-23B4D8DA7FF8}"/>
              </a:ext>
            </a:extLst>
          </p:cNvPr>
          <p:cNvSpPr>
            <a:spLocks noGrp="1"/>
          </p:cNvSpPr>
          <p:nvPr>
            <p:ph type="title"/>
          </p:nvPr>
        </p:nvSpPr>
        <p:spPr/>
        <p:txBody>
          <a:bodyPr/>
          <a:lstStyle/>
          <a:p>
            <a:r>
              <a:rPr lang="en-US" b="1" dirty="0">
                <a:solidFill>
                  <a:srgbClr val="7030A0"/>
                </a:solidFill>
              </a:rPr>
              <a:t>A Drybox</a:t>
            </a:r>
          </a:p>
        </p:txBody>
      </p:sp>
      <p:sp>
        <p:nvSpPr>
          <p:cNvPr id="3" name="Slide Number Placeholder 2">
            <a:extLst>
              <a:ext uri="{FF2B5EF4-FFF2-40B4-BE49-F238E27FC236}">
                <a16:creationId xmlns:a16="http://schemas.microsoft.com/office/drawing/2014/main" id="{5AED89CF-F40B-49FC-97A0-6FF73F3C4E8B}"/>
              </a:ext>
            </a:extLst>
          </p:cNvPr>
          <p:cNvSpPr>
            <a:spLocks noGrp="1"/>
          </p:cNvSpPr>
          <p:nvPr>
            <p:ph type="sldNum" sz="quarter" idx="12"/>
          </p:nvPr>
        </p:nvSpPr>
        <p:spPr/>
        <p:txBody>
          <a:bodyPr/>
          <a:lstStyle/>
          <a:p>
            <a:fld id="{3654332C-6395-46EC-AE99-A6CA29B9639D}" type="slidenum">
              <a:rPr lang="en-US" smtClean="0"/>
              <a:t>16</a:t>
            </a:fld>
            <a:endParaRPr lang="en-US"/>
          </a:p>
        </p:txBody>
      </p:sp>
      <p:pic>
        <p:nvPicPr>
          <p:cNvPr id="8" name="Picture 7">
            <a:extLst>
              <a:ext uri="{FF2B5EF4-FFF2-40B4-BE49-F238E27FC236}">
                <a16:creationId xmlns:a16="http://schemas.microsoft.com/office/drawing/2014/main" id="{E8F8ED8A-5613-4547-92DF-893CA7AB24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41" y="3429000"/>
            <a:ext cx="4372819" cy="3292475"/>
          </a:xfrm>
          <a:prstGeom prst="rect">
            <a:avLst/>
          </a:prstGeom>
        </p:spPr>
      </p:pic>
      <p:pic>
        <p:nvPicPr>
          <p:cNvPr id="6" name="Picture 5">
            <a:extLst>
              <a:ext uri="{FF2B5EF4-FFF2-40B4-BE49-F238E27FC236}">
                <a16:creationId xmlns:a16="http://schemas.microsoft.com/office/drawing/2014/main" id="{62B6364A-B778-4757-BBA8-285B7553F3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1071" y="1690687"/>
            <a:ext cx="5620941" cy="4232238"/>
          </a:xfrm>
          <a:prstGeom prst="rect">
            <a:avLst/>
          </a:prstGeom>
        </p:spPr>
      </p:pic>
      <p:pic>
        <p:nvPicPr>
          <p:cNvPr id="12" name="Content Placeholder 11">
            <a:extLst>
              <a:ext uri="{FF2B5EF4-FFF2-40B4-BE49-F238E27FC236}">
                <a16:creationId xmlns:a16="http://schemas.microsoft.com/office/drawing/2014/main" id="{4ECCF358-4380-4F40-A3AA-6FC1232BC49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109458" y="746452"/>
            <a:ext cx="2986542" cy="2248691"/>
          </a:xfrm>
        </p:spPr>
      </p:pic>
    </p:spTree>
    <p:extLst>
      <p:ext uri="{BB962C8B-B14F-4D97-AF65-F5344CB8AC3E}">
        <p14:creationId xmlns:p14="http://schemas.microsoft.com/office/powerpoint/2010/main" val="1397764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42715-5011-4E38-A6E0-3EB1CDC3BD2B}"/>
              </a:ext>
            </a:extLst>
          </p:cNvPr>
          <p:cNvSpPr>
            <a:spLocks noGrp="1"/>
          </p:cNvSpPr>
          <p:nvPr>
            <p:ph type="title"/>
          </p:nvPr>
        </p:nvSpPr>
        <p:spPr>
          <a:xfrm>
            <a:off x="838200" y="173110"/>
            <a:ext cx="10515600" cy="1325563"/>
          </a:xfrm>
        </p:spPr>
        <p:txBody>
          <a:bodyPr>
            <a:normAutofit/>
          </a:bodyPr>
          <a:lstStyle/>
          <a:p>
            <a:pPr algn="ctr"/>
            <a:r>
              <a:rPr lang="en-US" sz="4000" b="1" dirty="0">
                <a:solidFill>
                  <a:srgbClr val="7030A0"/>
                </a:solidFill>
              </a:rPr>
              <a:t>Double manifold vacuum line with Schlenk Tubes</a:t>
            </a:r>
          </a:p>
        </p:txBody>
      </p:sp>
      <p:pic>
        <p:nvPicPr>
          <p:cNvPr id="6" name="Content Placeholder 5">
            <a:extLst>
              <a:ext uri="{FF2B5EF4-FFF2-40B4-BE49-F238E27FC236}">
                <a16:creationId xmlns:a16="http://schemas.microsoft.com/office/drawing/2014/main" id="{A2F28C7E-6468-4511-BF87-B9DCA11E3E5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83872" y="1362148"/>
            <a:ext cx="7024255" cy="5268191"/>
          </a:xfrm>
        </p:spPr>
      </p:pic>
      <p:sp>
        <p:nvSpPr>
          <p:cNvPr id="4" name="Slide Number Placeholder 3">
            <a:extLst>
              <a:ext uri="{FF2B5EF4-FFF2-40B4-BE49-F238E27FC236}">
                <a16:creationId xmlns:a16="http://schemas.microsoft.com/office/drawing/2014/main" id="{01278773-B8B9-4E61-B4D4-B651DE0C8B9D}"/>
              </a:ext>
            </a:extLst>
          </p:cNvPr>
          <p:cNvSpPr>
            <a:spLocks noGrp="1"/>
          </p:cNvSpPr>
          <p:nvPr>
            <p:ph type="sldNum" sz="quarter" idx="12"/>
          </p:nvPr>
        </p:nvSpPr>
        <p:spPr/>
        <p:txBody>
          <a:bodyPr/>
          <a:lstStyle/>
          <a:p>
            <a:fld id="{3654332C-6395-46EC-AE99-A6CA29B9639D}" type="slidenum">
              <a:rPr lang="en-US" smtClean="0"/>
              <a:t>17</a:t>
            </a:fld>
            <a:endParaRPr lang="en-US"/>
          </a:p>
        </p:txBody>
      </p:sp>
      <p:pic>
        <p:nvPicPr>
          <p:cNvPr id="8" name="Picture 7">
            <a:extLst>
              <a:ext uri="{FF2B5EF4-FFF2-40B4-BE49-F238E27FC236}">
                <a16:creationId xmlns:a16="http://schemas.microsoft.com/office/drawing/2014/main" id="{7278B399-88CB-4B26-81A7-22BF761F1F7A}"/>
              </a:ext>
            </a:extLst>
          </p:cNvPr>
          <p:cNvPicPr>
            <a:picLocks noChangeAspect="1"/>
          </p:cNvPicPr>
          <p:nvPr/>
        </p:nvPicPr>
        <p:blipFill rotWithShape="1">
          <a:blip r:embed="rId3">
            <a:extLst>
              <a:ext uri="{28A0092B-C50C-407E-A947-70E740481C1C}">
                <a14:useLocalDpi xmlns:a14="http://schemas.microsoft.com/office/drawing/2010/main" val="0"/>
              </a:ext>
            </a:extLst>
          </a:blip>
          <a:srcRect l="568" t="36080" r="39773"/>
          <a:stretch/>
        </p:blipFill>
        <p:spPr>
          <a:xfrm>
            <a:off x="9822873" y="2300144"/>
            <a:ext cx="1939636" cy="1558635"/>
          </a:xfrm>
          <a:prstGeom prst="rect">
            <a:avLst/>
          </a:prstGeom>
        </p:spPr>
      </p:pic>
      <p:sp>
        <p:nvSpPr>
          <p:cNvPr id="9" name="TextBox 8">
            <a:extLst>
              <a:ext uri="{FF2B5EF4-FFF2-40B4-BE49-F238E27FC236}">
                <a16:creationId xmlns:a16="http://schemas.microsoft.com/office/drawing/2014/main" id="{9117DE94-061D-468A-BD7A-7BF48E4C341B}"/>
              </a:ext>
            </a:extLst>
          </p:cNvPr>
          <p:cNvSpPr txBox="1"/>
          <p:nvPr/>
        </p:nvSpPr>
        <p:spPr>
          <a:xfrm>
            <a:off x="9982200" y="4142509"/>
            <a:ext cx="1697182" cy="369332"/>
          </a:xfrm>
          <a:prstGeom prst="rect">
            <a:avLst/>
          </a:prstGeom>
          <a:noFill/>
        </p:spPr>
        <p:txBody>
          <a:bodyPr wrap="square" rtlCol="0">
            <a:spAutoFit/>
          </a:bodyPr>
          <a:lstStyle/>
          <a:p>
            <a:r>
              <a:rPr lang="en-US" dirty="0"/>
              <a:t>From GRA’s lab</a:t>
            </a:r>
          </a:p>
        </p:txBody>
      </p:sp>
    </p:spTree>
    <p:extLst>
      <p:ext uri="{BB962C8B-B14F-4D97-AF65-F5344CB8AC3E}">
        <p14:creationId xmlns:p14="http://schemas.microsoft.com/office/powerpoint/2010/main" val="5877797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5723C-ECD7-4554-B7A6-A8B8AE178796}"/>
              </a:ext>
            </a:extLst>
          </p:cNvPr>
          <p:cNvSpPr>
            <a:spLocks noGrp="1"/>
          </p:cNvSpPr>
          <p:nvPr>
            <p:ph type="title"/>
          </p:nvPr>
        </p:nvSpPr>
        <p:spPr/>
        <p:txBody>
          <a:bodyPr/>
          <a:lstStyle/>
          <a:p>
            <a:r>
              <a:rPr lang="en-US" b="1" dirty="0">
                <a:solidFill>
                  <a:srgbClr val="7030A0"/>
                </a:solidFill>
              </a:rPr>
              <a:t>The old Shaw lab…</a:t>
            </a:r>
          </a:p>
        </p:txBody>
      </p:sp>
      <p:pic>
        <p:nvPicPr>
          <p:cNvPr id="7" name="Content Placeholder 6">
            <a:extLst>
              <a:ext uri="{FF2B5EF4-FFF2-40B4-BE49-F238E27FC236}">
                <a16:creationId xmlns:a16="http://schemas.microsoft.com/office/drawing/2014/main" id="{9BF25767-081D-4445-BBD6-7D2A546C26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944" y="1852760"/>
            <a:ext cx="12090410" cy="3152480"/>
          </a:xfrm>
        </p:spPr>
      </p:pic>
      <p:sp>
        <p:nvSpPr>
          <p:cNvPr id="4" name="Slide Number Placeholder 3">
            <a:extLst>
              <a:ext uri="{FF2B5EF4-FFF2-40B4-BE49-F238E27FC236}">
                <a16:creationId xmlns:a16="http://schemas.microsoft.com/office/drawing/2014/main" id="{E941E763-B69B-4F64-89D2-8F7D54E0121B}"/>
              </a:ext>
            </a:extLst>
          </p:cNvPr>
          <p:cNvSpPr>
            <a:spLocks noGrp="1"/>
          </p:cNvSpPr>
          <p:nvPr>
            <p:ph type="sldNum" sz="quarter" idx="12"/>
          </p:nvPr>
        </p:nvSpPr>
        <p:spPr/>
        <p:txBody>
          <a:bodyPr/>
          <a:lstStyle/>
          <a:p>
            <a:fld id="{3654332C-6395-46EC-AE99-A6CA29B9639D}" type="slidenum">
              <a:rPr lang="en-US" smtClean="0"/>
              <a:t>18</a:t>
            </a:fld>
            <a:endParaRPr lang="en-US"/>
          </a:p>
        </p:txBody>
      </p:sp>
    </p:spTree>
    <p:extLst>
      <p:ext uri="{BB962C8B-B14F-4D97-AF65-F5344CB8AC3E}">
        <p14:creationId xmlns:p14="http://schemas.microsoft.com/office/powerpoint/2010/main" val="904745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7CC4C-3C72-413D-A550-F5249D2BEE18}"/>
              </a:ext>
            </a:extLst>
          </p:cNvPr>
          <p:cNvSpPr>
            <a:spLocks noGrp="1"/>
          </p:cNvSpPr>
          <p:nvPr>
            <p:ph type="title"/>
          </p:nvPr>
        </p:nvSpPr>
        <p:spPr/>
        <p:txBody>
          <a:bodyPr/>
          <a:lstStyle/>
          <a:p>
            <a:r>
              <a:rPr lang="en-US" b="1" dirty="0">
                <a:solidFill>
                  <a:srgbClr val="7030A0"/>
                </a:solidFill>
              </a:rPr>
              <a:t>New lab  2013</a:t>
            </a:r>
          </a:p>
        </p:txBody>
      </p:sp>
      <p:sp>
        <p:nvSpPr>
          <p:cNvPr id="3" name="Content Placeholder 2">
            <a:extLst>
              <a:ext uri="{FF2B5EF4-FFF2-40B4-BE49-F238E27FC236}">
                <a16:creationId xmlns:a16="http://schemas.microsoft.com/office/drawing/2014/main" id="{0B0F789C-ACEF-4869-8A40-813728D47B7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04DF265B-2E8E-415E-B324-571D08EE22A9}"/>
              </a:ext>
            </a:extLst>
          </p:cNvPr>
          <p:cNvSpPr>
            <a:spLocks noGrp="1"/>
          </p:cNvSpPr>
          <p:nvPr>
            <p:ph type="sldNum" sz="quarter" idx="12"/>
          </p:nvPr>
        </p:nvSpPr>
        <p:spPr/>
        <p:txBody>
          <a:bodyPr/>
          <a:lstStyle/>
          <a:p>
            <a:fld id="{3654332C-6395-46EC-AE99-A6CA29B9639D}" type="slidenum">
              <a:rPr lang="en-US" smtClean="0"/>
              <a:t>19</a:t>
            </a:fld>
            <a:endParaRPr lang="en-US"/>
          </a:p>
        </p:txBody>
      </p:sp>
      <p:pic>
        <p:nvPicPr>
          <p:cNvPr id="5" name="Content Placeholder 11">
            <a:extLst>
              <a:ext uri="{FF2B5EF4-FFF2-40B4-BE49-F238E27FC236}">
                <a16:creationId xmlns:a16="http://schemas.microsoft.com/office/drawing/2014/main" id="{0BA5F53C-FF4A-4602-BA84-8936129103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6565"/>
            <a:ext cx="12192000" cy="5156200"/>
          </a:xfrm>
          <a:prstGeom prst="rect">
            <a:avLst/>
          </a:prstGeom>
        </p:spPr>
      </p:pic>
    </p:spTree>
    <p:extLst>
      <p:ext uri="{BB962C8B-B14F-4D97-AF65-F5344CB8AC3E}">
        <p14:creationId xmlns:p14="http://schemas.microsoft.com/office/powerpoint/2010/main" val="2990062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3006C-35C6-4FA5-8740-14CEB8B7BBC9}"/>
              </a:ext>
            </a:extLst>
          </p:cNvPr>
          <p:cNvSpPr>
            <a:spLocks noGrp="1"/>
          </p:cNvSpPr>
          <p:nvPr>
            <p:ph type="title"/>
          </p:nvPr>
        </p:nvSpPr>
        <p:spPr/>
        <p:txBody>
          <a:bodyPr/>
          <a:lstStyle/>
          <a:p>
            <a:r>
              <a:rPr lang="en-US" b="1" dirty="0">
                <a:solidFill>
                  <a:srgbClr val="7030A0"/>
                </a:solidFill>
              </a:rPr>
              <a:t>From the Smithsonian in 1997….</a:t>
            </a:r>
          </a:p>
        </p:txBody>
      </p:sp>
      <p:pic>
        <p:nvPicPr>
          <p:cNvPr id="6" name="Content Placeholder 5">
            <a:extLst>
              <a:ext uri="{FF2B5EF4-FFF2-40B4-BE49-F238E27FC236}">
                <a16:creationId xmlns:a16="http://schemas.microsoft.com/office/drawing/2014/main" id="{B7C220CE-947E-4944-B29D-A70F48E582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95705" y="1825625"/>
            <a:ext cx="7600590" cy="4351338"/>
          </a:xfrm>
        </p:spPr>
      </p:pic>
      <p:sp>
        <p:nvSpPr>
          <p:cNvPr id="4" name="Slide Number Placeholder 3">
            <a:extLst>
              <a:ext uri="{FF2B5EF4-FFF2-40B4-BE49-F238E27FC236}">
                <a16:creationId xmlns:a16="http://schemas.microsoft.com/office/drawing/2014/main" id="{C621287C-C5FC-4530-B5B3-7139BD15DCFA}"/>
              </a:ext>
            </a:extLst>
          </p:cNvPr>
          <p:cNvSpPr>
            <a:spLocks noGrp="1"/>
          </p:cNvSpPr>
          <p:nvPr>
            <p:ph type="sldNum" sz="quarter" idx="12"/>
          </p:nvPr>
        </p:nvSpPr>
        <p:spPr/>
        <p:txBody>
          <a:bodyPr/>
          <a:lstStyle/>
          <a:p>
            <a:fld id="{3654332C-6395-46EC-AE99-A6CA29B9639D}" type="slidenum">
              <a:rPr lang="en-US" smtClean="0"/>
              <a:t>2</a:t>
            </a:fld>
            <a:endParaRPr lang="en-US"/>
          </a:p>
        </p:txBody>
      </p:sp>
      <p:sp>
        <p:nvSpPr>
          <p:cNvPr id="7" name="TextBox 6">
            <a:extLst>
              <a:ext uri="{FF2B5EF4-FFF2-40B4-BE49-F238E27FC236}">
                <a16:creationId xmlns:a16="http://schemas.microsoft.com/office/drawing/2014/main" id="{69B1BBC4-0F25-4DC4-91A4-8A6535D2F035}"/>
              </a:ext>
            </a:extLst>
          </p:cNvPr>
          <p:cNvSpPr txBox="1"/>
          <p:nvPr/>
        </p:nvSpPr>
        <p:spPr>
          <a:xfrm>
            <a:off x="2295706" y="6270171"/>
            <a:ext cx="7600590" cy="369332"/>
          </a:xfrm>
          <a:prstGeom prst="rect">
            <a:avLst/>
          </a:prstGeom>
          <a:noFill/>
        </p:spPr>
        <p:txBody>
          <a:bodyPr wrap="square" rtlCol="0">
            <a:spAutoFit/>
          </a:bodyPr>
          <a:lstStyle/>
          <a:p>
            <a:pPr algn="ctr"/>
            <a:r>
              <a:rPr lang="en-US" dirty="0"/>
              <a:t>Not a modern day lab…</a:t>
            </a:r>
          </a:p>
        </p:txBody>
      </p:sp>
    </p:spTree>
    <p:extLst>
      <p:ext uri="{BB962C8B-B14F-4D97-AF65-F5344CB8AC3E}">
        <p14:creationId xmlns:p14="http://schemas.microsoft.com/office/powerpoint/2010/main" val="1686606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DBB9C-5D57-4E12-8B25-C39F73B7E386}"/>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6DE81EE5-6808-42E9-B541-96CC07D00B34}"/>
              </a:ext>
            </a:extLst>
          </p:cNvPr>
          <p:cNvSpPr>
            <a:spLocks noGrp="1"/>
          </p:cNvSpPr>
          <p:nvPr>
            <p:ph type="sldNum" sz="quarter" idx="12"/>
          </p:nvPr>
        </p:nvSpPr>
        <p:spPr/>
        <p:txBody>
          <a:bodyPr/>
          <a:lstStyle/>
          <a:p>
            <a:fld id="{3654332C-6395-46EC-AE99-A6CA29B9639D}" type="slidenum">
              <a:rPr lang="en-US" smtClean="0"/>
              <a:t>20</a:t>
            </a:fld>
            <a:endParaRPr lang="en-US"/>
          </a:p>
        </p:txBody>
      </p:sp>
      <p:pic>
        <p:nvPicPr>
          <p:cNvPr id="8" name="Picture 7">
            <a:extLst>
              <a:ext uri="{FF2B5EF4-FFF2-40B4-BE49-F238E27FC236}">
                <a16:creationId xmlns:a16="http://schemas.microsoft.com/office/drawing/2014/main" id="{B5D93916-4B8B-4E90-BADA-094FB8F88F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Content Placeholder 12">
            <a:extLst>
              <a:ext uri="{FF2B5EF4-FFF2-40B4-BE49-F238E27FC236}">
                <a16:creationId xmlns:a16="http://schemas.microsoft.com/office/drawing/2014/main" id="{112AF018-6D67-45EC-822A-CD00B06E05F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6039315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47bc2592-f17b-4d3c-9a08-012ebf0481d1" descr="Image">
            <a:extLst>
              <a:ext uri="{FF2B5EF4-FFF2-40B4-BE49-F238E27FC236}">
                <a16:creationId xmlns:a16="http://schemas.microsoft.com/office/drawing/2014/main" id="{F203E59C-E575-4E95-BBE8-895494AF4E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1960" y="831368"/>
            <a:ext cx="3840480" cy="288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A295AADF-E961-48A7-BE82-FFACDC178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 y="226579"/>
            <a:ext cx="5366327" cy="4024745"/>
          </a:xfrm>
          <a:prstGeom prst="rect">
            <a:avLst/>
          </a:prstGeom>
        </p:spPr>
      </p:pic>
      <p:pic>
        <p:nvPicPr>
          <p:cNvPr id="11" name="Picture 10">
            <a:extLst>
              <a:ext uri="{FF2B5EF4-FFF2-40B4-BE49-F238E27FC236}">
                <a16:creationId xmlns:a16="http://schemas.microsoft.com/office/drawing/2014/main" id="{4BCF0A54-725D-4B45-8C84-2E101669607B}"/>
              </a:ext>
            </a:extLst>
          </p:cNvPr>
          <p:cNvPicPr>
            <a:picLocks noChangeAspect="1"/>
          </p:cNvPicPr>
          <p:nvPr/>
        </p:nvPicPr>
        <p:blipFill rotWithShape="1">
          <a:blip r:embed="rId4">
            <a:extLst>
              <a:ext uri="{28A0092B-C50C-407E-A947-70E740481C1C}">
                <a14:useLocalDpi xmlns:a14="http://schemas.microsoft.com/office/drawing/2010/main" val="0"/>
              </a:ext>
            </a:extLst>
          </a:blip>
          <a:srcRect r="5678" b="30284"/>
          <a:stretch/>
        </p:blipFill>
        <p:spPr>
          <a:xfrm>
            <a:off x="3947057" y="3936640"/>
            <a:ext cx="6481565" cy="2694781"/>
          </a:xfrm>
          <a:prstGeom prst="rect">
            <a:avLst/>
          </a:prstGeom>
        </p:spPr>
      </p:pic>
      <p:sp>
        <p:nvSpPr>
          <p:cNvPr id="3" name="Slide Number Placeholder 2">
            <a:extLst>
              <a:ext uri="{FF2B5EF4-FFF2-40B4-BE49-F238E27FC236}">
                <a16:creationId xmlns:a16="http://schemas.microsoft.com/office/drawing/2014/main" id="{AF2F2D26-6501-4178-B66A-23F618EEFAB6}"/>
              </a:ext>
            </a:extLst>
          </p:cNvPr>
          <p:cNvSpPr>
            <a:spLocks noGrp="1"/>
          </p:cNvSpPr>
          <p:nvPr>
            <p:ph type="sldNum" sz="quarter" idx="12"/>
          </p:nvPr>
        </p:nvSpPr>
        <p:spPr/>
        <p:txBody>
          <a:bodyPr/>
          <a:lstStyle/>
          <a:p>
            <a:fld id="{3654332C-6395-46EC-AE99-A6CA29B9639D}" type="slidenum">
              <a:rPr lang="en-US" smtClean="0"/>
              <a:t>21</a:t>
            </a:fld>
            <a:endParaRPr lang="en-US"/>
          </a:p>
        </p:txBody>
      </p:sp>
      <p:pic>
        <p:nvPicPr>
          <p:cNvPr id="5" name="Picture 4">
            <a:extLst>
              <a:ext uri="{FF2B5EF4-FFF2-40B4-BE49-F238E27FC236}">
                <a16:creationId xmlns:a16="http://schemas.microsoft.com/office/drawing/2014/main" id="{E3EF65F3-C1EE-423F-86CC-6E1BC0E027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2406" y="82190"/>
            <a:ext cx="3251200" cy="2438400"/>
          </a:xfrm>
          <a:prstGeom prst="rect">
            <a:avLst/>
          </a:prstGeom>
        </p:spPr>
      </p:pic>
      <p:pic>
        <p:nvPicPr>
          <p:cNvPr id="8" name="Picture 7">
            <a:extLst>
              <a:ext uri="{FF2B5EF4-FFF2-40B4-BE49-F238E27FC236}">
                <a16:creationId xmlns:a16="http://schemas.microsoft.com/office/drawing/2014/main" id="{4FA3E1E5-2F3F-4033-B3D9-C0B668AD04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587" y="3429000"/>
            <a:ext cx="3216275" cy="2412207"/>
          </a:xfrm>
          <a:prstGeom prst="rect">
            <a:avLst/>
          </a:prstGeom>
        </p:spPr>
      </p:pic>
      <p:sp>
        <p:nvSpPr>
          <p:cNvPr id="10" name="TextBox 9">
            <a:extLst>
              <a:ext uri="{FF2B5EF4-FFF2-40B4-BE49-F238E27FC236}">
                <a16:creationId xmlns:a16="http://schemas.microsoft.com/office/drawing/2014/main" id="{54D3A3C9-2236-41FF-90BE-C5E85B46FE09}"/>
              </a:ext>
            </a:extLst>
          </p:cNvPr>
          <p:cNvSpPr txBox="1"/>
          <p:nvPr/>
        </p:nvSpPr>
        <p:spPr>
          <a:xfrm>
            <a:off x="471055" y="5979961"/>
            <a:ext cx="2050472" cy="369332"/>
          </a:xfrm>
          <a:prstGeom prst="rect">
            <a:avLst/>
          </a:prstGeom>
          <a:noFill/>
        </p:spPr>
        <p:txBody>
          <a:bodyPr wrap="square" rtlCol="0">
            <a:spAutoFit/>
          </a:bodyPr>
          <a:lstStyle/>
          <a:p>
            <a:r>
              <a:rPr lang="en-US" dirty="0"/>
              <a:t>2660 acre campus!</a:t>
            </a:r>
          </a:p>
        </p:txBody>
      </p:sp>
    </p:spTree>
    <p:extLst>
      <p:ext uri="{BB962C8B-B14F-4D97-AF65-F5344CB8AC3E}">
        <p14:creationId xmlns:p14="http://schemas.microsoft.com/office/powerpoint/2010/main" val="2843442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50688-8559-4BBC-B5C4-297DE834275E}"/>
              </a:ext>
            </a:extLst>
          </p:cNvPr>
          <p:cNvSpPr>
            <a:spLocks noGrp="1"/>
          </p:cNvSpPr>
          <p:nvPr>
            <p:ph type="title"/>
          </p:nvPr>
        </p:nvSpPr>
        <p:spPr/>
        <p:txBody>
          <a:bodyPr/>
          <a:lstStyle/>
          <a:p>
            <a:r>
              <a:rPr lang="en-US" b="1" dirty="0">
                <a:solidFill>
                  <a:srgbClr val="7030A0"/>
                </a:solidFill>
              </a:rPr>
              <a:t>Characterization.                 </a:t>
            </a:r>
            <a:r>
              <a:rPr lang="en-US" sz="2000" b="1" dirty="0">
                <a:solidFill>
                  <a:srgbClr val="7030A0"/>
                </a:solidFill>
              </a:rPr>
              <a:t>“Prove you have the stuff you say you have.”</a:t>
            </a:r>
          </a:p>
        </p:txBody>
      </p:sp>
      <p:sp>
        <p:nvSpPr>
          <p:cNvPr id="3" name="Content Placeholder 2">
            <a:extLst>
              <a:ext uri="{FF2B5EF4-FFF2-40B4-BE49-F238E27FC236}">
                <a16:creationId xmlns:a16="http://schemas.microsoft.com/office/drawing/2014/main" id="{CC37E993-7BD1-46AC-ACF0-05ADF0C1E92B}"/>
              </a:ext>
            </a:extLst>
          </p:cNvPr>
          <p:cNvSpPr>
            <a:spLocks noGrp="1"/>
          </p:cNvSpPr>
          <p:nvPr>
            <p:ph idx="1"/>
          </p:nvPr>
        </p:nvSpPr>
        <p:spPr/>
        <p:txBody>
          <a:bodyPr>
            <a:normAutofit/>
          </a:bodyPr>
          <a:lstStyle/>
          <a:p>
            <a:r>
              <a:rPr lang="en-US" dirty="0"/>
              <a:t>Main techniques…</a:t>
            </a:r>
          </a:p>
          <a:p>
            <a:pPr lvl="1"/>
            <a:r>
              <a:rPr lang="en-US" dirty="0"/>
              <a:t>Multinuclear Fourier Transform Nuclear Magnetic Resonance Spectrometry (</a:t>
            </a:r>
            <a:r>
              <a:rPr lang="en-US" dirty="0">
                <a:solidFill>
                  <a:srgbClr val="7030A0"/>
                </a:solidFill>
              </a:rPr>
              <a:t>FT-NMR</a:t>
            </a:r>
            <a:r>
              <a:rPr lang="en-US" dirty="0"/>
              <a:t>)</a:t>
            </a:r>
          </a:p>
          <a:p>
            <a:pPr lvl="1"/>
            <a:r>
              <a:rPr lang="en-US" dirty="0"/>
              <a:t>Fourier Transform Infrared Spectrometry (</a:t>
            </a:r>
            <a:r>
              <a:rPr lang="en-US" dirty="0">
                <a:solidFill>
                  <a:srgbClr val="7030A0"/>
                </a:solidFill>
              </a:rPr>
              <a:t>FTIR</a:t>
            </a:r>
            <a:r>
              <a:rPr lang="en-US" dirty="0"/>
              <a:t>)</a:t>
            </a:r>
          </a:p>
          <a:p>
            <a:r>
              <a:rPr lang="en-US" dirty="0"/>
              <a:t>Guest starring</a:t>
            </a:r>
          </a:p>
          <a:p>
            <a:pPr lvl="1"/>
            <a:r>
              <a:rPr lang="en-US" dirty="0"/>
              <a:t>Ultra-violet-Visible-Near-IR spectrometry (</a:t>
            </a:r>
            <a:r>
              <a:rPr lang="en-US" dirty="0">
                <a:solidFill>
                  <a:srgbClr val="7030A0"/>
                </a:solidFill>
              </a:rPr>
              <a:t>UV-VIS-NIR</a:t>
            </a:r>
            <a:r>
              <a:rPr lang="en-US" dirty="0"/>
              <a:t>)</a:t>
            </a:r>
          </a:p>
          <a:p>
            <a:pPr lvl="1"/>
            <a:r>
              <a:rPr lang="en-US" dirty="0"/>
              <a:t>Raman Spectrometry</a:t>
            </a:r>
          </a:p>
          <a:p>
            <a:pPr lvl="1"/>
            <a:r>
              <a:rPr lang="en-US" dirty="0"/>
              <a:t>Single Crystal X-Ray diffraction (courtesy of collaboration with OU)</a:t>
            </a:r>
          </a:p>
          <a:p>
            <a:r>
              <a:rPr lang="en-US" dirty="0"/>
              <a:t>Occasionally:</a:t>
            </a:r>
          </a:p>
          <a:p>
            <a:pPr lvl="1"/>
            <a:r>
              <a:rPr lang="en-US" dirty="0"/>
              <a:t>Mass spectrometric techniques (</a:t>
            </a:r>
            <a:r>
              <a:rPr lang="en-US" dirty="0">
                <a:solidFill>
                  <a:srgbClr val="7030A0"/>
                </a:solidFill>
              </a:rPr>
              <a:t>LC-ESI-MS</a:t>
            </a:r>
            <a:r>
              <a:rPr lang="en-US" dirty="0"/>
              <a:t>, typically)</a:t>
            </a:r>
          </a:p>
        </p:txBody>
      </p:sp>
      <p:sp>
        <p:nvSpPr>
          <p:cNvPr id="4" name="Slide Number Placeholder 3">
            <a:extLst>
              <a:ext uri="{FF2B5EF4-FFF2-40B4-BE49-F238E27FC236}">
                <a16:creationId xmlns:a16="http://schemas.microsoft.com/office/drawing/2014/main" id="{C00361FB-C11D-4BA9-B773-C3FC9F42870B}"/>
              </a:ext>
            </a:extLst>
          </p:cNvPr>
          <p:cNvSpPr>
            <a:spLocks noGrp="1"/>
          </p:cNvSpPr>
          <p:nvPr>
            <p:ph type="sldNum" sz="quarter" idx="12"/>
          </p:nvPr>
        </p:nvSpPr>
        <p:spPr/>
        <p:txBody>
          <a:bodyPr/>
          <a:lstStyle/>
          <a:p>
            <a:fld id="{3654332C-6395-46EC-AE99-A6CA29B9639D}" type="slidenum">
              <a:rPr lang="en-US" smtClean="0"/>
              <a:t>22</a:t>
            </a:fld>
            <a:endParaRPr lang="en-US"/>
          </a:p>
        </p:txBody>
      </p:sp>
      <p:pic>
        <p:nvPicPr>
          <p:cNvPr id="6" name="Picture 5">
            <a:extLst>
              <a:ext uri="{FF2B5EF4-FFF2-40B4-BE49-F238E27FC236}">
                <a16:creationId xmlns:a16="http://schemas.microsoft.com/office/drawing/2014/main" id="{5D364F17-D472-4927-8BCB-4E70E9CC8C74}"/>
              </a:ext>
            </a:extLst>
          </p:cNvPr>
          <p:cNvPicPr>
            <a:picLocks noChangeAspect="1"/>
          </p:cNvPicPr>
          <p:nvPr/>
        </p:nvPicPr>
        <p:blipFill rotWithShape="1">
          <a:blip r:embed="rId2">
            <a:extLst>
              <a:ext uri="{28A0092B-C50C-407E-A947-70E740481C1C}">
                <a14:useLocalDpi xmlns:a14="http://schemas.microsoft.com/office/drawing/2010/main" val="0"/>
              </a:ext>
            </a:extLst>
          </a:blip>
          <a:srcRect l="14582" t="1913" r="19921" b="12031"/>
          <a:stretch/>
        </p:blipFill>
        <p:spPr>
          <a:xfrm>
            <a:off x="10003810" y="2883264"/>
            <a:ext cx="1910686" cy="1882794"/>
          </a:xfrm>
          <a:prstGeom prst="rect">
            <a:avLst/>
          </a:prstGeom>
        </p:spPr>
      </p:pic>
    </p:spTree>
    <p:extLst>
      <p:ext uri="{BB962C8B-B14F-4D97-AF65-F5344CB8AC3E}">
        <p14:creationId xmlns:p14="http://schemas.microsoft.com/office/powerpoint/2010/main" val="3333313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2FB51B-1DC4-4D7C-B2DA-97F02EE48596}"/>
              </a:ext>
            </a:extLst>
          </p:cNvPr>
          <p:cNvSpPr>
            <a:spLocks noGrp="1"/>
          </p:cNvSpPr>
          <p:nvPr>
            <p:ph type="sldNum" sz="quarter" idx="12"/>
          </p:nvPr>
        </p:nvSpPr>
        <p:spPr/>
        <p:txBody>
          <a:bodyPr/>
          <a:lstStyle/>
          <a:p>
            <a:fld id="{3654332C-6395-46EC-AE99-A6CA29B9639D}" type="slidenum">
              <a:rPr lang="en-US" smtClean="0"/>
              <a:t>23</a:t>
            </a:fld>
            <a:endParaRPr lang="en-US"/>
          </a:p>
        </p:txBody>
      </p:sp>
      <p:sp>
        <p:nvSpPr>
          <p:cNvPr id="5" name="TextBox 4">
            <a:extLst>
              <a:ext uri="{FF2B5EF4-FFF2-40B4-BE49-F238E27FC236}">
                <a16:creationId xmlns:a16="http://schemas.microsoft.com/office/drawing/2014/main" id="{7D4AE9B0-22DD-40C4-98F0-47E67EE6673B}"/>
              </a:ext>
            </a:extLst>
          </p:cNvPr>
          <p:cNvSpPr txBox="1"/>
          <p:nvPr/>
        </p:nvSpPr>
        <p:spPr>
          <a:xfrm>
            <a:off x="1066800" y="6300521"/>
            <a:ext cx="10058400" cy="369332"/>
          </a:xfrm>
          <a:prstGeom prst="rect">
            <a:avLst/>
          </a:prstGeom>
          <a:noFill/>
        </p:spPr>
        <p:txBody>
          <a:bodyPr wrap="square" rtlCol="0">
            <a:spAutoFit/>
          </a:bodyPr>
          <a:lstStyle/>
          <a:p>
            <a:r>
              <a:rPr lang="en-US" dirty="0">
                <a:hlinkClick r:id="rId2"/>
              </a:rPr>
              <a:t>Public domain image from https://commons.wikimedia.org/wiki/File:Simple_Periodic_Table_Chart-en.svg</a:t>
            </a:r>
            <a:r>
              <a:rPr lang="en-US" dirty="0"/>
              <a:t> </a:t>
            </a:r>
          </a:p>
        </p:txBody>
      </p:sp>
      <p:pic>
        <p:nvPicPr>
          <p:cNvPr id="1026" name="Picture 2" descr="File:Simple Periodic Table Chart-en.svg">
            <a:extLst>
              <a:ext uri="{FF2B5EF4-FFF2-40B4-BE49-F238E27FC236}">
                <a16:creationId xmlns:a16="http://schemas.microsoft.com/office/drawing/2014/main" id="{3127501E-9026-4E4C-B373-420CB0E277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818" y="372813"/>
            <a:ext cx="10710991" cy="56768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CA3D45C3-E3BC-4C2F-A1E5-AD2FCE85C835}"/>
              </a:ext>
            </a:extLst>
          </p:cNvPr>
          <p:cNvSpPr/>
          <p:nvPr/>
        </p:nvSpPr>
        <p:spPr>
          <a:xfrm>
            <a:off x="4797287" y="2411896"/>
            <a:ext cx="781878" cy="1550504"/>
          </a:xfrm>
          <a:prstGeom prst="roundRect">
            <a:avLst/>
          </a:prstGeom>
          <a:noFill/>
          <a:ln w="1206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A9327DF-33F9-454F-AD27-C5BCDC2723D3}"/>
              </a:ext>
            </a:extLst>
          </p:cNvPr>
          <p:cNvSpPr txBox="1"/>
          <p:nvPr/>
        </p:nvSpPr>
        <p:spPr>
          <a:xfrm>
            <a:off x="2710069" y="808362"/>
            <a:ext cx="4956313" cy="1200329"/>
          </a:xfrm>
          <a:prstGeom prst="rect">
            <a:avLst/>
          </a:prstGeom>
          <a:noFill/>
        </p:spPr>
        <p:txBody>
          <a:bodyPr wrap="square" rtlCol="0">
            <a:spAutoFit/>
          </a:bodyPr>
          <a:lstStyle/>
          <a:p>
            <a:pPr algn="ctr"/>
            <a:r>
              <a:rPr lang="en-US" b="1" dirty="0">
                <a:solidFill>
                  <a:srgbClr val="7030A0"/>
                </a:solidFill>
              </a:rPr>
              <a:t>Ru: similar chemistry to Fe, less chance of unpaired electrons facilitates analysis by NMR</a:t>
            </a:r>
          </a:p>
          <a:p>
            <a:pPr algn="ctr"/>
            <a:endParaRPr lang="en-US" b="1" dirty="0">
              <a:solidFill>
                <a:srgbClr val="7030A0"/>
              </a:solidFill>
            </a:endParaRPr>
          </a:p>
          <a:p>
            <a:pPr algn="ctr"/>
            <a:r>
              <a:rPr lang="en-US" b="1" dirty="0">
                <a:solidFill>
                  <a:srgbClr val="7030A0"/>
                </a:solidFill>
              </a:rPr>
              <a:t>Let’s chat about NMR a bit….</a:t>
            </a:r>
          </a:p>
        </p:txBody>
      </p:sp>
    </p:spTree>
    <p:extLst>
      <p:ext uri="{BB962C8B-B14F-4D97-AF65-F5344CB8AC3E}">
        <p14:creationId xmlns:p14="http://schemas.microsoft.com/office/powerpoint/2010/main" val="649819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92858-D9D7-463F-81BE-D53925EDBAF3}"/>
              </a:ext>
            </a:extLst>
          </p:cNvPr>
          <p:cNvSpPr>
            <a:spLocks noGrp="1"/>
          </p:cNvSpPr>
          <p:nvPr>
            <p:ph type="title"/>
          </p:nvPr>
        </p:nvSpPr>
        <p:spPr>
          <a:xfrm>
            <a:off x="120073" y="365125"/>
            <a:ext cx="11804072" cy="1325563"/>
          </a:xfrm>
        </p:spPr>
        <p:txBody>
          <a:bodyPr/>
          <a:lstStyle/>
          <a:p>
            <a:r>
              <a:rPr lang="en-US" b="1" dirty="0">
                <a:solidFill>
                  <a:srgbClr val="7030A0"/>
                </a:solidFill>
              </a:rPr>
              <a:t>Nuclear Magnetic Resonance (NMR) Spectrometry</a:t>
            </a:r>
          </a:p>
        </p:txBody>
      </p:sp>
      <p:sp>
        <p:nvSpPr>
          <p:cNvPr id="3" name="Content Placeholder 2">
            <a:extLst>
              <a:ext uri="{FF2B5EF4-FFF2-40B4-BE49-F238E27FC236}">
                <a16:creationId xmlns:a16="http://schemas.microsoft.com/office/drawing/2014/main" id="{8CDCC5E7-0418-429B-A1CF-BE19D0F1973B}"/>
              </a:ext>
            </a:extLst>
          </p:cNvPr>
          <p:cNvSpPr>
            <a:spLocks noGrp="1"/>
          </p:cNvSpPr>
          <p:nvPr>
            <p:ph idx="1"/>
          </p:nvPr>
        </p:nvSpPr>
        <p:spPr/>
        <p:txBody>
          <a:bodyPr>
            <a:normAutofit lnSpcReduction="10000"/>
          </a:bodyPr>
          <a:lstStyle/>
          <a:p>
            <a:r>
              <a:rPr lang="en-US" dirty="0"/>
              <a:t>Same phenomenon gives us Magnetic Resonance Imaging (MRI)</a:t>
            </a:r>
          </a:p>
          <a:p>
            <a:r>
              <a:rPr lang="en-US" dirty="0"/>
              <a:t>I thought I would focus on this method today and gloss over some of the other methods… at least for today.</a:t>
            </a:r>
          </a:p>
          <a:p>
            <a:endParaRPr lang="en-US" dirty="0"/>
          </a:p>
          <a:p>
            <a:r>
              <a:rPr lang="en-US" b="1" dirty="0">
                <a:solidFill>
                  <a:srgbClr val="FF0000"/>
                </a:solidFill>
              </a:rPr>
              <a:t>There are 3 take-home messages</a:t>
            </a:r>
            <a:r>
              <a:rPr lang="en-US" dirty="0"/>
              <a:t>:</a:t>
            </a:r>
          </a:p>
          <a:p>
            <a:pPr lvl="1"/>
            <a:r>
              <a:rPr lang="en-US" dirty="0">
                <a:solidFill>
                  <a:srgbClr val="FF0000"/>
                </a:solidFill>
              </a:rPr>
              <a:t>The position of a peak on the x-axis tells you about the electronic environment / bonding </a:t>
            </a:r>
          </a:p>
          <a:p>
            <a:pPr lvl="1"/>
            <a:r>
              <a:rPr lang="en-US" dirty="0">
                <a:solidFill>
                  <a:srgbClr val="FF0000"/>
                </a:solidFill>
              </a:rPr>
              <a:t>The areas under the peaks are in the same ratios as the relative number of nuclei present.</a:t>
            </a:r>
          </a:p>
          <a:p>
            <a:pPr lvl="1"/>
            <a:r>
              <a:rPr lang="en-US" dirty="0">
                <a:solidFill>
                  <a:srgbClr val="FF0000"/>
                </a:solidFill>
              </a:rPr>
              <a:t>How the peaks are split into patterns tells you about nearby NMR-active nuclei</a:t>
            </a:r>
          </a:p>
        </p:txBody>
      </p:sp>
      <p:sp>
        <p:nvSpPr>
          <p:cNvPr id="4" name="Slide Number Placeholder 3">
            <a:extLst>
              <a:ext uri="{FF2B5EF4-FFF2-40B4-BE49-F238E27FC236}">
                <a16:creationId xmlns:a16="http://schemas.microsoft.com/office/drawing/2014/main" id="{4D14F80D-BF61-47DA-A63B-81793010A152}"/>
              </a:ext>
            </a:extLst>
          </p:cNvPr>
          <p:cNvSpPr>
            <a:spLocks noGrp="1"/>
          </p:cNvSpPr>
          <p:nvPr>
            <p:ph type="sldNum" sz="quarter" idx="12"/>
          </p:nvPr>
        </p:nvSpPr>
        <p:spPr/>
        <p:txBody>
          <a:bodyPr/>
          <a:lstStyle/>
          <a:p>
            <a:fld id="{3654332C-6395-46EC-AE99-A6CA29B9639D}" type="slidenum">
              <a:rPr lang="en-US" smtClean="0"/>
              <a:t>24</a:t>
            </a:fld>
            <a:endParaRPr lang="en-US"/>
          </a:p>
        </p:txBody>
      </p:sp>
      <p:sp>
        <p:nvSpPr>
          <p:cNvPr id="5" name="TextBox 4">
            <a:extLst>
              <a:ext uri="{FF2B5EF4-FFF2-40B4-BE49-F238E27FC236}">
                <a16:creationId xmlns:a16="http://schemas.microsoft.com/office/drawing/2014/main" id="{B84F9ABF-BBE5-4F25-9880-2A1373AB8C2C}"/>
              </a:ext>
            </a:extLst>
          </p:cNvPr>
          <p:cNvSpPr txBox="1"/>
          <p:nvPr/>
        </p:nvSpPr>
        <p:spPr>
          <a:xfrm>
            <a:off x="2844800" y="5865091"/>
            <a:ext cx="5320145" cy="646331"/>
          </a:xfrm>
          <a:prstGeom prst="rect">
            <a:avLst/>
          </a:prstGeom>
          <a:noFill/>
        </p:spPr>
        <p:txBody>
          <a:bodyPr wrap="square" rtlCol="0">
            <a:spAutoFit/>
          </a:bodyPr>
          <a:lstStyle/>
          <a:p>
            <a:pPr algn="ctr"/>
            <a:r>
              <a:rPr lang="en-US" dirty="0">
                <a:solidFill>
                  <a:srgbClr val="7030A0"/>
                </a:solidFill>
              </a:rPr>
              <a:t>With these ideas, you can infer A LOT about the structure of a molecule.</a:t>
            </a:r>
          </a:p>
        </p:txBody>
      </p:sp>
    </p:spTree>
    <p:extLst>
      <p:ext uri="{BB962C8B-B14F-4D97-AF65-F5344CB8AC3E}">
        <p14:creationId xmlns:p14="http://schemas.microsoft.com/office/powerpoint/2010/main" val="33156376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244AE-A25A-44A7-8FC6-75AFB4D52E78}"/>
              </a:ext>
            </a:extLst>
          </p:cNvPr>
          <p:cNvSpPr>
            <a:spLocks noGrp="1"/>
          </p:cNvSpPr>
          <p:nvPr>
            <p:ph type="title"/>
          </p:nvPr>
        </p:nvSpPr>
        <p:spPr>
          <a:xfrm>
            <a:off x="838200" y="316357"/>
            <a:ext cx="10515600" cy="1325563"/>
          </a:xfrm>
        </p:spPr>
        <p:txBody>
          <a:bodyPr/>
          <a:lstStyle/>
          <a:p>
            <a:pPr algn="ctr"/>
            <a:r>
              <a:rPr lang="en-US" b="1" dirty="0">
                <a:solidFill>
                  <a:srgbClr val="7030A0"/>
                </a:solidFill>
              </a:rPr>
              <a:t>FT-NMR collects data about all frequencies in a given range simultaneously</a:t>
            </a:r>
          </a:p>
        </p:txBody>
      </p:sp>
      <p:sp>
        <p:nvSpPr>
          <p:cNvPr id="3" name="Content Placeholder 2">
            <a:extLst>
              <a:ext uri="{FF2B5EF4-FFF2-40B4-BE49-F238E27FC236}">
                <a16:creationId xmlns:a16="http://schemas.microsoft.com/office/drawing/2014/main" id="{8E31E2C5-FA72-473D-A645-F2F9BB3308C6}"/>
              </a:ext>
            </a:extLst>
          </p:cNvPr>
          <p:cNvSpPr>
            <a:spLocks noGrp="1"/>
          </p:cNvSpPr>
          <p:nvPr>
            <p:ph idx="1"/>
          </p:nvPr>
        </p:nvSpPr>
        <p:spPr>
          <a:xfrm>
            <a:off x="838200" y="1825625"/>
            <a:ext cx="3758184" cy="4351338"/>
          </a:xfrm>
        </p:spPr>
        <p:txBody>
          <a:bodyPr>
            <a:normAutofit fontScale="92500" lnSpcReduction="20000"/>
          </a:bodyPr>
          <a:lstStyle/>
          <a:p>
            <a:r>
              <a:rPr lang="en-US" dirty="0"/>
              <a:t>We can collect data on </a:t>
            </a:r>
            <a:r>
              <a:rPr lang="en-US" baseline="30000" dirty="0"/>
              <a:t>1</a:t>
            </a:r>
            <a:r>
              <a:rPr lang="en-US" dirty="0"/>
              <a:t>H, </a:t>
            </a:r>
            <a:r>
              <a:rPr lang="en-US" baseline="30000" dirty="0"/>
              <a:t>13</a:t>
            </a:r>
            <a:r>
              <a:rPr lang="en-US" dirty="0"/>
              <a:t>C, </a:t>
            </a:r>
            <a:r>
              <a:rPr lang="en-US" baseline="30000" dirty="0"/>
              <a:t>19</a:t>
            </a:r>
            <a:r>
              <a:rPr lang="en-US" dirty="0"/>
              <a:t>F, </a:t>
            </a:r>
            <a:r>
              <a:rPr lang="en-US" baseline="30000" dirty="0"/>
              <a:t>31</a:t>
            </a:r>
            <a:r>
              <a:rPr lang="en-US" dirty="0"/>
              <a:t>P, </a:t>
            </a:r>
            <a:r>
              <a:rPr lang="en-US" baseline="30000" dirty="0"/>
              <a:t>29</a:t>
            </a:r>
            <a:r>
              <a:rPr lang="en-US" dirty="0"/>
              <a:t>Si among many others.</a:t>
            </a:r>
          </a:p>
          <a:p>
            <a:r>
              <a:rPr lang="en-US" dirty="0"/>
              <a:t>Some of these nuclei are high abundance, some are relatively low… there are different strategies used for the latter</a:t>
            </a:r>
          </a:p>
          <a:p>
            <a:r>
              <a:rPr lang="en-US" dirty="0"/>
              <a:t>Each nuclei is like a radio station that transmits on a specific narrow band of frequencies, if it is placed in a magnetic field</a:t>
            </a:r>
          </a:p>
        </p:txBody>
      </p:sp>
      <p:sp>
        <p:nvSpPr>
          <p:cNvPr id="4" name="Slide Number Placeholder 3">
            <a:extLst>
              <a:ext uri="{FF2B5EF4-FFF2-40B4-BE49-F238E27FC236}">
                <a16:creationId xmlns:a16="http://schemas.microsoft.com/office/drawing/2014/main" id="{08C36511-5250-4448-97EB-26261730EA6D}"/>
              </a:ext>
            </a:extLst>
          </p:cNvPr>
          <p:cNvSpPr>
            <a:spLocks noGrp="1"/>
          </p:cNvSpPr>
          <p:nvPr>
            <p:ph type="sldNum" sz="quarter" idx="12"/>
          </p:nvPr>
        </p:nvSpPr>
        <p:spPr/>
        <p:txBody>
          <a:bodyPr/>
          <a:lstStyle/>
          <a:p>
            <a:fld id="{3654332C-6395-46EC-AE99-A6CA29B9639D}" type="slidenum">
              <a:rPr lang="en-US" smtClean="0"/>
              <a:t>25</a:t>
            </a:fld>
            <a:endParaRPr lang="en-US"/>
          </a:p>
        </p:txBody>
      </p:sp>
      <p:sp>
        <p:nvSpPr>
          <p:cNvPr id="7" name="Rectangle 6">
            <a:extLst>
              <a:ext uri="{FF2B5EF4-FFF2-40B4-BE49-F238E27FC236}">
                <a16:creationId xmlns:a16="http://schemas.microsoft.com/office/drawing/2014/main" id="{BF7D2AFE-92DD-461F-9F1A-B014BEA71307}"/>
              </a:ext>
            </a:extLst>
          </p:cNvPr>
          <p:cNvSpPr/>
          <p:nvPr/>
        </p:nvSpPr>
        <p:spPr>
          <a:xfrm>
            <a:off x="5438103" y="3917550"/>
            <a:ext cx="5766816" cy="461665"/>
          </a:xfrm>
          <a:prstGeom prst="rect">
            <a:avLst/>
          </a:prstGeom>
        </p:spPr>
        <p:txBody>
          <a:bodyPr wrap="square">
            <a:spAutoFit/>
          </a:bodyPr>
          <a:lstStyle/>
          <a:p>
            <a:pPr algn="ctr"/>
            <a:r>
              <a:rPr lang="en-US" sz="1200" dirty="0">
                <a:hlinkClick r:id="rId3"/>
              </a:rPr>
              <a:t>https://commons.wikimedia.org/wiki/File:PSM_V13_D058_Sound_waves_1.jpg</a:t>
            </a:r>
            <a:endParaRPr lang="en-US" sz="1200" dirty="0"/>
          </a:p>
          <a:p>
            <a:pPr algn="ctr"/>
            <a:r>
              <a:rPr lang="en-US" sz="1200" dirty="0"/>
              <a:t>Public domain in the U.S.A.</a:t>
            </a:r>
          </a:p>
        </p:txBody>
      </p:sp>
      <p:pic>
        <p:nvPicPr>
          <p:cNvPr id="9" name="Picture 8">
            <a:extLst>
              <a:ext uri="{FF2B5EF4-FFF2-40B4-BE49-F238E27FC236}">
                <a16:creationId xmlns:a16="http://schemas.microsoft.com/office/drawing/2014/main" id="{7B3F13DD-7DC6-4116-82BE-C588CFEBB3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1588" y="1532174"/>
            <a:ext cx="6339847" cy="2472540"/>
          </a:xfrm>
          <a:prstGeom prst="rect">
            <a:avLst/>
          </a:prstGeom>
        </p:spPr>
      </p:pic>
      <p:pic>
        <p:nvPicPr>
          <p:cNvPr id="11" name="Picture 10">
            <a:extLst>
              <a:ext uri="{FF2B5EF4-FFF2-40B4-BE49-F238E27FC236}">
                <a16:creationId xmlns:a16="http://schemas.microsoft.com/office/drawing/2014/main" id="{8E7B4EE1-DE41-47B1-9595-B040C29E41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1589" y="4513375"/>
            <a:ext cx="6339847" cy="1584962"/>
          </a:xfrm>
          <a:prstGeom prst="rect">
            <a:avLst/>
          </a:prstGeom>
        </p:spPr>
      </p:pic>
      <p:sp>
        <p:nvSpPr>
          <p:cNvPr id="12" name="Rectangle 11">
            <a:extLst>
              <a:ext uri="{FF2B5EF4-FFF2-40B4-BE49-F238E27FC236}">
                <a16:creationId xmlns:a16="http://schemas.microsoft.com/office/drawing/2014/main" id="{3573C53B-45BE-4A30-9717-472CA34A54CD}"/>
              </a:ext>
            </a:extLst>
          </p:cNvPr>
          <p:cNvSpPr/>
          <p:nvPr/>
        </p:nvSpPr>
        <p:spPr>
          <a:xfrm>
            <a:off x="5438103" y="6125517"/>
            <a:ext cx="5766816" cy="461665"/>
          </a:xfrm>
          <a:prstGeom prst="rect">
            <a:avLst/>
          </a:prstGeom>
        </p:spPr>
        <p:txBody>
          <a:bodyPr wrap="square">
            <a:spAutoFit/>
          </a:bodyPr>
          <a:lstStyle/>
          <a:p>
            <a:pPr algn="ctr"/>
            <a:r>
              <a:rPr lang="en-US" sz="1200" dirty="0">
                <a:hlinkClick r:id="rId6"/>
              </a:rPr>
              <a:t>https://archive.org/details/JanOfSound-PublicDomainTibetanMeditationBell503</a:t>
            </a:r>
            <a:endParaRPr lang="en-US" sz="1200" dirty="0"/>
          </a:p>
          <a:p>
            <a:pPr algn="ctr"/>
            <a:r>
              <a:rPr lang="en-US" sz="1200" dirty="0"/>
              <a:t>Public domain in the U.S.A.</a:t>
            </a:r>
          </a:p>
        </p:txBody>
      </p:sp>
    </p:spTree>
    <p:extLst>
      <p:ext uri="{BB962C8B-B14F-4D97-AF65-F5344CB8AC3E}">
        <p14:creationId xmlns:p14="http://schemas.microsoft.com/office/powerpoint/2010/main" val="8702817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C6715-A7AF-4A5B-A1D5-A9CF23FDD93C}"/>
              </a:ext>
            </a:extLst>
          </p:cNvPr>
          <p:cNvSpPr>
            <a:spLocks noGrp="1"/>
          </p:cNvSpPr>
          <p:nvPr>
            <p:ph type="title"/>
          </p:nvPr>
        </p:nvSpPr>
        <p:spPr/>
        <p:txBody>
          <a:bodyPr/>
          <a:lstStyle/>
          <a:p>
            <a:r>
              <a:rPr lang="en-US" b="1" dirty="0">
                <a:solidFill>
                  <a:srgbClr val="7030A0"/>
                </a:solidFill>
              </a:rPr>
              <a:t>FID of Ru(t-Bu</a:t>
            </a:r>
            <a:r>
              <a:rPr lang="en-US" b="1" baseline="-25000" dirty="0">
                <a:solidFill>
                  <a:srgbClr val="7030A0"/>
                </a:solidFill>
              </a:rPr>
              <a:t>4</a:t>
            </a:r>
            <a:r>
              <a:rPr lang="en-US" b="1" dirty="0">
                <a:solidFill>
                  <a:srgbClr val="7030A0"/>
                </a:solidFill>
              </a:rPr>
              <a:t>saloph)(NO)Cl</a:t>
            </a:r>
          </a:p>
        </p:txBody>
      </p:sp>
      <p:sp>
        <p:nvSpPr>
          <p:cNvPr id="3" name="Content Placeholder 2">
            <a:extLst>
              <a:ext uri="{FF2B5EF4-FFF2-40B4-BE49-F238E27FC236}">
                <a16:creationId xmlns:a16="http://schemas.microsoft.com/office/drawing/2014/main" id="{551FE4A6-77DE-4FEE-8460-CD3F2EC9D23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2F3D3DD-8864-4813-94E6-C0BD25385CA7}"/>
              </a:ext>
            </a:extLst>
          </p:cNvPr>
          <p:cNvPicPr>
            <a:picLocks noChangeAspect="1"/>
          </p:cNvPicPr>
          <p:nvPr/>
        </p:nvPicPr>
        <p:blipFill>
          <a:blip r:embed="rId2"/>
          <a:stretch>
            <a:fillRect/>
          </a:stretch>
        </p:blipFill>
        <p:spPr>
          <a:xfrm>
            <a:off x="1338470" y="1338884"/>
            <a:ext cx="9515060" cy="5153991"/>
          </a:xfrm>
          <a:prstGeom prst="rect">
            <a:avLst/>
          </a:prstGeom>
        </p:spPr>
      </p:pic>
      <p:sp>
        <p:nvSpPr>
          <p:cNvPr id="5" name="Slide Number Placeholder 4">
            <a:extLst>
              <a:ext uri="{FF2B5EF4-FFF2-40B4-BE49-F238E27FC236}">
                <a16:creationId xmlns:a16="http://schemas.microsoft.com/office/drawing/2014/main" id="{6EF07D7A-62BB-4101-9AAF-92BF89BF1F9B}"/>
              </a:ext>
            </a:extLst>
          </p:cNvPr>
          <p:cNvSpPr>
            <a:spLocks noGrp="1"/>
          </p:cNvSpPr>
          <p:nvPr>
            <p:ph type="sldNum" sz="quarter" idx="12"/>
          </p:nvPr>
        </p:nvSpPr>
        <p:spPr/>
        <p:txBody>
          <a:bodyPr/>
          <a:lstStyle/>
          <a:p>
            <a:fld id="{3654332C-6395-46EC-AE99-A6CA29B9639D}" type="slidenum">
              <a:rPr lang="en-US" smtClean="0"/>
              <a:t>26</a:t>
            </a:fld>
            <a:endParaRPr lang="en-US"/>
          </a:p>
        </p:txBody>
      </p:sp>
      <p:pic>
        <p:nvPicPr>
          <p:cNvPr id="6" name="Picture 5">
            <a:extLst>
              <a:ext uri="{FF2B5EF4-FFF2-40B4-BE49-F238E27FC236}">
                <a16:creationId xmlns:a16="http://schemas.microsoft.com/office/drawing/2014/main" id="{D348EA24-49C2-4BE4-9829-CDD89BEC6FA8}"/>
              </a:ext>
            </a:extLst>
          </p:cNvPr>
          <p:cNvPicPr>
            <a:picLocks noChangeAspect="1"/>
          </p:cNvPicPr>
          <p:nvPr/>
        </p:nvPicPr>
        <p:blipFill rotWithShape="1">
          <a:blip r:embed="rId3"/>
          <a:srcRect l="21800" t="18311" r="25000" b="11466"/>
          <a:stretch/>
        </p:blipFill>
        <p:spPr>
          <a:xfrm>
            <a:off x="7346233" y="2643779"/>
            <a:ext cx="2115127" cy="1570442"/>
          </a:xfrm>
          <a:prstGeom prst="rect">
            <a:avLst/>
          </a:prstGeom>
        </p:spPr>
      </p:pic>
      <p:sp>
        <p:nvSpPr>
          <p:cNvPr id="7" name="TextBox 6">
            <a:extLst>
              <a:ext uri="{FF2B5EF4-FFF2-40B4-BE49-F238E27FC236}">
                <a16:creationId xmlns:a16="http://schemas.microsoft.com/office/drawing/2014/main" id="{B6E732C4-714E-4212-ABFB-282E773BA28D}"/>
              </a:ext>
            </a:extLst>
          </p:cNvPr>
          <p:cNvSpPr txBox="1"/>
          <p:nvPr/>
        </p:nvSpPr>
        <p:spPr>
          <a:xfrm>
            <a:off x="7697214" y="4349158"/>
            <a:ext cx="1764146" cy="307777"/>
          </a:xfrm>
          <a:prstGeom prst="rect">
            <a:avLst/>
          </a:prstGeom>
          <a:noFill/>
        </p:spPr>
        <p:txBody>
          <a:bodyPr wrap="square" rtlCol="0">
            <a:spAutoFit/>
          </a:bodyPr>
          <a:lstStyle/>
          <a:p>
            <a:r>
              <a:rPr lang="en-US" sz="1400" dirty="0"/>
              <a:t>A related molecule…</a:t>
            </a:r>
          </a:p>
        </p:txBody>
      </p:sp>
    </p:spTree>
    <p:extLst>
      <p:ext uri="{BB962C8B-B14F-4D97-AF65-F5344CB8AC3E}">
        <p14:creationId xmlns:p14="http://schemas.microsoft.com/office/powerpoint/2010/main" val="20584033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E46F7-5922-4E9A-BAF0-6FE164D1F4CA}"/>
              </a:ext>
            </a:extLst>
          </p:cNvPr>
          <p:cNvSpPr>
            <a:spLocks noGrp="1"/>
          </p:cNvSpPr>
          <p:nvPr>
            <p:ph type="title"/>
          </p:nvPr>
        </p:nvSpPr>
        <p:spPr>
          <a:xfrm>
            <a:off x="267826" y="365125"/>
            <a:ext cx="2633870" cy="1325563"/>
          </a:xfrm>
        </p:spPr>
        <p:txBody>
          <a:bodyPr/>
          <a:lstStyle/>
          <a:p>
            <a:r>
              <a:rPr lang="en-US" b="1" dirty="0">
                <a:solidFill>
                  <a:srgbClr val="7030A0"/>
                </a:solidFill>
              </a:rPr>
              <a:t>FT-NMR</a:t>
            </a:r>
            <a:br>
              <a:rPr lang="en-US" b="1" dirty="0">
                <a:solidFill>
                  <a:srgbClr val="7030A0"/>
                </a:solidFill>
              </a:rPr>
            </a:br>
            <a:r>
              <a:rPr lang="en-US" b="1" dirty="0">
                <a:solidFill>
                  <a:srgbClr val="7030A0"/>
                </a:solidFill>
              </a:rPr>
              <a:t>Demo</a:t>
            </a:r>
          </a:p>
        </p:txBody>
      </p:sp>
      <p:sp>
        <p:nvSpPr>
          <p:cNvPr id="3" name="Content Placeholder 2">
            <a:extLst>
              <a:ext uri="{FF2B5EF4-FFF2-40B4-BE49-F238E27FC236}">
                <a16:creationId xmlns:a16="http://schemas.microsoft.com/office/drawing/2014/main" id="{9E210639-FF31-47C4-BFE9-4283D0E64D4E}"/>
              </a:ext>
            </a:extLst>
          </p:cNvPr>
          <p:cNvSpPr>
            <a:spLocks noGrp="1"/>
          </p:cNvSpPr>
          <p:nvPr>
            <p:ph idx="1"/>
          </p:nvPr>
        </p:nvSpPr>
        <p:spPr>
          <a:xfrm>
            <a:off x="267826" y="1825625"/>
            <a:ext cx="2633870" cy="4351338"/>
          </a:xfrm>
        </p:spPr>
        <p:txBody>
          <a:bodyPr/>
          <a:lstStyle/>
          <a:p>
            <a:r>
              <a:rPr lang="en-US" dirty="0"/>
              <a:t>Signals from sample get systematically tested to see what frequencies they contain.</a:t>
            </a:r>
          </a:p>
          <a:p>
            <a:endParaRPr lang="en-US" dirty="0"/>
          </a:p>
          <a:p>
            <a:endParaRPr lang="en-US" dirty="0"/>
          </a:p>
        </p:txBody>
      </p:sp>
      <p:pic>
        <p:nvPicPr>
          <p:cNvPr id="4" name="Picture 3">
            <a:extLst>
              <a:ext uri="{FF2B5EF4-FFF2-40B4-BE49-F238E27FC236}">
                <a16:creationId xmlns:a16="http://schemas.microsoft.com/office/drawing/2014/main" id="{DB10135F-17DA-4A55-B880-15EBB7B02962}"/>
              </a:ext>
            </a:extLst>
          </p:cNvPr>
          <p:cNvPicPr>
            <a:picLocks noChangeAspect="1"/>
          </p:cNvPicPr>
          <p:nvPr/>
        </p:nvPicPr>
        <p:blipFill rotWithShape="1">
          <a:blip r:embed="rId3"/>
          <a:srcRect t="12511" r="3261"/>
          <a:stretch/>
        </p:blipFill>
        <p:spPr>
          <a:xfrm>
            <a:off x="3061173" y="185530"/>
            <a:ext cx="9117574" cy="6672469"/>
          </a:xfrm>
          <a:prstGeom prst="rect">
            <a:avLst/>
          </a:prstGeom>
        </p:spPr>
      </p:pic>
      <p:sp>
        <p:nvSpPr>
          <p:cNvPr id="6" name="TextBox 5">
            <a:extLst>
              <a:ext uri="{FF2B5EF4-FFF2-40B4-BE49-F238E27FC236}">
                <a16:creationId xmlns:a16="http://schemas.microsoft.com/office/drawing/2014/main" id="{FD433BA9-1F6C-4B20-8F13-6CB561F5B6FD}"/>
              </a:ext>
            </a:extLst>
          </p:cNvPr>
          <p:cNvSpPr txBox="1"/>
          <p:nvPr/>
        </p:nvSpPr>
        <p:spPr>
          <a:xfrm>
            <a:off x="5552659" y="5946130"/>
            <a:ext cx="6334540" cy="923330"/>
          </a:xfrm>
          <a:prstGeom prst="rect">
            <a:avLst/>
          </a:prstGeom>
          <a:noFill/>
        </p:spPr>
        <p:txBody>
          <a:bodyPr wrap="square" rtlCol="0">
            <a:spAutoFit/>
          </a:bodyPr>
          <a:lstStyle/>
          <a:p>
            <a:pPr algn="ctr"/>
            <a:r>
              <a:rPr lang="en-US" dirty="0"/>
              <a:t> Yannick J. </a:t>
            </a:r>
            <a:r>
              <a:rPr lang="en-US" dirty="0" err="1"/>
              <a:t>Esvan</a:t>
            </a:r>
            <a:r>
              <a:rPr lang="en-US" dirty="0"/>
              <a:t>, Wael </a:t>
            </a:r>
            <a:r>
              <a:rPr lang="en-US" dirty="0" err="1"/>
              <a:t>Zeinyeh</a:t>
            </a:r>
            <a:r>
              <a:rPr lang="en-US" dirty="0"/>
              <a:t> “Basics of Fourier Transform Applied to NMR Spectroscopy: An Interactive Open-Source Web Application”</a:t>
            </a:r>
            <a:r>
              <a:rPr lang="en-US" i="1" dirty="0"/>
              <a:t> J. Chem. Educ.</a:t>
            </a:r>
            <a:r>
              <a:rPr lang="en-US" dirty="0"/>
              <a:t> </a:t>
            </a:r>
            <a:r>
              <a:rPr lang="en-US" b="1" dirty="0"/>
              <a:t>2020</a:t>
            </a:r>
            <a:r>
              <a:rPr lang="en-US" dirty="0"/>
              <a:t>, </a:t>
            </a:r>
            <a:r>
              <a:rPr lang="en-US" i="1" dirty="0"/>
              <a:t>97</a:t>
            </a:r>
            <a:r>
              <a:rPr lang="en-US" dirty="0"/>
              <a:t>,263-264.  </a:t>
            </a:r>
          </a:p>
        </p:txBody>
      </p:sp>
      <p:sp>
        <p:nvSpPr>
          <p:cNvPr id="5" name="Slide Number Placeholder 4">
            <a:extLst>
              <a:ext uri="{FF2B5EF4-FFF2-40B4-BE49-F238E27FC236}">
                <a16:creationId xmlns:a16="http://schemas.microsoft.com/office/drawing/2014/main" id="{EBD34E3A-6231-4A0F-8899-47A5DF004FBA}"/>
              </a:ext>
            </a:extLst>
          </p:cNvPr>
          <p:cNvSpPr>
            <a:spLocks noGrp="1"/>
          </p:cNvSpPr>
          <p:nvPr>
            <p:ph type="sldNum" sz="quarter" idx="12"/>
          </p:nvPr>
        </p:nvSpPr>
        <p:spPr/>
        <p:txBody>
          <a:bodyPr/>
          <a:lstStyle/>
          <a:p>
            <a:fld id="{3654332C-6395-46EC-AE99-A6CA29B9639D}" type="slidenum">
              <a:rPr lang="en-US" smtClean="0"/>
              <a:t>27</a:t>
            </a:fld>
            <a:endParaRPr lang="en-US"/>
          </a:p>
        </p:txBody>
      </p:sp>
    </p:spTree>
    <p:extLst>
      <p:ext uri="{BB962C8B-B14F-4D97-AF65-F5344CB8AC3E}">
        <p14:creationId xmlns:p14="http://schemas.microsoft.com/office/powerpoint/2010/main" val="1451017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E46F7-5922-4E9A-BAF0-6FE164D1F4CA}"/>
              </a:ext>
            </a:extLst>
          </p:cNvPr>
          <p:cNvSpPr>
            <a:spLocks noGrp="1"/>
          </p:cNvSpPr>
          <p:nvPr>
            <p:ph type="title"/>
          </p:nvPr>
        </p:nvSpPr>
        <p:spPr>
          <a:xfrm>
            <a:off x="207264" y="365125"/>
            <a:ext cx="2682240" cy="1325563"/>
          </a:xfrm>
        </p:spPr>
        <p:txBody>
          <a:bodyPr/>
          <a:lstStyle/>
          <a:p>
            <a:r>
              <a:rPr lang="en-US" b="1" dirty="0">
                <a:solidFill>
                  <a:srgbClr val="7030A0"/>
                </a:solidFill>
              </a:rPr>
              <a:t>FT-NMR</a:t>
            </a:r>
            <a:br>
              <a:rPr lang="en-US" b="1" dirty="0">
                <a:solidFill>
                  <a:srgbClr val="7030A0"/>
                </a:solidFill>
              </a:rPr>
            </a:br>
            <a:r>
              <a:rPr lang="en-US" b="1" dirty="0">
                <a:solidFill>
                  <a:srgbClr val="7030A0"/>
                </a:solidFill>
              </a:rPr>
              <a:t>Demo</a:t>
            </a:r>
          </a:p>
        </p:txBody>
      </p:sp>
      <p:sp>
        <p:nvSpPr>
          <p:cNvPr id="3" name="Content Placeholder 2">
            <a:extLst>
              <a:ext uri="{FF2B5EF4-FFF2-40B4-BE49-F238E27FC236}">
                <a16:creationId xmlns:a16="http://schemas.microsoft.com/office/drawing/2014/main" id="{9E210639-FF31-47C4-BFE9-4283D0E64D4E}"/>
              </a:ext>
            </a:extLst>
          </p:cNvPr>
          <p:cNvSpPr>
            <a:spLocks noGrp="1"/>
          </p:cNvSpPr>
          <p:nvPr>
            <p:ph idx="1"/>
          </p:nvPr>
        </p:nvSpPr>
        <p:spPr>
          <a:xfrm>
            <a:off x="207264" y="1825625"/>
            <a:ext cx="2548128" cy="4351338"/>
          </a:xfrm>
        </p:spPr>
        <p:txBody>
          <a:bodyPr>
            <a:normAutofit lnSpcReduction="10000"/>
          </a:bodyPr>
          <a:lstStyle/>
          <a:p>
            <a:r>
              <a:rPr lang="en-US" dirty="0"/>
              <a:t>Data and a test sign wave are multiplied point-by-point.</a:t>
            </a:r>
          </a:p>
          <a:p>
            <a:r>
              <a:rPr lang="en-US" dirty="0"/>
              <a:t>In-phase peaks with same phase tend to give positive results.</a:t>
            </a:r>
          </a:p>
        </p:txBody>
      </p:sp>
      <p:pic>
        <p:nvPicPr>
          <p:cNvPr id="5" name="Picture 4">
            <a:extLst>
              <a:ext uri="{FF2B5EF4-FFF2-40B4-BE49-F238E27FC236}">
                <a16:creationId xmlns:a16="http://schemas.microsoft.com/office/drawing/2014/main" id="{558495A9-4851-4651-8B61-BE8EFB579BF3}"/>
              </a:ext>
            </a:extLst>
          </p:cNvPr>
          <p:cNvPicPr>
            <a:picLocks noChangeAspect="1"/>
          </p:cNvPicPr>
          <p:nvPr/>
        </p:nvPicPr>
        <p:blipFill rotWithShape="1">
          <a:blip r:embed="rId2"/>
          <a:srcRect t="11857" r="3727"/>
          <a:stretch/>
        </p:blipFill>
        <p:spPr>
          <a:xfrm>
            <a:off x="3101008" y="132522"/>
            <a:ext cx="9077738" cy="6725478"/>
          </a:xfrm>
          <a:prstGeom prst="rect">
            <a:avLst/>
          </a:prstGeom>
        </p:spPr>
      </p:pic>
      <p:sp>
        <p:nvSpPr>
          <p:cNvPr id="7" name="TextBox 6">
            <a:extLst>
              <a:ext uri="{FF2B5EF4-FFF2-40B4-BE49-F238E27FC236}">
                <a16:creationId xmlns:a16="http://schemas.microsoft.com/office/drawing/2014/main" id="{6A1E98DA-31EC-4F98-A0EA-7232D48E4832}"/>
              </a:ext>
            </a:extLst>
          </p:cNvPr>
          <p:cNvSpPr txBox="1"/>
          <p:nvPr/>
        </p:nvSpPr>
        <p:spPr>
          <a:xfrm>
            <a:off x="4571999" y="6149719"/>
            <a:ext cx="6983897" cy="461665"/>
          </a:xfrm>
          <a:prstGeom prst="rect">
            <a:avLst/>
          </a:prstGeom>
          <a:noFill/>
        </p:spPr>
        <p:txBody>
          <a:bodyPr wrap="square" rtlCol="0">
            <a:spAutoFit/>
          </a:bodyPr>
          <a:lstStyle/>
          <a:p>
            <a:pPr algn="ctr"/>
            <a:r>
              <a:rPr lang="en-US" sz="1200" dirty="0"/>
              <a:t> Yannick J. </a:t>
            </a:r>
            <a:r>
              <a:rPr lang="en-US" sz="1200" dirty="0" err="1"/>
              <a:t>Esvan</a:t>
            </a:r>
            <a:r>
              <a:rPr lang="en-US" sz="1200" dirty="0"/>
              <a:t>, Wael </a:t>
            </a:r>
            <a:r>
              <a:rPr lang="en-US" sz="1200" dirty="0" err="1"/>
              <a:t>Zeinyeh</a:t>
            </a:r>
            <a:r>
              <a:rPr lang="en-US" sz="1200" dirty="0"/>
              <a:t> “Basics of Fourier Transform Applied to NMR Spectroscopy: An Interactive Open-Source Web Application”</a:t>
            </a:r>
            <a:r>
              <a:rPr lang="en-US" sz="1200" i="1" dirty="0"/>
              <a:t> J. Chem. Educ.</a:t>
            </a:r>
            <a:r>
              <a:rPr lang="en-US" sz="1200" dirty="0"/>
              <a:t> </a:t>
            </a:r>
            <a:r>
              <a:rPr lang="en-US" sz="1200" b="1" dirty="0"/>
              <a:t>2020</a:t>
            </a:r>
            <a:r>
              <a:rPr lang="en-US" sz="1200" dirty="0"/>
              <a:t>, </a:t>
            </a:r>
            <a:r>
              <a:rPr lang="en-US" sz="1200" i="1" dirty="0"/>
              <a:t>97</a:t>
            </a:r>
            <a:r>
              <a:rPr lang="en-US" sz="1200" dirty="0"/>
              <a:t>,263-264.  </a:t>
            </a:r>
          </a:p>
        </p:txBody>
      </p:sp>
      <p:sp>
        <p:nvSpPr>
          <p:cNvPr id="4" name="Slide Number Placeholder 3">
            <a:extLst>
              <a:ext uri="{FF2B5EF4-FFF2-40B4-BE49-F238E27FC236}">
                <a16:creationId xmlns:a16="http://schemas.microsoft.com/office/drawing/2014/main" id="{C6C68F43-EAFA-4305-A8D0-C252C9567BA8}"/>
              </a:ext>
            </a:extLst>
          </p:cNvPr>
          <p:cNvSpPr>
            <a:spLocks noGrp="1"/>
          </p:cNvSpPr>
          <p:nvPr>
            <p:ph type="sldNum" sz="quarter" idx="12"/>
          </p:nvPr>
        </p:nvSpPr>
        <p:spPr/>
        <p:txBody>
          <a:bodyPr/>
          <a:lstStyle/>
          <a:p>
            <a:fld id="{3654332C-6395-46EC-AE99-A6CA29B9639D}" type="slidenum">
              <a:rPr lang="en-US" smtClean="0"/>
              <a:t>28</a:t>
            </a:fld>
            <a:endParaRPr lang="en-US"/>
          </a:p>
        </p:txBody>
      </p:sp>
    </p:spTree>
    <p:extLst>
      <p:ext uri="{BB962C8B-B14F-4D97-AF65-F5344CB8AC3E}">
        <p14:creationId xmlns:p14="http://schemas.microsoft.com/office/powerpoint/2010/main" val="26548387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113A30-3960-43FF-9A77-948F954CD764}"/>
              </a:ext>
            </a:extLst>
          </p:cNvPr>
          <p:cNvPicPr>
            <a:picLocks noChangeAspect="1"/>
          </p:cNvPicPr>
          <p:nvPr/>
        </p:nvPicPr>
        <p:blipFill rotWithShape="1">
          <a:blip r:embed="rId2"/>
          <a:srcRect t="11787" r="3871"/>
          <a:stretch/>
        </p:blipFill>
        <p:spPr>
          <a:xfrm>
            <a:off x="3127513" y="127346"/>
            <a:ext cx="9064487" cy="6731024"/>
          </a:xfrm>
          <a:prstGeom prst="rect">
            <a:avLst/>
          </a:prstGeom>
        </p:spPr>
      </p:pic>
      <p:sp>
        <p:nvSpPr>
          <p:cNvPr id="2" name="Title 1">
            <a:extLst>
              <a:ext uri="{FF2B5EF4-FFF2-40B4-BE49-F238E27FC236}">
                <a16:creationId xmlns:a16="http://schemas.microsoft.com/office/drawing/2014/main" id="{91CE46F7-5922-4E9A-BAF0-6FE164D1F4CA}"/>
              </a:ext>
            </a:extLst>
          </p:cNvPr>
          <p:cNvSpPr>
            <a:spLocks noGrp="1"/>
          </p:cNvSpPr>
          <p:nvPr>
            <p:ph type="title"/>
          </p:nvPr>
        </p:nvSpPr>
        <p:spPr>
          <a:xfrm>
            <a:off x="182298" y="442055"/>
            <a:ext cx="2743117" cy="1325563"/>
          </a:xfrm>
        </p:spPr>
        <p:txBody>
          <a:bodyPr/>
          <a:lstStyle/>
          <a:p>
            <a:r>
              <a:rPr lang="en-US" b="1" dirty="0">
                <a:solidFill>
                  <a:srgbClr val="7030A0"/>
                </a:solidFill>
              </a:rPr>
              <a:t>FT-NMR</a:t>
            </a:r>
            <a:br>
              <a:rPr lang="en-US" b="1" dirty="0">
                <a:solidFill>
                  <a:srgbClr val="7030A0"/>
                </a:solidFill>
              </a:rPr>
            </a:br>
            <a:r>
              <a:rPr lang="en-US" b="1" dirty="0">
                <a:solidFill>
                  <a:srgbClr val="7030A0"/>
                </a:solidFill>
              </a:rPr>
              <a:t>Demo</a:t>
            </a:r>
          </a:p>
        </p:txBody>
      </p:sp>
      <p:sp>
        <p:nvSpPr>
          <p:cNvPr id="3" name="Content Placeholder 2">
            <a:extLst>
              <a:ext uri="{FF2B5EF4-FFF2-40B4-BE49-F238E27FC236}">
                <a16:creationId xmlns:a16="http://schemas.microsoft.com/office/drawing/2014/main" id="{9E210639-FF31-47C4-BFE9-4283D0E64D4E}"/>
              </a:ext>
            </a:extLst>
          </p:cNvPr>
          <p:cNvSpPr>
            <a:spLocks noGrp="1"/>
          </p:cNvSpPr>
          <p:nvPr>
            <p:ph idx="1"/>
          </p:nvPr>
        </p:nvSpPr>
        <p:spPr>
          <a:xfrm>
            <a:off x="182299" y="2141537"/>
            <a:ext cx="2743118" cy="4351338"/>
          </a:xfrm>
        </p:spPr>
        <p:txBody>
          <a:bodyPr/>
          <a:lstStyle/>
          <a:p>
            <a:r>
              <a:rPr lang="en-US" dirty="0"/>
              <a:t>Do same for a range of frequencies</a:t>
            </a:r>
          </a:p>
          <a:p>
            <a:endParaRPr lang="en-US" dirty="0"/>
          </a:p>
          <a:p>
            <a:r>
              <a:rPr lang="en-US" dirty="0"/>
              <a:t>Final spectrum, in this case has only 1 frequency, and only one peak.</a:t>
            </a:r>
          </a:p>
        </p:txBody>
      </p:sp>
      <p:sp>
        <p:nvSpPr>
          <p:cNvPr id="7" name="TextBox 6">
            <a:extLst>
              <a:ext uri="{FF2B5EF4-FFF2-40B4-BE49-F238E27FC236}">
                <a16:creationId xmlns:a16="http://schemas.microsoft.com/office/drawing/2014/main" id="{FF85470B-3BB8-4940-AAB8-0832A5E0D2E1}"/>
              </a:ext>
            </a:extLst>
          </p:cNvPr>
          <p:cNvSpPr txBox="1"/>
          <p:nvPr/>
        </p:nvSpPr>
        <p:spPr>
          <a:xfrm>
            <a:off x="4571999" y="6149719"/>
            <a:ext cx="6983897" cy="461665"/>
          </a:xfrm>
          <a:prstGeom prst="rect">
            <a:avLst/>
          </a:prstGeom>
          <a:noFill/>
        </p:spPr>
        <p:txBody>
          <a:bodyPr wrap="square" rtlCol="0">
            <a:spAutoFit/>
          </a:bodyPr>
          <a:lstStyle/>
          <a:p>
            <a:pPr algn="ctr"/>
            <a:r>
              <a:rPr lang="en-US" sz="1200" dirty="0"/>
              <a:t> Yannick J. </a:t>
            </a:r>
            <a:r>
              <a:rPr lang="en-US" sz="1200" dirty="0" err="1"/>
              <a:t>Esvan</a:t>
            </a:r>
            <a:r>
              <a:rPr lang="en-US" sz="1200" dirty="0"/>
              <a:t>, Wael </a:t>
            </a:r>
            <a:r>
              <a:rPr lang="en-US" sz="1200" dirty="0" err="1"/>
              <a:t>Zeinyeh</a:t>
            </a:r>
            <a:r>
              <a:rPr lang="en-US" sz="1200" dirty="0"/>
              <a:t> “Basics of Fourier Transform Applied to NMR Spectroscopy: An Interactive Open-Source Web Application”</a:t>
            </a:r>
            <a:r>
              <a:rPr lang="en-US" sz="1200" i="1" dirty="0"/>
              <a:t> J. Chem. Educ.</a:t>
            </a:r>
            <a:r>
              <a:rPr lang="en-US" sz="1200" dirty="0"/>
              <a:t> </a:t>
            </a:r>
            <a:r>
              <a:rPr lang="en-US" sz="1200" b="1" dirty="0"/>
              <a:t>2020</a:t>
            </a:r>
            <a:r>
              <a:rPr lang="en-US" sz="1200" dirty="0"/>
              <a:t>, </a:t>
            </a:r>
            <a:r>
              <a:rPr lang="en-US" sz="1200" i="1" dirty="0"/>
              <a:t>97</a:t>
            </a:r>
            <a:r>
              <a:rPr lang="en-US" sz="1200" dirty="0"/>
              <a:t>,263-264.  </a:t>
            </a:r>
          </a:p>
        </p:txBody>
      </p:sp>
      <p:sp>
        <p:nvSpPr>
          <p:cNvPr id="5" name="Slide Number Placeholder 4">
            <a:extLst>
              <a:ext uri="{FF2B5EF4-FFF2-40B4-BE49-F238E27FC236}">
                <a16:creationId xmlns:a16="http://schemas.microsoft.com/office/drawing/2014/main" id="{05997FF0-7A37-4DFE-B803-59CE631D6C65}"/>
              </a:ext>
            </a:extLst>
          </p:cNvPr>
          <p:cNvSpPr>
            <a:spLocks noGrp="1"/>
          </p:cNvSpPr>
          <p:nvPr>
            <p:ph type="sldNum" sz="quarter" idx="12"/>
          </p:nvPr>
        </p:nvSpPr>
        <p:spPr/>
        <p:txBody>
          <a:bodyPr/>
          <a:lstStyle/>
          <a:p>
            <a:fld id="{3654332C-6395-46EC-AE99-A6CA29B9639D}" type="slidenum">
              <a:rPr lang="en-US" smtClean="0"/>
              <a:t>29</a:t>
            </a:fld>
            <a:endParaRPr lang="en-US"/>
          </a:p>
        </p:txBody>
      </p:sp>
    </p:spTree>
    <p:extLst>
      <p:ext uri="{BB962C8B-B14F-4D97-AF65-F5344CB8AC3E}">
        <p14:creationId xmlns:p14="http://schemas.microsoft.com/office/powerpoint/2010/main" val="1867063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5B866-1601-4496-88DA-D95A37DAEAFA}"/>
              </a:ext>
            </a:extLst>
          </p:cNvPr>
          <p:cNvSpPr>
            <a:spLocks noGrp="1"/>
          </p:cNvSpPr>
          <p:nvPr>
            <p:ph type="title"/>
          </p:nvPr>
        </p:nvSpPr>
        <p:spPr/>
        <p:txBody>
          <a:bodyPr/>
          <a:lstStyle/>
          <a:p>
            <a:r>
              <a:rPr lang="en-US" b="1" dirty="0">
                <a:solidFill>
                  <a:srgbClr val="7030A0"/>
                </a:solidFill>
              </a:rPr>
              <a:t>An Abstract</a:t>
            </a:r>
          </a:p>
        </p:txBody>
      </p:sp>
      <p:sp>
        <p:nvSpPr>
          <p:cNvPr id="3" name="Content Placeholder 2">
            <a:extLst>
              <a:ext uri="{FF2B5EF4-FFF2-40B4-BE49-F238E27FC236}">
                <a16:creationId xmlns:a16="http://schemas.microsoft.com/office/drawing/2014/main" id="{6C74C54E-BF4D-4FE6-A777-0B682911619D}"/>
              </a:ext>
            </a:extLst>
          </p:cNvPr>
          <p:cNvSpPr>
            <a:spLocks noGrp="1"/>
          </p:cNvSpPr>
          <p:nvPr>
            <p:ph idx="1"/>
          </p:nvPr>
        </p:nvSpPr>
        <p:spPr>
          <a:xfrm>
            <a:off x="838201" y="1375249"/>
            <a:ext cx="7173036" cy="5346226"/>
          </a:xfrm>
        </p:spPr>
        <p:txBody>
          <a:bodyPr>
            <a:normAutofit fontScale="92500"/>
          </a:bodyPr>
          <a:lstStyle/>
          <a:p>
            <a:pPr marL="457200" lvl="1" indent="0">
              <a:buNone/>
            </a:pPr>
            <a:r>
              <a:rPr lang="en-US" dirty="0"/>
              <a:t>	My current research involves the exploration of electron-transfer events on models of biologically - relevant molecules such as the heme-nitric-oxide complex. My students learn how to work with air- and moisture-sensitive materials so as to prepare target compounds, and then we have to gather data on these materials so as to be able to prove they are what we set out to make. Once we have the materials in hand, we can start doing experiments which probe the chemical consequences of electron transfer on these compounds. With examples from my research program, I'll show you how data we collect tells us about the quality of the materials, and how the data reveals the consequences of electron-transfer events involving these materials. I'll talk specifically about what we can learn from infrared spectroscopy, magnetic resonance, and an electrochemical technique called voltammetry.</a:t>
            </a:r>
          </a:p>
        </p:txBody>
      </p:sp>
      <p:sp>
        <p:nvSpPr>
          <p:cNvPr id="4" name="Slide Number Placeholder 3">
            <a:extLst>
              <a:ext uri="{FF2B5EF4-FFF2-40B4-BE49-F238E27FC236}">
                <a16:creationId xmlns:a16="http://schemas.microsoft.com/office/drawing/2014/main" id="{82F466A3-D45A-4C02-AB9D-74684A9B4CF6}"/>
              </a:ext>
            </a:extLst>
          </p:cNvPr>
          <p:cNvSpPr>
            <a:spLocks noGrp="1"/>
          </p:cNvSpPr>
          <p:nvPr>
            <p:ph type="sldNum" sz="quarter" idx="12"/>
          </p:nvPr>
        </p:nvSpPr>
        <p:spPr/>
        <p:txBody>
          <a:bodyPr/>
          <a:lstStyle/>
          <a:p>
            <a:fld id="{3654332C-6395-46EC-AE99-A6CA29B9639D}" type="slidenum">
              <a:rPr lang="en-US" smtClean="0"/>
              <a:t>3</a:t>
            </a:fld>
            <a:endParaRPr lang="en-US"/>
          </a:p>
        </p:txBody>
      </p:sp>
      <p:pic>
        <p:nvPicPr>
          <p:cNvPr id="6" name="Picture 5">
            <a:extLst>
              <a:ext uri="{FF2B5EF4-FFF2-40B4-BE49-F238E27FC236}">
                <a16:creationId xmlns:a16="http://schemas.microsoft.com/office/drawing/2014/main" id="{9D940130-29B3-4A84-ACF0-35262CB5F4EC}"/>
              </a:ext>
            </a:extLst>
          </p:cNvPr>
          <p:cNvPicPr>
            <a:picLocks noChangeAspect="1"/>
          </p:cNvPicPr>
          <p:nvPr/>
        </p:nvPicPr>
        <p:blipFill rotWithShape="1">
          <a:blip r:embed="rId2">
            <a:extLst>
              <a:ext uri="{28A0092B-C50C-407E-A947-70E740481C1C}">
                <a14:useLocalDpi xmlns:a14="http://schemas.microsoft.com/office/drawing/2010/main" val="0"/>
              </a:ext>
            </a:extLst>
          </a:blip>
          <a:srcRect l="28707" t="17512" r="33831" b="9930"/>
          <a:stretch/>
        </p:blipFill>
        <p:spPr>
          <a:xfrm>
            <a:off x="8120133" y="836814"/>
            <a:ext cx="3724133" cy="5409624"/>
          </a:xfrm>
          <a:prstGeom prst="rect">
            <a:avLst/>
          </a:prstGeom>
        </p:spPr>
      </p:pic>
    </p:spTree>
    <p:extLst>
      <p:ext uri="{BB962C8B-B14F-4D97-AF65-F5344CB8AC3E}">
        <p14:creationId xmlns:p14="http://schemas.microsoft.com/office/powerpoint/2010/main" val="6594059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7084D9-1E86-43EE-8009-E42E962EC125}"/>
              </a:ext>
            </a:extLst>
          </p:cNvPr>
          <p:cNvPicPr>
            <a:picLocks noChangeAspect="1"/>
          </p:cNvPicPr>
          <p:nvPr/>
        </p:nvPicPr>
        <p:blipFill rotWithShape="1">
          <a:blip r:embed="rId2"/>
          <a:srcRect t="13526" r="3397"/>
          <a:stretch/>
        </p:blipFill>
        <p:spPr>
          <a:xfrm>
            <a:off x="3034746" y="246616"/>
            <a:ext cx="9130748" cy="6613918"/>
          </a:xfrm>
          <a:prstGeom prst="rect">
            <a:avLst/>
          </a:prstGeom>
        </p:spPr>
      </p:pic>
      <p:sp>
        <p:nvSpPr>
          <p:cNvPr id="2" name="Title 1">
            <a:extLst>
              <a:ext uri="{FF2B5EF4-FFF2-40B4-BE49-F238E27FC236}">
                <a16:creationId xmlns:a16="http://schemas.microsoft.com/office/drawing/2014/main" id="{91CE46F7-5922-4E9A-BAF0-6FE164D1F4CA}"/>
              </a:ext>
            </a:extLst>
          </p:cNvPr>
          <p:cNvSpPr>
            <a:spLocks noGrp="1"/>
          </p:cNvSpPr>
          <p:nvPr>
            <p:ph type="title"/>
          </p:nvPr>
        </p:nvSpPr>
        <p:spPr>
          <a:xfrm>
            <a:off x="108802" y="413893"/>
            <a:ext cx="2743118" cy="1325563"/>
          </a:xfrm>
        </p:spPr>
        <p:txBody>
          <a:bodyPr/>
          <a:lstStyle/>
          <a:p>
            <a:r>
              <a:rPr lang="en-US" b="1" dirty="0">
                <a:solidFill>
                  <a:srgbClr val="7030A0"/>
                </a:solidFill>
              </a:rPr>
              <a:t>FT-NMR</a:t>
            </a:r>
            <a:br>
              <a:rPr lang="en-US" b="1" dirty="0">
                <a:solidFill>
                  <a:srgbClr val="7030A0"/>
                </a:solidFill>
              </a:rPr>
            </a:br>
            <a:r>
              <a:rPr lang="en-US" b="1" dirty="0">
                <a:solidFill>
                  <a:srgbClr val="7030A0"/>
                </a:solidFill>
              </a:rPr>
              <a:t>Demo</a:t>
            </a:r>
          </a:p>
        </p:txBody>
      </p:sp>
      <p:sp>
        <p:nvSpPr>
          <p:cNvPr id="3" name="Content Placeholder 2">
            <a:extLst>
              <a:ext uri="{FF2B5EF4-FFF2-40B4-BE49-F238E27FC236}">
                <a16:creationId xmlns:a16="http://schemas.microsoft.com/office/drawing/2014/main" id="{9E210639-FF31-47C4-BFE9-4283D0E64D4E}"/>
              </a:ext>
            </a:extLst>
          </p:cNvPr>
          <p:cNvSpPr>
            <a:spLocks noGrp="1"/>
          </p:cNvSpPr>
          <p:nvPr>
            <p:ph idx="1"/>
          </p:nvPr>
        </p:nvSpPr>
        <p:spPr>
          <a:xfrm>
            <a:off x="108802" y="2005012"/>
            <a:ext cx="2743118" cy="4351338"/>
          </a:xfrm>
        </p:spPr>
        <p:txBody>
          <a:bodyPr/>
          <a:lstStyle/>
          <a:p>
            <a:r>
              <a:rPr lang="en-US" dirty="0"/>
              <a:t>Here we see more frequencies, and a more complicated “free-induction decay” or FID</a:t>
            </a:r>
          </a:p>
        </p:txBody>
      </p:sp>
      <p:sp>
        <p:nvSpPr>
          <p:cNvPr id="6" name="TextBox 5">
            <a:extLst>
              <a:ext uri="{FF2B5EF4-FFF2-40B4-BE49-F238E27FC236}">
                <a16:creationId xmlns:a16="http://schemas.microsoft.com/office/drawing/2014/main" id="{D6E6F694-8D31-47FB-88C6-AB76CC6DE485}"/>
              </a:ext>
            </a:extLst>
          </p:cNvPr>
          <p:cNvSpPr txBox="1"/>
          <p:nvPr/>
        </p:nvSpPr>
        <p:spPr>
          <a:xfrm>
            <a:off x="4571999" y="6149719"/>
            <a:ext cx="6983897" cy="461665"/>
          </a:xfrm>
          <a:prstGeom prst="rect">
            <a:avLst/>
          </a:prstGeom>
          <a:noFill/>
        </p:spPr>
        <p:txBody>
          <a:bodyPr wrap="square" rtlCol="0">
            <a:spAutoFit/>
          </a:bodyPr>
          <a:lstStyle/>
          <a:p>
            <a:pPr algn="ctr"/>
            <a:r>
              <a:rPr lang="en-US" sz="1200" dirty="0"/>
              <a:t> Yannick J. </a:t>
            </a:r>
            <a:r>
              <a:rPr lang="en-US" sz="1200" dirty="0" err="1"/>
              <a:t>Esvan</a:t>
            </a:r>
            <a:r>
              <a:rPr lang="en-US" sz="1200" dirty="0"/>
              <a:t>, Wael </a:t>
            </a:r>
            <a:r>
              <a:rPr lang="en-US" sz="1200" dirty="0" err="1"/>
              <a:t>Zeinyeh</a:t>
            </a:r>
            <a:r>
              <a:rPr lang="en-US" sz="1200" dirty="0"/>
              <a:t> “Basics of Fourier Transform Applied to NMR Spectroscopy: An Interactive Open-Source Web Application”</a:t>
            </a:r>
            <a:r>
              <a:rPr lang="en-US" sz="1200" i="1" dirty="0"/>
              <a:t> J. Chem. Educ.</a:t>
            </a:r>
            <a:r>
              <a:rPr lang="en-US" sz="1200" dirty="0"/>
              <a:t> </a:t>
            </a:r>
            <a:r>
              <a:rPr lang="en-US" sz="1200" b="1" dirty="0"/>
              <a:t>2020</a:t>
            </a:r>
            <a:r>
              <a:rPr lang="en-US" sz="1200" dirty="0"/>
              <a:t>, </a:t>
            </a:r>
            <a:r>
              <a:rPr lang="en-US" sz="1200" i="1" dirty="0"/>
              <a:t>97</a:t>
            </a:r>
            <a:r>
              <a:rPr lang="en-US" sz="1200" dirty="0"/>
              <a:t>,263-264.  </a:t>
            </a:r>
          </a:p>
        </p:txBody>
      </p:sp>
      <p:sp>
        <p:nvSpPr>
          <p:cNvPr id="4" name="Slide Number Placeholder 3">
            <a:extLst>
              <a:ext uri="{FF2B5EF4-FFF2-40B4-BE49-F238E27FC236}">
                <a16:creationId xmlns:a16="http://schemas.microsoft.com/office/drawing/2014/main" id="{03F61E0D-518C-44D5-AEA5-E5BA36BDA6A3}"/>
              </a:ext>
            </a:extLst>
          </p:cNvPr>
          <p:cNvSpPr>
            <a:spLocks noGrp="1"/>
          </p:cNvSpPr>
          <p:nvPr>
            <p:ph type="sldNum" sz="quarter" idx="12"/>
          </p:nvPr>
        </p:nvSpPr>
        <p:spPr/>
        <p:txBody>
          <a:bodyPr/>
          <a:lstStyle/>
          <a:p>
            <a:fld id="{3654332C-6395-46EC-AE99-A6CA29B9639D}" type="slidenum">
              <a:rPr lang="en-US" smtClean="0"/>
              <a:t>30</a:t>
            </a:fld>
            <a:endParaRPr lang="en-US"/>
          </a:p>
        </p:txBody>
      </p:sp>
    </p:spTree>
    <p:extLst>
      <p:ext uri="{BB962C8B-B14F-4D97-AF65-F5344CB8AC3E}">
        <p14:creationId xmlns:p14="http://schemas.microsoft.com/office/powerpoint/2010/main" val="3857767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98F48-4987-40F5-A21F-BB8CBF040DC9}"/>
              </a:ext>
            </a:extLst>
          </p:cNvPr>
          <p:cNvSpPr>
            <a:spLocks noGrp="1"/>
          </p:cNvSpPr>
          <p:nvPr>
            <p:ph type="title"/>
          </p:nvPr>
        </p:nvSpPr>
        <p:spPr/>
        <p:txBody>
          <a:bodyPr/>
          <a:lstStyle/>
          <a:p>
            <a:r>
              <a:rPr lang="en-US" b="1" dirty="0">
                <a:solidFill>
                  <a:srgbClr val="7030A0"/>
                </a:solidFill>
              </a:rPr>
              <a:t>Fast Fourier Transform for NMR</a:t>
            </a:r>
          </a:p>
        </p:txBody>
      </p:sp>
      <p:sp>
        <p:nvSpPr>
          <p:cNvPr id="3" name="Content Placeholder 2">
            <a:extLst>
              <a:ext uri="{FF2B5EF4-FFF2-40B4-BE49-F238E27FC236}">
                <a16:creationId xmlns:a16="http://schemas.microsoft.com/office/drawing/2014/main" id="{BA001BCA-EED7-4F05-B94D-18254EE69203}"/>
              </a:ext>
            </a:extLst>
          </p:cNvPr>
          <p:cNvSpPr>
            <a:spLocks noGrp="1"/>
          </p:cNvSpPr>
          <p:nvPr>
            <p:ph idx="1"/>
          </p:nvPr>
        </p:nvSpPr>
        <p:spPr/>
        <p:txBody>
          <a:bodyPr/>
          <a:lstStyle/>
          <a:p>
            <a:r>
              <a:rPr lang="en-US" sz="2000" dirty="0"/>
              <a:t>Beautiful demo at </a:t>
            </a:r>
            <a:r>
              <a:rPr lang="en-US" sz="2000" dirty="0">
                <a:hlinkClick r:id="rId3"/>
              </a:rPr>
              <a:t>https://ftnmr.eu.pythonanywhere.com/</a:t>
            </a:r>
            <a:endParaRPr lang="en-US" sz="2000" dirty="0"/>
          </a:p>
          <a:p>
            <a:r>
              <a:rPr lang="en-US" sz="2000" dirty="0"/>
              <a:t>See supplemental doc at </a:t>
            </a:r>
            <a:r>
              <a:rPr lang="en-US" sz="2000" dirty="0">
                <a:hlinkClick r:id="rId4"/>
              </a:rPr>
              <a:t>https://pubs.acs.org/doi/abs/10.1021/acs.jchemed.9b00502</a:t>
            </a:r>
            <a:r>
              <a:rPr lang="en-US" sz="2000" dirty="0"/>
              <a:t> </a:t>
            </a:r>
          </a:p>
          <a:p>
            <a:endParaRPr lang="en-US" dirty="0"/>
          </a:p>
          <a:p>
            <a:r>
              <a:rPr lang="en-US" sz="3600" dirty="0"/>
              <a:t>NMR tells you:</a:t>
            </a:r>
          </a:p>
          <a:p>
            <a:pPr lvl="1"/>
            <a:r>
              <a:rPr lang="en-US" sz="3200" dirty="0"/>
              <a:t>What electronic environment a given type of nucleus sees around it</a:t>
            </a:r>
          </a:p>
          <a:p>
            <a:pPr lvl="1"/>
            <a:r>
              <a:rPr lang="en-US" sz="3200" dirty="0"/>
              <a:t>Relative numbers of nuclei in different environments</a:t>
            </a:r>
          </a:p>
          <a:p>
            <a:pPr lvl="1"/>
            <a:r>
              <a:rPr lang="en-US" sz="3200" dirty="0"/>
              <a:t>How many NMR-active nuclei are nearby</a:t>
            </a:r>
          </a:p>
        </p:txBody>
      </p:sp>
      <p:sp>
        <p:nvSpPr>
          <p:cNvPr id="4" name="TextBox 3">
            <a:extLst>
              <a:ext uri="{FF2B5EF4-FFF2-40B4-BE49-F238E27FC236}">
                <a16:creationId xmlns:a16="http://schemas.microsoft.com/office/drawing/2014/main" id="{E8FA7DE5-CECE-4BEA-A66D-555D3FE64060}"/>
              </a:ext>
            </a:extLst>
          </p:cNvPr>
          <p:cNvSpPr txBox="1"/>
          <p:nvPr/>
        </p:nvSpPr>
        <p:spPr>
          <a:xfrm>
            <a:off x="1" y="6090699"/>
            <a:ext cx="12192000" cy="646331"/>
          </a:xfrm>
          <a:prstGeom prst="rect">
            <a:avLst/>
          </a:prstGeom>
          <a:noFill/>
        </p:spPr>
        <p:txBody>
          <a:bodyPr wrap="square" rtlCol="0">
            <a:spAutoFit/>
          </a:bodyPr>
          <a:lstStyle/>
          <a:p>
            <a:pPr algn="ctr"/>
            <a:r>
              <a:rPr lang="en-US" dirty="0"/>
              <a:t> Yannick J. </a:t>
            </a:r>
            <a:r>
              <a:rPr lang="en-US" dirty="0" err="1"/>
              <a:t>Esvan</a:t>
            </a:r>
            <a:r>
              <a:rPr lang="en-US" dirty="0"/>
              <a:t>, Wael </a:t>
            </a:r>
            <a:r>
              <a:rPr lang="en-US" dirty="0" err="1"/>
              <a:t>Zeinyeh</a:t>
            </a:r>
            <a:r>
              <a:rPr lang="en-US" dirty="0"/>
              <a:t> “Basics of Fourier Transform Applied to NMR Spectroscopy: An Interactive Open-Source Web Application”</a:t>
            </a:r>
            <a:r>
              <a:rPr lang="en-US" i="1" dirty="0"/>
              <a:t> J. Chem. Educ.</a:t>
            </a:r>
            <a:r>
              <a:rPr lang="en-US" dirty="0"/>
              <a:t> </a:t>
            </a:r>
            <a:r>
              <a:rPr lang="en-US" b="1" dirty="0"/>
              <a:t>2020</a:t>
            </a:r>
            <a:r>
              <a:rPr lang="en-US" dirty="0"/>
              <a:t>, </a:t>
            </a:r>
            <a:r>
              <a:rPr lang="en-US" i="1" dirty="0"/>
              <a:t>97</a:t>
            </a:r>
            <a:r>
              <a:rPr lang="en-US" dirty="0"/>
              <a:t>,263-264.  </a:t>
            </a:r>
          </a:p>
        </p:txBody>
      </p:sp>
      <p:sp>
        <p:nvSpPr>
          <p:cNvPr id="5" name="Slide Number Placeholder 4">
            <a:extLst>
              <a:ext uri="{FF2B5EF4-FFF2-40B4-BE49-F238E27FC236}">
                <a16:creationId xmlns:a16="http://schemas.microsoft.com/office/drawing/2014/main" id="{BD699F4D-0C4B-4FBF-98C9-E1215251B4E8}"/>
              </a:ext>
            </a:extLst>
          </p:cNvPr>
          <p:cNvSpPr>
            <a:spLocks noGrp="1"/>
          </p:cNvSpPr>
          <p:nvPr>
            <p:ph type="sldNum" sz="quarter" idx="12"/>
          </p:nvPr>
        </p:nvSpPr>
        <p:spPr/>
        <p:txBody>
          <a:bodyPr/>
          <a:lstStyle/>
          <a:p>
            <a:fld id="{3654332C-6395-46EC-AE99-A6CA29B9639D}" type="slidenum">
              <a:rPr lang="en-US" smtClean="0"/>
              <a:t>31</a:t>
            </a:fld>
            <a:endParaRPr lang="en-US"/>
          </a:p>
        </p:txBody>
      </p:sp>
      <p:sp>
        <p:nvSpPr>
          <p:cNvPr id="6" name="TextBox 5">
            <a:extLst>
              <a:ext uri="{FF2B5EF4-FFF2-40B4-BE49-F238E27FC236}">
                <a16:creationId xmlns:a16="http://schemas.microsoft.com/office/drawing/2014/main" id="{C682F331-8A04-4922-A8ED-4D495360B5A4}"/>
              </a:ext>
            </a:extLst>
          </p:cNvPr>
          <p:cNvSpPr txBox="1"/>
          <p:nvPr/>
        </p:nvSpPr>
        <p:spPr>
          <a:xfrm>
            <a:off x="6267450" y="3244334"/>
            <a:ext cx="2667000" cy="369332"/>
          </a:xfrm>
          <a:prstGeom prst="rect">
            <a:avLst/>
          </a:prstGeom>
          <a:noFill/>
        </p:spPr>
        <p:txBody>
          <a:bodyPr wrap="square" rtlCol="0">
            <a:spAutoFit/>
          </a:bodyPr>
          <a:lstStyle/>
          <a:p>
            <a:r>
              <a:rPr lang="en-US" dirty="0">
                <a:solidFill>
                  <a:srgbClr val="FF0000"/>
                </a:solidFill>
              </a:rPr>
              <a:t>“take home messages!”</a:t>
            </a:r>
          </a:p>
        </p:txBody>
      </p:sp>
    </p:spTree>
    <p:extLst>
      <p:ext uri="{BB962C8B-B14F-4D97-AF65-F5344CB8AC3E}">
        <p14:creationId xmlns:p14="http://schemas.microsoft.com/office/powerpoint/2010/main" val="13203352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F1617-5F4B-44BB-92AD-0704D84744DE}"/>
              </a:ext>
            </a:extLst>
          </p:cNvPr>
          <p:cNvSpPr>
            <a:spLocks noGrp="1"/>
          </p:cNvSpPr>
          <p:nvPr>
            <p:ph type="title"/>
          </p:nvPr>
        </p:nvSpPr>
        <p:spPr>
          <a:xfrm>
            <a:off x="526473" y="365125"/>
            <a:ext cx="11360727" cy="1325563"/>
          </a:xfrm>
        </p:spPr>
        <p:txBody>
          <a:bodyPr>
            <a:normAutofit/>
          </a:bodyPr>
          <a:lstStyle/>
          <a:p>
            <a:pPr algn="ctr"/>
            <a:r>
              <a:rPr lang="en-US" sz="3600" b="1" baseline="30000" dirty="0">
                <a:solidFill>
                  <a:srgbClr val="7030A0"/>
                </a:solidFill>
              </a:rPr>
              <a:t>1</a:t>
            </a:r>
            <a:r>
              <a:rPr lang="en-US" sz="3600" b="1" dirty="0">
                <a:solidFill>
                  <a:srgbClr val="7030A0"/>
                </a:solidFill>
              </a:rPr>
              <a:t>H NMR Spectrum of Ru(NO)(tBu</a:t>
            </a:r>
            <a:r>
              <a:rPr lang="en-US" sz="3600" b="1" baseline="-25000" dirty="0">
                <a:solidFill>
                  <a:srgbClr val="7030A0"/>
                </a:solidFill>
              </a:rPr>
              <a:t>4</a:t>
            </a:r>
            <a:r>
              <a:rPr lang="en-US" sz="3600" b="1" dirty="0">
                <a:solidFill>
                  <a:srgbClr val="7030A0"/>
                </a:solidFill>
              </a:rPr>
              <a:t>saloph)Cl in CDCl</a:t>
            </a:r>
            <a:r>
              <a:rPr lang="en-US" sz="3600" b="1" baseline="-25000" dirty="0">
                <a:solidFill>
                  <a:srgbClr val="7030A0"/>
                </a:solidFill>
              </a:rPr>
              <a:t>3</a:t>
            </a:r>
            <a:r>
              <a:rPr lang="en-US" sz="3600" b="1" dirty="0">
                <a:solidFill>
                  <a:srgbClr val="7030A0"/>
                </a:solidFill>
              </a:rPr>
              <a:t> at 298K</a:t>
            </a:r>
          </a:p>
        </p:txBody>
      </p:sp>
      <p:sp>
        <p:nvSpPr>
          <p:cNvPr id="3" name="Content Placeholder 2">
            <a:extLst>
              <a:ext uri="{FF2B5EF4-FFF2-40B4-BE49-F238E27FC236}">
                <a16:creationId xmlns:a16="http://schemas.microsoft.com/office/drawing/2014/main" id="{5313FEB1-5CEF-42A4-9559-1511BC737E1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3A0CB5B-BEC8-4904-91C2-C27B55A3D601}"/>
              </a:ext>
            </a:extLst>
          </p:cNvPr>
          <p:cNvPicPr>
            <a:picLocks noChangeAspect="1"/>
          </p:cNvPicPr>
          <p:nvPr/>
        </p:nvPicPr>
        <p:blipFill>
          <a:blip r:embed="rId3"/>
          <a:stretch>
            <a:fillRect/>
          </a:stretch>
        </p:blipFill>
        <p:spPr>
          <a:xfrm>
            <a:off x="152400" y="1454886"/>
            <a:ext cx="11887200" cy="5303412"/>
          </a:xfrm>
          <a:prstGeom prst="rect">
            <a:avLst/>
          </a:prstGeom>
        </p:spPr>
      </p:pic>
      <p:sp>
        <p:nvSpPr>
          <p:cNvPr id="5" name="Slide Number Placeholder 4">
            <a:extLst>
              <a:ext uri="{FF2B5EF4-FFF2-40B4-BE49-F238E27FC236}">
                <a16:creationId xmlns:a16="http://schemas.microsoft.com/office/drawing/2014/main" id="{648A8512-9116-4DAA-97A3-F70A30813EEF}"/>
              </a:ext>
            </a:extLst>
          </p:cNvPr>
          <p:cNvSpPr>
            <a:spLocks noGrp="1"/>
          </p:cNvSpPr>
          <p:nvPr>
            <p:ph type="sldNum" sz="quarter" idx="12"/>
          </p:nvPr>
        </p:nvSpPr>
        <p:spPr/>
        <p:txBody>
          <a:bodyPr/>
          <a:lstStyle/>
          <a:p>
            <a:fld id="{3654332C-6395-46EC-AE99-A6CA29B9639D}" type="slidenum">
              <a:rPr lang="en-US" smtClean="0"/>
              <a:t>32</a:t>
            </a:fld>
            <a:endParaRPr lang="en-US"/>
          </a:p>
        </p:txBody>
      </p:sp>
      <p:pic>
        <p:nvPicPr>
          <p:cNvPr id="6" name="Picture 5">
            <a:extLst>
              <a:ext uri="{FF2B5EF4-FFF2-40B4-BE49-F238E27FC236}">
                <a16:creationId xmlns:a16="http://schemas.microsoft.com/office/drawing/2014/main" id="{B2FF4C78-AC2B-4F0C-A68A-9C6F039960D2}"/>
              </a:ext>
            </a:extLst>
          </p:cNvPr>
          <p:cNvPicPr>
            <a:picLocks noChangeAspect="1"/>
          </p:cNvPicPr>
          <p:nvPr/>
        </p:nvPicPr>
        <p:blipFill rotWithShape="1">
          <a:blip r:embed="rId4"/>
          <a:srcRect l="21800" t="18311" r="25000" b="11466"/>
          <a:stretch/>
        </p:blipFill>
        <p:spPr>
          <a:xfrm>
            <a:off x="5795458" y="2654078"/>
            <a:ext cx="3628957" cy="2694432"/>
          </a:xfrm>
          <a:prstGeom prst="rect">
            <a:avLst/>
          </a:prstGeom>
        </p:spPr>
      </p:pic>
      <p:sp>
        <p:nvSpPr>
          <p:cNvPr id="7" name="TextBox 6">
            <a:extLst>
              <a:ext uri="{FF2B5EF4-FFF2-40B4-BE49-F238E27FC236}">
                <a16:creationId xmlns:a16="http://schemas.microsoft.com/office/drawing/2014/main" id="{4797A2F1-58C9-474A-B262-14975F164FB4}"/>
              </a:ext>
            </a:extLst>
          </p:cNvPr>
          <p:cNvSpPr txBox="1"/>
          <p:nvPr/>
        </p:nvSpPr>
        <p:spPr>
          <a:xfrm>
            <a:off x="5795459" y="5348510"/>
            <a:ext cx="3628956" cy="646331"/>
          </a:xfrm>
          <a:prstGeom prst="rect">
            <a:avLst/>
          </a:prstGeom>
          <a:noFill/>
        </p:spPr>
        <p:txBody>
          <a:bodyPr wrap="square" rtlCol="0">
            <a:spAutoFit/>
          </a:bodyPr>
          <a:lstStyle/>
          <a:p>
            <a:pPr algn="ctr"/>
            <a:r>
              <a:rPr lang="en-US" dirty="0"/>
              <a:t>Structure is not exactly same compound, but close</a:t>
            </a:r>
          </a:p>
        </p:txBody>
      </p:sp>
      <p:pic>
        <p:nvPicPr>
          <p:cNvPr id="8" name="Picture 7">
            <a:extLst>
              <a:ext uri="{FF2B5EF4-FFF2-40B4-BE49-F238E27FC236}">
                <a16:creationId xmlns:a16="http://schemas.microsoft.com/office/drawing/2014/main" id="{E2E63B76-8AF9-46AD-A09C-30FF9FAD5674}"/>
              </a:ext>
            </a:extLst>
          </p:cNvPr>
          <p:cNvPicPr>
            <a:picLocks noChangeAspect="1"/>
          </p:cNvPicPr>
          <p:nvPr/>
        </p:nvPicPr>
        <p:blipFill>
          <a:blip r:embed="rId5"/>
          <a:stretch>
            <a:fillRect/>
          </a:stretch>
        </p:blipFill>
        <p:spPr>
          <a:xfrm>
            <a:off x="457691" y="2855399"/>
            <a:ext cx="2309894" cy="1251193"/>
          </a:xfrm>
          <a:prstGeom prst="rect">
            <a:avLst/>
          </a:prstGeom>
        </p:spPr>
      </p:pic>
    </p:spTree>
    <p:extLst>
      <p:ext uri="{BB962C8B-B14F-4D97-AF65-F5344CB8AC3E}">
        <p14:creationId xmlns:p14="http://schemas.microsoft.com/office/powerpoint/2010/main" val="4092234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7A729-694E-4E8E-BC71-8C174317EA3F}"/>
              </a:ext>
            </a:extLst>
          </p:cNvPr>
          <p:cNvSpPr>
            <a:spLocks noGrp="1"/>
          </p:cNvSpPr>
          <p:nvPr>
            <p:ph type="title"/>
          </p:nvPr>
        </p:nvSpPr>
        <p:spPr/>
        <p:txBody>
          <a:bodyPr/>
          <a:lstStyle/>
          <a:p>
            <a:r>
              <a:rPr lang="en-US" b="1" dirty="0">
                <a:solidFill>
                  <a:srgbClr val="7030A0"/>
                </a:solidFill>
              </a:rPr>
              <a:t>Typical values on X-axis are known…</a:t>
            </a:r>
          </a:p>
        </p:txBody>
      </p:sp>
      <p:pic>
        <p:nvPicPr>
          <p:cNvPr id="6" name="Content Placeholder 5">
            <a:extLst>
              <a:ext uri="{FF2B5EF4-FFF2-40B4-BE49-F238E27FC236}">
                <a16:creationId xmlns:a16="http://schemas.microsoft.com/office/drawing/2014/main" id="{8BE58C64-26F3-4F29-A387-FB6FBD871E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4594" y="1828800"/>
            <a:ext cx="10411719" cy="3694176"/>
          </a:xfrm>
        </p:spPr>
      </p:pic>
      <p:sp>
        <p:nvSpPr>
          <p:cNvPr id="4" name="Slide Number Placeholder 3">
            <a:extLst>
              <a:ext uri="{FF2B5EF4-FFF2-40B4-BE49-F238E27FC236}">
                <a16:creationId xmlns:a16="http://schemas.microsoft.com/office/drawing/2014/main" id="{8E6967EB-0B80-4CFE-80BC-C2EFF76E24E3}"/>
              </a:ext>
            </a:extLst>
          </p:cNvPr>
          <p:cNvSpPr>
            <a:spLocks noGrp="1"/>
          </p:cNvSpPr>
          <p:nvPr>
            <p:ph type="sldNum" sz="quarter" idx="12"/>
          </p:nvPr>
        </p:nvSpPr>
        <p:spPr/>
        <p:txBody>
          <a:bodyPr/>
          <a:lstStyle/>
          <a:p>
            <a:fld id="{3654332C-6395-46EC-AE99-A6CA29B9639D}" type="slidenum">
              <a:rPr lang="en-US" smtClean="0"/>
              <a:t>33</a:t>
            </a:fld>
            <a:endParaRPr lang="en-US"/>
          </a:p>
        </p:txBody>
      </p:sp>
      <p:sp>
        <p:nvSpPr>
          <p:cNvPr id="7" name="TextBox 6">
            <a:extLst>
              <a:ext uri="{FF2B5EF4-FFF2-40B4-BE49-F238E27FC236}">
                <a16:creationId xmlns:a16="http://schemas.microsoft.com/office/drawing/2014/main" id="{287BE297-83DE-4FA2-89DA-D6642728A7E9}"/>
              </a:ext>
            </a:extLst>
          </p:cNvPr>
          <p:cNvSpPr txBox="1"/>
          <p:nvPr/>
        </p:nvSpPr>
        <p:spPr>
          <a:xfrm>
            <a:off x="0" y="5292812"/>
            <a:ext cx="12192000" cy="1477328"/>
          </a:xfrm>
          <a:prstGeom prst="rect">
            <a:avLst/>
          </a:prstGeom>
          <a:noFill/>
        </p:spPr>
        <p:txBody>
          <a:bodyPr wrap="square" rtlCol="0">
            <a:spAutoFit/>
          </a:bodyPr>
          <a:lstStyle/>
          <a:p>
            <a:r>
              <a:rPr lang="en-US" dirty="0"/>
              <a:t>From:  </a:t>
            </a:r>
            <a:r>
              <a:rPr lang="en-US" dirty="0">
                <a:hlinkClick r:id="rId3"/>
              </a:rPr>
              <a:t>https://chem.libretexts.org/Courses/University_of_Illinois%2C_Springfield/Introduction_to_Organic_Spectroscopy/5%3A_Proton_Nuclear_Magnetic_Resonance_Spectroscopy_(NMR)/5.12%3A_Chemical_Shifts_in_%5C(%5E1H%5C)_NMR__Spectroscopy</a:t>
            </a:r>
            <a:r>
              <a:rPr lang="en-US" dirty="0"/>
              <a:t> </a:t>
            </a:r>
          </a:p>
          <a:p>
            <a:endParaRPr lang="en-US" dirty="0"/>
          </a:p>
          <a:p>
            <a:r>
              <a:rPr lang="en-US" dirty="0"/>
              <a:t>Shared under CC BY-NC-SA 3.0 US license.  See  </a:t>
            </a:r>
            <a:r>
              <a:rPr lang="en-US" dirty="0">
                <a:hlinkClick r:id="rId4"/>
              </a:rPr>
              <a:t>https://creativecommons.org/licenses/by-nc-sa/3.0/us/</a:t>
            </a:r>
            <a:r>
              <a:rPr lang="en-US" dirty="0"/>
              <a:t> </a:t>
            </a:r>
          </a:p>
        </p:txBody>
      </p:sp>
    </p:spTree>
    <p:extLst>
      <p:ext uri="{BB962C8B-B14F-4D97-AF65-F5344CB8AC3E}">
        <p14:creationId xmlns:p14="http://schemas.microsoft.com/office/powerpoint/2010/main" val="40272000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BE58C64-26F3-4F29-A387-FB6FBD871E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4594" y="1828800"/>
            <a:ext cx="10411719" cy="3694176"/>
          </a:xfrm>
        </p:spPr>
      </p:pic>
      <p:sp>
        <p:nvSpPr>
          <p:cNvPr id="2" name="Title 1">
            <a:extLst>
              <a:ext uri="{FF2B5EF4-FFF2-40B4-BE49-F238E27FC236}">
                <a16:creationId xmlns:a16="http://schemas.microsoft.com/office/drawing/2014/main" id="{4457A729-694E-4E8E-BC71-8C174317EA3F}"/>
              </a:ext>
            </a:extLst>
          </p:cNvPr>
          <p:cNvSpPr>
            <a:spLocks noGrp="1"/>
          </p:cNvSpPr>
          <p:nvPr>
            <p:ph type="title"/>
          </p:nvPr>
        </p:nvSpPr>
        <p:spPr/>
        <p:txBody>
          <a:bodyPr/>
          <a:lstStyle/>
          <a:p>
            <a:r>
              <a:rPr lang="en-US" b="1" dirty="0">
                <a:solidFill>
                  <a:srgbClr val="7030A0"/>
                </a:solidFill>
              </a:rPr>
              <a:t>Typical values on X-axis are known…</a:t>
            </a:r>
          </a:p>
        </p:txBody>
      </p:sp>
      <p:sp>
        <p:nvSpPr>
          <p:cNvPr id="4" name="Slide Number Placeholder 3">
            <a:extLst>
              <a:ext uri="{FF2B5EF4-FFF2-40B4-BE49-F238E27FC236}">
                <a16:creationId xmlns:a16="http://schemas.microsoft.com/office/drawing/2014/main" id="{8E6967EB-0B80-4CFE-80BC-C2EFF76E24E3}"/>
              </a:ext>
            </a:extLst>
          </p:cNvPr>
          <p:cNvSpPr>
            <a:spLocks noGrp="1"/>
          </p:cNvSpPr>
          <p:nvPr>
            <p:ph type="sldNum" sz="quarter" idx="12"/>
          </p:nvPr>
        </p:nvSpPr>
        <p:spPr/>
        <p:txBody>
          <a:bodyPr/>
          <a:lstStyle/>
          <a:p>
            <a:fld id="{3654332C-6395-46EC-AE99-A6CA29B9639D}" type="slidenum">
              <a:rPr lang="en-US" smtClean="0"/>
              <a:t>34</a:t>
            </a:fld>
            <a:endParaRPr lang="en-US"/>
          </a:p>
        </p:txBody>
      </p:sp>
      <p:sp>
        <p:nvSpPr>
          <p:cNvPr id="7" name="TextBox 6">
            <a:extLst>
              <a:ext uri="{FF2B5EF4-FFF2-40B4-BE49-F238E27FC236}">
                <a16:creationId xmlns:a16="http://schemas.microsoft.com/office/drawing/2014/main" id="{287BE297-83DE-4FA2-89DA-D6642728A7E9}"/>
              </a:ext>
            </a:extLst>
          </p:cNvPr>
          <p:cNvSpPr txBox="1"/>
          <p:nvPr/>
        </p:nvSpPr>
        <p:spPr>
          <a:xfrm>
            <a:off x="0" y="5292812"/>
            <a:ext cx="12192000" cy="1477328"/>
          </a:xfrm>
          <a:prstGeom prst="rect">
            <a:avLst/>
          </a:prstGeom>
          <a:noFill/>
        </p:spPr>
        <p:txBody>
          <a:bodyPr wrap="square" rtlCol="0">
            <a:spAutoFit/>
          </a:bodyPr>
          <a:lstStyle/>
          <a:p>
            <a:r>
              <a:rPr lang="en-US" dirty="0"/>
              <a:t>From:  </a:t>
            </a:r>
            <a:r>
              <a:rPr lang="en-US" dirty="0">
                <a:hlinkClick r:id="rId3"/>
              </a:rPr>
              <a:t>https://chem.libretexts.org/Courses/University_of_Illinois%2C_Springfield/Introduction_to_Organic_Spectroscopy/5%3A_Proton_Nuclear_Magnetic_Resonance_Spectroscopy_(NMR)/5.12%3A_Chemical_Shifts_in_%5C(%5E1H%5C)_NMR__Spectroscopy</a:t>
            </a:r>
            <a:r>
              <a:rPr lang="en-US" dirty="0"/>
              <a:t> </a:t>
            </a:r>
          </a:p>
          <a:p>
            <a:endParaRPr lang="en-US" dirty="0"/>
          </a:p>
          <a:p>
            <a:r>
              <a:rPr lang="en-US" dirty="0"/>
              <a:t>Shared under CC BY-NC-SA 3.0 US license.  See  </a:t>
            </a:r>
            <a:r>
              <a:rPr lang="en-US" dirty="0">
                <a:hlinkClick r:id="rId4"/>
              </a:rPr>
              <a:t>https://creativecommons.org/licenses/by-nc-sa/3.0/us/</a:t>
            </a:r>
            <a:r>
              <a:rPr lang="en-US" dirty="0"/>
              <a:t> </a:t>
            </a:r>
          </a:p>
        </p:txBody>
      </p:sp>
      <p:sp>
        <p:nvSpPr>
          <p:cNvPr id="3" name="TextBox 2">
            <a:extLst>
              <a:ext uri="{FF2B5EF4-FFF2-40B4-BE49-F238E27FC236}">
                <a16:creationId xmlns:a16="http://schemas.microsoft.com/office/drawing/2014/main" id="{FFDB92A1-BEE4-4FCA-B1CD-636A550F102A}"/>
              </a:ext>
            </a:extLst>
          </p:cNvPr>
          <p:cNvSpPr txBox="1"/>
          <p:nvPr/>
        </p:nvSpPr>
        <p:spPr>
          <a:xfrm>
            <a:off x="658368" y="1391988"/>
            <a:ext cx="3255264" cy="369332"/>
          </a:xfrm>
          <a:prstGeom prst="rect">
            <a:avLst/>
          </a:prstGeom>
          <a:noFill/>
        </p:spPr>
        <p:txBody>
          <a:bodyPr wrap="square" rtlCol="0">
            <a:spAutoFit/>
          </a:bodyPr>
          <a:lstStyle/>
          <a:p>
            <a:r>
              <a:rPr lang="en-US" b="1" dirty="0">
                <a:solidFill>
                  <a:srgbClr val="FF0000"/>
                </a:solidFill>
              </a:rPr>
              <a:t>Electron withdrawing groups</a:t>
            </a:r>
          </a:p>
        </p:txBody>
      </p:sp>
      <p:sp>
        <p:nvSpPr>
          <p:cNvPr id="5" name="Arrow: Right 4">
            <a:extLst>
              <a:ext uri="{FF2B5EF4-FFF2-40B4-BE49-F238E27FC236}">
                <a16:creationId xmlns:a16="http://schemas.microsoft.com/office/drawing/2014/main" id="{BD1076FC-CADA-4871-9B35-171993B5849C}"/>
              </a:ext>
            </a:extLst>
          </p:cNvPr>
          <p:cNvSpPr/>
          <p:nvPr/>
        </p:nvSpPr>
        <p:spPr>
          <a:xfrm rot="10800000">
            <a:off x="207264" y="1207846"/>
            <a:ext cx="3621024" cy="737616"/>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DB1399D-4070-4E7B-BFD8-7B2B8011408B}"/>
              </a:ext>
            </a:extLst>
          </p:cNvPr>
          <p:cNvSpPr txBox="1"/>
          <p:nvPr/>
        </p:nvSpPr>
        <p:spPr>
          <a:xfrm>
            <a:off x="838200" y="2071220"/>
            <a:ext cx="4270248" cy="646331"/>
          </a:xfrm>
          <a:prstGeom prst="rect">
            <a:avLst/>
          </a:prstGeom>
          <a:noFill/>
        </p:spPr>
        <p:txBody>
          <a:bodyPr wrap="square" rtlCol="0">
            <a:spAutoFit/>
          </a:bodyPr>
          <a:lstStyle/>
          <a:p>
            <a:pPr algn="ctr"/>
            <a:r>
              <a:rPr lang="en-US" b="1" dirty="0">
                <a:solidFill>
                  <a:srgbClr val="FF0000"/>
                </a:solidFill>
              </a:rPr>
              <a:t>Atoms outside areas of e</a:t>
            </a:r>
            <a:r>
              <a:rPr lang="en-US" b="1" baseline="30000" dirty="0">
                <a:solidFill>
                  <a:srgbClr val="FF0000"/>
                </a:solidFill>
              </a:rPr>
              <a:t>–</a:t>
            </a:r>
            <a:r>
              <a:rPr lang="en-US" b="1" dirty="0">
                <a:solidFill>
                  <a:srgbClr val="FF0000"/>
                </a:solidFill>
              </a:rPr>
              <a:t> density that can circulate as a reaction to magnetic field</a:t>
            </a:r>
          </a:p>
        </p:txBody>
      </p:sp>
      <p:sp>
        <p:nvSpPr>
          <p:cNvPr id="9" name="Arrow: Right 8">
            <a:extLst>
              <a:ext uri="{FF2B5EF4-FFF2-40B4-BE49-F238E27FC236}">
                <a16:creationId xmlns:a16="http://schemas.microsoft.com/office/drawing/2014/main" id="{10D935CC-14B2-494D-AB54-E101862A3FDD}"/>
              </a:ext>
            </a:extLst>
          </p:cNvPr>
          <p:cNvSpPr/>
          <p:nvPr/>
        </p:nvSpPr>
        <p:spPr>
          <a:xfrm rot="10800000">
            <a:off x="688848" y="1854705"/>
            <a:ext cx="5017008" cy="1060394"/>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46591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FAD3538-2C76-44F9-998E-4B9A664222AC}"/>
              </a:ext>
            </a:extLst>
          </p:cNvPr>
          <p:cNvPicPr>
            <a:picLocks noChangeAspect="1"/>
          </p:cNvPicPr>
          <p:nvPr/>
        </p:nvPicPr>
        <p:blipFill rotWithShape="1">
          <a:blip r:embed="rId2"/>
          <a:srcRect l="969" t="9830" r="7439" b="6830"/>
          <a:stretch/>
        </p:blipFill>
        <p:spPr>
          <a:xfrm>
            <a:off x="1138353" y="1417966"/>
            <a:ext cx="9915293" cy="5074909"/>
          </a:xfrm>
          <a:prstGeom prst="rect">
            <a:avLst/>
          </a:prstGeom>
        </p:spPr>
      </p:pic>
      <p:sp>
        <p:nvSpPr>
          <p:cNvPr id="2" name="Title 1">
            <a:extLst>
              <a:ext uri="{FF2B5EF4-FFF2-40B4-BE49-F238E27FC236}">
                <a16:creationId xmlns:a16="http://schemas.microsoft.com/office/drawing/2014/main" id="{A9B1FA49-8992-40F8-A8C3-02C739D5D7B2}"/>
              </a:ext>
            </a:extLst>
          </p:cNvPr>
          <p:cNvSpPr>
            <a:spLocks noGrp="1"/>
          </p:cNvSpPr>
          <p:nvPr>
            <p:ph type="title"/>
          </p:nvPr>
        </p:nvSpPr>
        <p:spPr/>
        <p:txBody>
          <a:bodyPr/>
          <a:lstStyle/>
          <a:p>
            <a:pPr algn="ctr"/>
            <a:r>
              <a:rPr lang="en-US" b="1" dirty="0">
                <a:solidFill>
                  <a:srgbClr val="7030A0"/>
                </a:solidFill>
              </a:rPr>
              <a:t>Areas under peaks are proportional to relative numbers of atoms present.</a:t>
            </a:r>
          </a:p>
        </p:txBody>
      </p:sp>
      <p:sp>
        <p:nvSpPr>
          <p:cNvPr id="4" name="Slide Number Placeholder 3">
            <a:extLst>
              <a:ext uri="{FF2B5EF4-FFF2-40B4-BE49-F238E27FC236}">
                <a16:creationId xmlns:a16="http://schemas.microsoft.com/office/drawing/2014/main" id="{A7545A48-291D-446F-AE2F-709EE8965C96}"/>
              </a:ext>
            </a:extLst>
          </p:cNvPr>
          <p:cNvSpPr>
            <a:spLocks noGrp="1"/>
          </p:cNvSpPr>
          <p:nvPr>
            <p:ph type="sldNum" sz="quarter" idx="12"/>
          </p:nvPr>
        </p:nvSpPr>
        <p:spPr/>
        <p:txBody>
          <a:bodyPr/>
          <a:lstStyle/>
          <a:p>
            <a:fld id="{3654332C-6395-46EC-AE99-A6CA29B9639D}" type="slidenum">
              <a:rPr lang="en-US" smtClean="0"/>
              <a:t>35</a:t>
            </a:fld>
            <a:endParaRPr lang="en-US"/>
          </a:p>
        </p:txBody>
      </p:sp>
      <p:sp>
        <p:nvSpPr>
          <p:cNvPr id="5" name="TextBox 4">
            <a:extLst>
              <a:ext uri="{FF2B5EF4-FFF2-40B4-BE49-F238E27FC236}">
                <a16:creationId xmlns:a16="http://schemas.microsoft.com/office/drawing/2014/main" id="{ECCE83F2-2F08-44C3-B5F2-6A96425D4BB2}"/>
              </a:ext>
            </a:extLst>
          </p:cNvPr>
          <p:cNvSpPr txBox="1"/>
          <p:nvPr/>
        </p:nvSpPr>
        <p:spPr>
          <a:xfrm>
            <a:off x="0" y="6492875"/>
            <a:ext cx="10515600" cy="369332"/>
          </a:xfrm>
          <a:prstGeom prst="rect">
            <a:avLst/>
          </a:prstGeom>
          <a:noFill/>
        </p:spPr>
        <p:txBody>
          <a:bodyPr wrap="square" rtlCol="0">
            <a:spAutoFit/>
          </a:bodyPr>
          <a:lstStyle/>
          <a:p>
            <a:r>
              <a:rPr lang="en-US" dirty="0"/>
              <a:t>BTW: Good NMR data processing software here:  </a:t>
            </a:r>
            <a:r>
              <a:rPr lang="en-US" dirty="0">
                <a:hlinkClick r:id="rId3"/>
              </a:rPr>
              <a:t>https://home.cc.umanitoba.ca/~wolowiec/spinworks/</a:t>
            </a:r>
            <a:r>
              <a:rPr lang="en-US" dirty="0"/>
              <a:t> </a:t>
            </a:r>
          </a:p>
        </p:txBody>
      </p:sp>
      <p:pic>
        <p:nvPicPr>
          <p:cNvPr id="8" name="Picture 7">
            <a:extLst>
              <a:ext uri="{FF2B5EF4-FFF2-40B4-BE49-F238E27FC236}">
                <a16:creationId xmlns:a16="http://schemas.microsoft.com/office/drawing/2014/main" id="{14838DA6-4642-4725-8860-5993A530E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3701" y="1417966"/>
            <a:ext cx="4001430" cy="2364481"/>
          </a:xfrm>
          <a:prstGeom prst="rect">
            <a:avLst/>
          </a:prstGeom>
        </p:spPr>
      </p:pic>
      <p:sp>
        <p:nvSpPr>
          <p:cNvPr id="9" name="TextBox 8">
            <a:extLst>
              <a:ext uri="{FF2B5EF4-FFF2-40B4-BE49-F238E27FC236}">
                <a16:creationId xmlns:a16="http://schemas.microsoft.com/office/drawing/2014/main" id="{EE6AE96C-128D-4783-BBAA-729F9C1A3B9E}"/>
              </a:ext>
            </a:extLst>
          </p:cNvPr>
          <p:cNvSpPr txBox="1"/>
          <p:nvPr/>
        </p:nvSpPr>
        <p:spPr>
          <a:xfrm>
            <a:off x="155186" y="1229023"/>
            <a:ext cx="2898088" cy="646331"/>
          </a:xfrm>
          <a:prstGeom prst="rect">
            <a:avLst/>
          </a:prstGeom>
          <a:solidFill>
            <a:schemeClr val="bg1"/>
          </a:solidFill>
        </p:spPr>
        <p:txBody>
          <a:bodyPr wrap="square" rtlCol="0">
            <a:spAutoFit/>
          </a:bodyPr>
          <a:lstStyle/>
          <a:p>
            <a:pPr algn="ctr"/>
            <a:r>
              <a:rPr lang="en-US" sz="1200" dirty="0"/>
              <a:t>Image attribution: Ben Mills. Public Domain</a:t>
            </a:r>
          </a:p>
          <a:p>
            <a:pPr algn="ctr"/>
            <a:r>
              <a:rPr lang="en-US" sz="1200" dirty="0">
                <a:hlinkClick r:id="rId5"/>
              </a:rPr>
              <a:t>https://en.m.wikipedia.org/wiki/File:Ethyl-formate-3D-balls.png</a:t>
            </a:r>
            <a:r>
              <a:rPr lang="en-US" sz="1200" dirty="0"/>
              <a:t> </a:t>
            </a:r>
          </a:p>
        </p:txBody>
      </p:sp>
      <p:cxnSp>
        <p:nvCxnSpPr>
          <p:cNvPr id="12" name="Straight Arrow Connector 11">
            <a:extLst>
              <a:ext uri="{FF2B5EF4-FFF2-40B4-BE49-F238E27FC236}">
                <a16:creationId xmlns:a16="http://schemas.microsoft.com/office/drawing/2014/main" id="{888D752E-38BC-4A33-A831-5AA3F32DFC02}"/>
              </a:ext>
            </a:extLst>
          </p:cNvPr>
          <p:cNvCxnSpPr/>
          <p:nvPr/>
        </p:nvCxnSpPr>
        <p:spPr>
          <a:xfrm flipH="1">
            <a:off x="1996068" y="3004013"/>
            <a:ext cx="1895708" cy="1567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A2F1122-8C3C-4DB4-AA54-759B5841B0EC}"/>
              </a:ext>
            </a:extLst>
          </p:cNvPr>
          <p:cNvCxnSpPr/>
          <p:nvPr/>
        </p:nvCxnSpPr>
        <p:spPr>
          <a:xfrm>
            <a:off x="7259444" y="3112754"/>
            <a:ext cx="1683834" cy="12409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09598B8-99B1-4592-B5A3-82BD29CC182D}"/>
              </a:ext>
            </a:extLst>
          </p:cNvPr>
          <p:cNvCxnSpPr/>
          <p:nvPr/>
        </p:nvCxnSpPr>
        <p:spPr>
          <a:xfrm>
            <a:off x="5988205" y="2877015"/>
            <a:ext cx="0" cy="2230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58515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FAD3538-2C76-44F9-998E-4B9A664222AC}"/>
              </a:ext>
            </a:extLst>
          </p:cNvPr>
          <p:cNvPicPr>
            <a:picLocks noChangeAspect="1"/>
          </p:cNvPicPr>
          <p:nvPr/>
        </p:nvPicPr>
        <p:blipFill rotWithShape="1">
          <a:blip r:embed="rId2"/>
          <a:srcRect l="969" t="9830" r="7439" b="6830"/>
          <a:stretch/>
        </p:blipFill>
        <p:spPr>
          <a:xfrm>
            <a:off x="1138353" y="1417966"/>
            <a:ext cx="9915293" cy="5074909"/>
          </a:xfrm>
          <a:prstGeom prst="rect">
            <a:avLst/>
          </a:prstGeom>
        </p:spPr>
      </p:pic>
      <p:sp>
        <p:nvSpPr>
          <p:cNvPr id="2" name="Title 1">
            <a:extLst>
              <a:ext uri="{FF2B5EF4-FFF2-40B4-BE49-F238E27FC236}">
                <a16:creationId xmlns:a16="http://schemas.microsoft.com/office/drawing/2014/main" id="{A9B1FA49-8992-40F8-A8C3-02C739D5D7B2}"/>
              </a:ext>
            </a:extLst>
          </p:cNvPr>
          <p:cNvSpPr>
            <a:spLocks noGrp="1"/>
          </p:cNvSpPr>
          <p:nvPr>
            <p:ph type="title"/>
          </p:nvPr>
        </p:nvSpPr>
        <p:spPr/>
        <p:txBody>
          <a:bodyPr/>
          <a:lstStyle/>
          <a:p>
            <a:pPr algn="ctr"/>
            <a:r>
              <a:rPr lang="en-US" b="1" dirty="0">
                <a:solidFill>
                  <a:srgbClr val="7030A0"/>
                </a:solidFill>
              </a:rPr>
              <a:t>Areas under peaks are proportional to relative numbers of atoms present.</a:t>
            </a:r>
          </a:p>
        </p:txBody>
      </p:sp>
      <p:sp>
        <p:nvSpPr>
          <p:cNvPr id="4" name="Slide Number Placeholder 3">
            <a:extLst>
              <a:ext uri="{FF2B5EF4-FFF2-40B4-BE49-F238E27FC236}">
                <a16:creationId xmlns:a16="http://schemas.microsoft.com/office/drawing/2014/main" id="{A7545A48-291D-446F-AE2F-709EE8965C96}"/>
              </a:ext>
            </a:extLst>
          </p:cNvPr>
          <p:cNvSpPr>
            <a:spLocks noGrp="1"/>
          </p:cNvSpPr>
          <p:nvPr>
            <p:ph type="sldNum" sz="quarter" idx="12"/>
          </p:nvPr>
        </p:nvSpPr>
        <p:spPr/>
        <p:txBody>
          <a:bodyPr/>
          <a:lstStyle/>
          <a:p>
            <a:fld id="{3654332C-6395-46EC-AE99-A6CA29B9639D}" type="slidenum">
              <a:rPr lang="en-US" smtClean="0"/>
              <a:t>36</a:t>
            </a:fld>
            <a:endParaRPr lang="en-US"/>
          </a:p>
        </p:txBody>
      </p:sp>
      <p:sp>
        <p:nvSpPr>
          <p:cNvPr id="5" name="TextBox 4">
            <a:extLst>
              <a:ext uri="{FF2B5EF4-FFF2-40B4-BE49-F238E27FC236}">
                <a16:creationId xmlns:a16="http://schemas.microsoft.com/office/drawing/2014/main" id="{ECCE83F2-2F08-44C3-B5F2-6A96425D4BB2}"/>
              </a:ext>
            </a:extLst>
          </p:cNvPr>
          <p:cNvSpPr txBox="1"/>
          <p:nvPr/>
        </p:nvSpPr>
        <p:spPr>
          <a:xfrm>
            <a:off x="0" y="6492875"/>
            <a:ext cx="10515600" cy="369332"/>
          </a:xfrm>
          <a:prstGeom prst="rect">
            <a:avLst/>
          </a:prstGeom>
          <a:noFill/>
        </p:spPr>
        <p:txBody>
          <a:bodyPr wrap="square" rtlCol="0">
            <a:spAutoFit/>
          </a:bodyPr>
          <a:lstStyle/>
          <a:p>
            <a:r>
              <a:rPr lang="en-US" dirty="0"/>
              <a:t>BTW: Good NMR data processing software here:  </a:t>
            </a:r>
            <a:r>
              <a:rPr lang="en-US" dirty="0">
                <a:hlinkClick r:id="rId3"/>
              </a:rPr>
              <a:t>https://home.cc.umanitoba.ca/~wolowiec/spinworks/</a:t>
            </a:r>
            <a:r>
              <a:rPr lang="en-US" dirty="0"/>
              <a:t> </a:t>
            </a:r>
          </a:p>
        </p:txBody>
      </p:sp>
      <p:pic>
        <p:nvPicPr>
          <p:cNvPr id="8" name="Picture 7">
            <a:extLst>
              <a:ext uri="{FF2B5EF4-FFF2-40B4-BE49-F238E27FC236}">
                <a16:creationId xmlns:a16="http://schemas.microsoft.com/office/drawing/2014/main" id="{14838DA6-4642-4725-8860-5993A530E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3701" y="1417966"/>
            <a:ext cx="4001430" cy="2364481"/>
          </a:xfrm>
          <a:prstGeom prst="rect">
            <a:avLst/>
          </a:prstGeom>
        </p:spPr>
      </p:pic>
      <p:sp>
        <p:nvSpPr>
          <p:cNvPr id="9" name="TextBox 8">
            <a:extLst>
              <a:ext uri="{FF2B5EF4-FFF2-40B4-BE49-F238E27FC236}">
                <a16:creationId xmlns:a16="http://schemas.microsoft.com/office/drawing/2014/main" id="{EE6AE96C-128D-4783-BBAA-729F9C1A3B9E}"/>
              </a:ext>
            </a:extLst>
          </p:cNvPr>
          <p:cNvSpPr txBox="1"/>
          <p:nvPr/>
        </p:nvSpPr>
        <p:spPr>
          <a:xfrm>
            <a:off x="405459" y="1048634"/>
            <a:ext cx="2609088" cy="830997"/>
          </a:xfrm>
          <a:prstGeom prst="rect">
            <a:avLst/>
          </a:prstGeom>
          <a:solidFill>
            <a:schemeClr val="bg1"/>
          </a:solidFill>
        </p:spPr>
        <p:txBody>
          <a:bodyPr wrap="square" rtlCol="0">
            <a:spAutoFit/>
          </a:bodyPr>
          <a:lstStyle/>
          <a:p>
            <a:pPr algn="ctr"/>
            <a:r>
              <a:rPr lang="en-US" sz="1200" dirty="0"/>
              <a:t>Image attribution: Ben Mills. Public Domain</a:t>
            </a:r>
          </a:p>
          <a:p>
            <a:pPr algn="ctr"/>
            <a:r>
              <a:rPr lang="en-US" sz="1200" dirty="0">
                <a:hlinkClick r:id="rId5"/>
              </a:rPr>
              <a:t>https://en.m.wikipedia.org/wiki/File:Ethyl-formate-3D-balls.png</a:t>
            </a:r>
            <a:r>
              <a:rPr lang="en-US" sz="1200" dirty="0"/>
              <a:t> </a:t>
            </a:r>
          </a:p>
        </p:txBody>
      </p:sp>
      <p:cxnSp>
        <p:nvCxnSpPr>
          <p:cNvPr id="12" name="Straight Arrow Connector 11">
            <a:extLst>
              <a:ext uri="{FF2B5EF4-FFF2-40B4-BE49-F238E27FC236}">
                <a16:creationId xmlns:a16="http://schemas.microsoft.com/office/drawing/2014/main" id="{888D752E-38BC-4A33-A831-5AA3F32DFC02}"/>
              </a:ext>
            </a:extLst>
          </p:cNvPr>
          <p:cNvCxnSpPr/>
          <p:nvPr/>
        </p:nvCxnSpPr>
        <p:spPr>
          <a:xfrm flipH="1">
            <a:off x="1996068" y="3004013"/>
            <a:ext cx="1895708" cy="1567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A2F1122-8C3C-4DB4-AA54-759B5841B0EC}"/>
              </a:ext>
            </a:extLst>
          </p:cNvPr>
          <p:cNvCxnSpPr/>
          <p:nvPr/>
        </p:nvCxnSpPr>
        <p:spPr>
          <a:xfrm>
            <a:off x="7259444" y="3112754"/>
            <a:ext cx="1683834" cy="12409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09598B8-99B1-4592-B5A3-82BD29CC182D}"/>
              </a:ext>
            </a:extLst>
          </p:cNvPr>
          <p:cNvCxnSpPr/>
          <p:nvPr/>
        </p:nvCxnSpPr>
        <p:spPr>
          <a:xfrm>
            <a:off x="5988205" y="2877015"/>
            <a:ext cx="0" cy="2230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D248D0C7-5417-44F9-87B3-B2154F2F9C9D}"/>
              </a:ext>
            </a:extLst>
          </p:cNvPr>
          <p:cNvPicPr>
            <a:picLocks noChangeAspect="1"/>
          </p:cNvPicPr>
          <p:nvPr/>
        </p:nvPicPr>
        <p:blipFill rotWithShape="1">
          <a:blip r:embed="rId6"/>
          <a:srcRect l="45107" t="34619" r="43933" b="11057"/>
          <a:stretch/>
        </p:blipFill>
        <p:spPr>
          <a:xfrm>
            <a:off x="6316289" y="3733210"/>
            <a:ext cx="747958" cy="2085278"/>
          </a:xfrm>
          <a:prstGeom prst="rect">
            <a:avLst/>
          </a:prstGeom>
          <a:ln w="28575">
            <a:solidFill>
              <a:srgbClr val="FF0000"/>
            </a:solidFill>
          </a:ln>
        </p:spPr>
      </p:pic>
      <p:pic>
        <p:nvPicPr>
          <p:cNvPr id="18" name="Picture 17">
            <a:extLst>
              <a:ext uri="{FF2B5EF4-FFF2-40B4-BE49-F238E27FC236}">
                <a16:creationId xmlns:a16="http://schemas.microsoft.com/office/drawing/2014/main" id="{700E464B-1A8B-4C62-BAA8-FC3B6DDA1422}"/>
              </a:ext>
            </a:extLst>
          </p:cNvPr>
          <p:cNvPicPr>
            <a:picLocks noChangeAspect="1"/>
          </p:cNvPicPr>
          <p:nvPr/>
        </p:nvPicPr>
        <p:blipFill rotWithShape="1">
          <a:blip r:embed="rId7"/>
          <a:srcRect l="31921" t="13155" r="55800" b="10934"/>
          <a:stretch/>
        </p:blipFill>
        <p:spPr>
          <a:xfrm>
            <a:off x="9488760" y="3310790"/>
            <a:ext cx="717955" cy="2496629"/>
          </a:xfrm>
          <a:prstGeom prst="rect">
            <a:avLst/>
          </a:prstGeom>
          <a:ln w="34925">
            <a:solidFill>
              <a:srgbClr val="FF0000"/>
            </a:solidFill>
          </a:ln>
        </p:spPr>
      </p:pic>
    </p:spTree>
    <p:extLst>
      <p:ext uri="{BB962C8B-B14F-4D97-AF65-F5344CB8AC3E}">
        <p14:creationId xmlns:p14="http://schemas.microsoft.com/office/powerpoint/2010/main" val="29232106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C9042D5-6D66-4992-A93A-228A943BDFDE}"/>
              </a:ext>
            </a:extLst>
          </p:cNvPr>
          <p:cNvPicPr>
            <a:picLocks noGrp="1" noChangeAspect="1"/>
          </p:cNvPicPr>
          <p:nvPr>
            <p:ph idx="1"/>
          </p:nvPr>
        </p:nvPicPr>
        <p:blipFill>
          <a:blip r:embed="rId2"/>
          <a:stretch>
            <a:fillRect/>
          </a:stretch>
        </p:blipFill>
        <p:spPr>
          <a:xfrm>
            <a:off x="1510146" y="136525"/>
            <a:ext cx="8866909" cy="6650181"/>
          </a:xfrm>
          <a:prstGeom prst="rect">
            <a:avLst/>
          </a:prstGeom>
        </p:spPr>
      </p:pic>
      <p:sp>
        <p:nvSpPr>
          <p:cNvPr id="4" name="Slide Number Placeholder 3">
            <a:extLst>
              <a:ext uri="{FF2B5EF4-FFF2-40B4-BE49-F238E27FC236}">
                <a16:creationId xmlns:a16="http://schemas.microsoft.com/office/drawing/2014/main" id="{90A12924-F4D7-4773-9CAD-A925216292F0}"/>
              </a:ext>
            </a:extLst>
          </p:cNvPr>
          <p:cNvSpPr>
            <a:spLocks noGrp="1"/>
          </p:cNvSpPr>
          <p:nvPr>
            <p:ph type="sldNum" sz="quarter" idx="12"/>
          </p:nvPr>
        </p:nvSpPr>
        <p:spPr/>
        <p:txBody>
          <a:bodyPr/>
          <a:lstStyle/>
          <a:p>
            <a:fld id="{3654332C-6395-46EC-AE99-A6CA29B9639D}" type="slidenum">
              <a:rPr lang="en-US" smtClean="0"/>
              <a:t>37</a:t>
            </a:fld>
            <a:endParaRPr lang="en-US"/>
          </a:p>
        </p:txBody>
      </p:sp>
      <p:sp>
        <p:nvSpPr>
          <p:cNvPr id="6" name="TextBox 5">
            <a:extLst>
              <a:ext uri="{FF2B5EF4-FFF2-40B4-BE49-F238E27FC236}">
                <a16:creationId xmlns:a16="http://schemas.microsoft.com/office/drawing/2014/main" id="{23E59D60-CE76-4A6D-9DA8-7A97EF331844}"/>
              </a:ext>
            </a:extLst>
          </p:cNvPr>
          <p:cNvSpPr txBox="1"/>
          <p:nvPr/>
        </p:nvSpPr>
        <p:spPr>
          <a:xfrm>
            <a:off x="295564" y="136525"/>
            <a:ext cx="3408218" cy="923330"/>
          </a:xfrm>
          <a:prstGeom prst="rect">
            <a:avLst/>
          </a:prstGeom>
          <a:noFill/>
        </p:spPr>
        <p:txBody>
          <a:bodyPr wrap="square" rtlCol="0">
            <a:spAutoFit/>
          </a:bodyPr>
          <a:lstStyle/>
          <a:p>
            <a:r>
              <a:rPr lang="en-US" b="1" dirty="0">
                <a:solidFill>
                  <a:srgbClr val="7030A0"/>
                </a:solidFill>
              </a:rPr>
              <a:t>Splitting patterns come from local magnetic fields generated by nearby spinning nuclei</a:t>
            </a:r>
          </a:p>
        </p:txBody>
      </p:sp>
    </p:spTree>
    <p:extLst>
      <p:ext uri="{BB962C8B-B14F-4D97-AF65-F5344CB8AC3E}">
        <p14:creationId xmlns:p14="http://schemas.microsoft.com/office/powerpoint/2010/main" val="6358382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CDB22-87DA-44BD-8AAA-590A1D5906A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B7D20CF-53D5-45B4-8249-B646224AC46A}"/>
              </a:ext>
            </a:extLst>
          </p:cNvPr>
          <p:cNvPicPr>
            <a:picLocks noGrp="1" noChangeAspect="1"/>
          </p:cNvPicPr>
          <p:nvPr>
            <p:ph idx="1"/>
          </p:nvPr>
        </p:nvPicPr>
        <p:blipFill>
          <a:blip r:embed="rId2"/>
          <a:stretch>
            <a:fillRect/>
          </a:stretch>
        </p:blipFill>
        <p:spPr>
          <a:xfrm>
            <a:off x="1814945" y="218209"/>
            <a:ext cx="8562109" cy="6421581"/>
          </a:xfrm>
          <a:prstGeom prst="rect">
            <a:avLst/>
          </a:prstGeom>
        </p:spPr>
      </p:pic>
      <p:sp>
        <p:nvSpPr>
          <p:cNvPr id="4" name="Slide Number Placeholder 3">
            <a:extLst>
              <a:ext uri="{FF2B5EF4-FFF2-40B4-BE49-F238E27FC236}">
                <a16:creationId xmlns:a16="http://schemas.microsoft.com/office/drawing/2014/main" id="{578B8811-A61A-4B1F-BD86-394E49297778}"/>
              </a:ext>
            </a:extLst>
          </p:cNvPr>
          <p:cNvSpPr>
            <a:spLocks noGrp="1"/>
          </p:cNvSpPr>
          <p:nvPr>
            <p:ph type="sldNum" sz="quarter" idx="12"/>
          </p:nvPr>
        </p:nvSpPr>
        <p:spPr/>
        <p:txBody>
          <a:bodyPr/>
          <a:lstStyle/>
          <a:p>
            <a:fld id="{3654332C-6395-46EC-AE99-A6CA29B9639D}" type="slidenum">
              <a:rPr lang="en-US" smtClean="0"/>
              <a:t>38</a:t>
            </a:fld>
            <a:endParaRPr lang="en-US"/>
          </a:p>
        </p:txBody>
      </p:sp>
    </p:spTree>
    <p:extLst>
      <p:ext uri="{BB962C8B-B14F-4D97-AF65-F5344CB8AC3E}">
        <p14:creationId xmlns:p14="http://schemas.microsoft.com/office/powerpoint/2010/main" val="40941693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BF0BA-6D53-4C64-8961-413CECD17FC9}"/>
              </a:ext>
            </a:extLst>
          </p:cNvPr>
          <p:cNvSpPr>
            <a:spLocks noGrp="1"/>
          </p:cNvSpPr>
          <p:nvPr>
            <p:ph type="title"/>
          </p:nvPr>
        </p:nvSpPr>
        <p:spPr/>
        <p:txBody>
          <a:bodyPr/>
          <a:lstStyle/>
          <a:p>
            <a:r>
              <a:rPr lang="en-US" b="1" dirty="0">
                <a:solidFill>
                  <a:srgbClr val="7030A0"/>
                </a:solidFill>
              </a:rPr>
              <a:t>Refills on Bruker 400 MHz NMR</a:t>
            </a:r>
          </a:p>
        </p:txBody>
      </p:sp>
      <p:pic>
        <p:nvPicPr>
          <p:cNvPr id="5" name="Content Placeholder 4">
            <a:extLst>
              <a:ext uri="{FF2B5EF4-FFF2-40B4-BE49-F238E27FC236}">
                <a16:creationId xmlns:a16="http://schemas.microsoft.com/office/drawing/2014/main" id="{BFA9A920-231B-4189-9557-50A0EF13F6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00247" y="1253331"/>
            <a:ext cx="5949116" cy="3346378"/>
          </a:xfrm>
        </p:spPr>
      </p:pic>
      <p:sp>
        <p:nvSpPr>
          <p:cNvPr id="3" name="Slide Number Placeholder 2">
            <a:extLst>
              <a:ext uri="{FF2B5EF4-FFF2-40B4-BE49-F238E27FC236}">
                <a16:creationId xmlns:a16="http://schemas.microsoft.com/office/drawing/2014/main" id="{D44648AA-95F5-407C-BA13-BA85CE7167CB}"/>
              </a:ext>
            </a:extLst>
          </p:cNvPr>
          <p:cNvSpPr>
            <a:spLocks noGrp="1"/>
          </p:cNvSpPr>
          <p:nvPr>
            <p:ph type="sldNum" sz="quarter" idx="12"/>
          </p:nvPr>
        </p:nvSpPr>
        <p:spPr/>
        <p:txBody>
          <a:bodyPr/>
          <a:lstStyle/>
          <a:p>
            <a:fld id="{3654332C-6395-46EC-AE99-A6CA29B9639D}" type="slidenum">
              <a:rPr lang="en-US" smtClean="0"/>
              <a:t>39</a:t>
            </a:fld>
            <a:endParaRPr lang="en-US"/>
          </a:p>
        </p:txBody>
      </p:sp>
      <p:pic>
        <p:nvPicPr>
          <p:cNvPr id="6" name="Picture 5">
            <a:extLst>
              <a:ext uri="{FF2B5EF4-FFF2-40B4-BE49-F238E27FC236}">
                <a16:creationId xmlns:a16="http://schemas.microsoft.com/office/drawing/2014/main" id="{DE670FE4-98B1-44AC-82BF-E56C036CEE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40" y="3165186"/>
            <a:ext cx="5673180" cy="3191164"/>
          </a:xfrm>
          <a:prstGeom prst="rect">
            <a:avLst/>
          </a:prstGeom>
        </p:spPr>
      </p:pic>
      <p:sp>
        <p:nvSpPr>
          <p:cNvPr id="7" name="TextBox 6">
            <a:extLst>
              <a:ext uri="{FF2B5EF4-FFF2-40B4-BE49-F238E27FC236}">
                <a16:creationId xmlns:a16="http://schemas.microsoft.com/office/drawing/2014/main" id="{FB14FBD9-4A4D-46B6-A363-E2EA589F3CA0}"/>
              </a:ext>
            </a:extLst>
          </p:cNvPr>
          <p:cNvSpPr txBox="1"/>
          <p:nvPr/>
        </p:nvSpPr>
        <p:spPr>
          <a:xfrm>
            <a:off x="1496291" y="6428509"/>
            <a:ext cx="3502429" cy="369332"/>
          </a:xfrm>
          <a:prstGeom prst="rect">
            <a:avLst/>
          </a:prstGeom>
          <a:noFill/>
        </p:spPr>
        <p:txBody>
          <a:bodyPr wrap="square" rtlCol="0">
            <a:spAutoFit/>
          </a:bodyPr>
          <a:lstStyle/>
          <a:p>
            <a:r>
              <a:rPr lang="en-US" dirty="0"/>
              <a:t>Initial Liquid Helium Fill</a:t>
            </a:r>
          </a:p>
        </p:txBody>
      </p:sp>
      <p:sp>
        <p:nvSpPr>
          <p:cNvPr id="8" name="TextBox 7">
            <a:extLst>
              <a:ext uri="{FF2B5EF4-FFF2-40B4-BE49-F238E27FC236}">
                <a16:creationId xmlns:a16="http://schemas.microsoft.com/office/drawing/2014/main" id="{CCECDCB7-C83C-4A9D-818E-D728436AC50A}"/>
              </a:ext>
            </a:extLst>
          </p:cNvPr>
          <p:cNvSpPr txBox="1"/>
          <p:nvPr/>
        </p:nvSpPr>
        <p:spPr>
          <a:xfrm>
            <a:off x="7823200" y="4760768"/>
            <a:ext cx="2309091" cy="369332"/>
          </a:xfrm>
          <a:prstGeom prst="rect">
            <a:avLst/>
          </a:prstGeom>
          <a:noFill/>
        </p:spPr>
        <p:txBody>
          <a:bodyPr wrap="square" rtlCol="0">
            <a:spAutoFit/>
          </a:bodyPr>
          <a:lstStyle/>
          <a:p>
            <a:r>
              <a:rPr lang="en-US" dirty="0"/>
              <a:t>Liquid nitrogen refill</a:t>
            </a:r>
          </a:p>
        </p:txBody>
      </p:sp>
    </p:spTree>
    <p:extLst>
      <p:ext uri="{BB962C8B-B14F-4D97-AF65-F5344CB8AC3E}">
        <p14:creationId xmlns:p14="http://schemas.microsoft.com/office/powerpoint/2010/main" val="4065792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B7CCE1F-3E65-4E72-A190-E9B678CFD3BF}"/>
              </a:ext>
            </a:extLst>
          </p:cNvPr>
          <p:cNvPicPr>
            <a:picLocks noChangeAspect="1"/>
          </p:cNvPicPr>
          <p:nvPr/>
        </p:nvPicPr>
        <p:blipFill rotWithShape="1">
          <a:blip r:embed="rId2">
            <a:extLst>
              <a:ext uri="{28A0092B-C50C-407E-A947-70E740481C1C}">
                <a14:useLocalDpi xmlns:a14="http://schemas.microsoft.com/office/drawing/2010/main" val="0"/>
              </a:ext>
            </a:extLst>
          </a:blip>
          <a:srcRect t="17866" r="355" b="15625"/>
          <a:stretch/>
        </p:blipFill>
        <p:spPr>
          <a:xfrm>
            <a:off x="8362373" y="4835236"/>
            <a:ext cx="3239654" cy="1621774"/>
          </a:xfrm>
          <a:prstGeom prst="rect">
            <a:avLst/>
          </a:prstGeom>
        </p:spPr>
      </p:pic>
      <p:pic>
        <p:nvPicPr>
          <p:cNvPr id="7" name="Picture 6">
            <a:extLst>
              <a:ext uri="{FF2B5EF4-FFF2-40B4-BE49-F238E27FC236}">
                <a16:creationId xmlns:a16="http://schemas.microsoft.com/office/drawing/2014/main" id="{4B554133-33C8-4514-B108-7EAEF58D2B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0800" y="0"/>
            <a:ext cx="3251200" cy="2438400"/>
          </a:xfrm>
          <a:prstGeom prst="rect">
            <a:avLst/>
          </a:prstGeom>
        </p:spPr>
      </p:pic>
      <p:sp>
        <p:nvSpPr>
          <p:cNvPr id="2" name="Title 1">
            <a:extLst>
              <a:ext uri="{FF2B5EF4-FFF2-40B4-BE49-F238E27FC236}">
                <a16:creationId xmlns:a16="http://schemas.microsoft.com/office/drawing/2014/main" id="{D2D5AD78-74AB-47BF-8D8D-AE05BF09E875}"/>
              </a:ext>
            </a:extLst>
          </p:cNvPr>
          <p:cNvSpPr>
            <a:spLocks noGrp="1"/>
          </p:cNvSpPr>
          <p:nvPr>
            <p:ph type="title"/>
          </p:nvPr>
        </p:nvSpPr>
        <p:spPr/>
        <p:txBody>
          <a:bodyPr/>
          <a:lstStyle/>
          <a:p>
            <a:r>
              <a:rPr lang="en-US" b="1" dirty="0">
                <a:solidFill>
                  <a:srgbClr val="7030A0"/>
                </a:solidFill>
              </a:rPr>
              <a:t>Our collaboration </a:t>
            </a:r>
          </a:p>
        </p:txBody>
      </p:sp>
      <p:sp>
        <p:nvSpPr>
          <p:cNvPr id="3" name="Content Placeholder 2">
            <a:extLst>
              <a:ext uri="{FF2B5EF4-FFF2-40B4-BE49-F238E27FC236}">
                <a16:creationId xmlns:a16="http://schemas.microsoft.com/office/drawing/2014/main" id="{18323200-0E68-4A8E-A876-B46FE3049BB0}"/>
              </a:ext>
            </a:extLst>
          </p:cNvPr>
          <p:cNvSpPr>
            <a:spLocks noGrp="1"/>
          </p:cNvSpPr>
          <p:nvPr>
            <p:ph idx="1"/>
          </p:nvPr>
        </p:nvSpPr>
        <p:spPr>
          <a:xfrm>
            <a:off x="838200" y="1825625"/>
            <a:ext cx="6209145" cy="4351338"/>
          </a:xfrm>
        </p:spPr>
        <p:txBody>
          <a:bodyPr/>
          <a:lstStyle/>
          <a:p>
            <a:r>
              <a:rPr lang="en-US" dirty="0"/>
              <a:t>Have been collaborating with Richter-Addo group at the University of Oklahoma for over 22 years</a:t>
            </a:r>
          </a:p>
          <a:p>
            <a:r>
              <a:rPr lang="en-US" dirty="0"/>
              <a:t>Have received PI (George) and co-PI (me) funding together from NSF for last 12 years.</a:t>
            </a:r>
          </a:p>
          <a:p>
            <a:r>
              <a:rPr lang="en-US" dirty="0"/>
              <a:t>Mutual visits of PI’s and students at least annually since 2001.</a:t>
            </a:r>
          </a:p>
          <a:p>
            <a:endParaRPr lang="en-US" dirty="0"/>
          </a:p>
        </p:txBody>
      </p:sp>
      <p:pic>
        <p:nvPicPr>
          <p:cNvPr id="9" name="Picture 8">
            <a:extLst>
              <a:ext uri="{FF2B5EF4-FFF2-40B4-BE49-F238E27FC236}">
                <a16:creationId xmlns:a16="http://schemas.microsoft.com/office/drawing/2014/main" id="{2631A63B-5AF6-4D8C-97D5-97B821BA7B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2891" y="1150144"/>
            <a:ext cx="3251200" cy="1828800"/>
          </a:xfrm>
          <a:prstGeom prst="rect">
            <a:avLst/>
          </a:prstGeom>
        </p:spPr>
      </p:pic>
      <p:pic>
        <p:nvPicPr>
          <p:cNvPr id="11" name="Picture 10">
            <a:extLst>
              <a:ext uri="{FF2B5EF4-FFF2-40B4-BE49-F238E27FC236}">
                <a16:creationId xmlns:a16="http://schemas.microsoft.com/office/drawing/2014/main" id="{E01E01DD-69DF-42D4-82EA-317F089CF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4545" y="2978944"/>
            <a:ext cx="3251200" cy="1828800"/>
          </a:xfrm>
          <a:prstGeom prst="rect">
            <a:avLst/>
          </a:prstGeom>
        </p:spPr>
      </p:pic>
      <p:sp>
        <p:nvSpPr>
          <p:cNvPr id="4" name="Slide Number Placeholder 3">
            <a:extLst>
              <a:ext uri="{FF2B5EF4-FFF2-40B4-BE49-F238E27FC236}">
                <a16:creationId xmlns:a16="http://schemas.microsoft.com/office/drawing/2014/main" id="{4B126616-8A4D-4CD4-924A-2CB03E297454}"/>
              </a:ext>
            </a:extLst>
          </p:cNvPr>
          <p:cNvSpPr>
            <a:spLocks noGrp="1"/>
          </p:cNvSpPr>
          <p:nvPr>
            <p:ph type="sldNum" sz="quarter" idx="12"/>
          </p:nvPr>
        </p:nvSpPr>
        <p:spPr/>
        <p:txBody>
          <a:bodyPr/>
          <a:lstStyle/>
          <a:p>
            <a:fld id="{3654332C-6395-46EC-AE99-A6CA29B9639D}" type="slidenum">
              <a:rPr lang="en-US" smtClean="0"/>
              <a:t>4</a:t>
            </a:fld>
            <a:endParaRPr lang="en-US"/>
          </a:p>
        </p:txBody>
      </p:sp>
      <p:sp>
        <p:nvSpPr>
          <p:cNvPr id="5" name="TextBox 4">
            <a:extLst>
              <a:ext uri="{FF2B5EF4-FFF2-40B4-BE49-F238E27FC236}">
                <a16:creationId xmlns:a16="http://schemas.microsoft.com/office/drawing/2014/main" id="{55A01919-A29D-4FB0-881F-FEF254CD769C}"/>
              </a:ext>
            </a:extLst>
          </p:cNvPr>
          <p:cNvSpPr txBox="1"/>
          <p:nvPr/>
        </p:nvSpPr>
        <p:spPr>
          <a:xfrm>
            <a:off x="387928" y="5569528"/>
            <a:ext cx="7777018" cy="923330"/>
          </a:xfrm>
          <a:prstGeom prst="rect">
            <a:avLst/>
          </a:prstGeom>
          <a:noFill/>
        </p:spPr>
        <p:txBody>
          <a:bodyPr wrap="square" rtlCol="0">
            <a:spAutoFit/>
          </a:bodyPr>
          <a:lstStyle/>
          <a:p>
            <a:r>
              <a:rPr lang="en-US" dirty="0"/>
              <a:t>We acknowledge the generous support by NSF of this collaboration through the following grants:</a:t>
            </a:r>
          </a:p>
          <a:p>
            <a:r>
              <a:rPr lang="en-US" dirty="0"/>
              <a:t>NSF - CHE 0911537 , NSF - CHE 1213680, NSF - CHE 1566509, NSF – CHE 1900181</a:t>
            </a:r>
          </a:p>
        </p:txBody>
      </p:sp>
    </p:spTree>
    <p:extLst>
      <p:ext uri="{BB962C8B-B14F-4D97-AF65-F5344CB8AC3E}">
        <p14:creationId xmlns:p14="http://schemas.microsoft.com/office/powerpoint/2010/main" val="3138345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20814-F470-49D3-A2CD-7C36E7AE5314}"/>
              </a:ext>
            </a:extLst>
          </p:cNvPr>
          <p:cNvSpPr>
            <a:spLocks noGrp="1"/>
          </p:cNvSpPr>
          <p:nvPr>
            <p:ph type="title"/>
          </p:nvPr>
        </p:nvSpPr>
        <p:spPr/>
        <p:txBody>
          <a:bodyPr/>
          <a:lstStyle/>
          <a:p>
            <a:r>
              <a:rPr lang="en-US" b="1" dirty="0">
                <a:solidFill>
                  <a:srgbClr val="7030A0"/>
                </a:solidFill>
              </a:rPr>
              <a:t>Some group pics</a:t>
            </a:r>
          </a:p>
        </p:txBody>
      </p:sp>
      <p:pic>
        <p:nvPicPr>
          <p:cNvPr id="11" name="Picture 10">
            <a:extLst>
              <a:ext uri="{FF2B5EF4-FFF2-40B4-BE49-F238E27FC236}">
                <a16:creationId xmlns:a16="http://schemas.microsoft.com/office/drawing/2014/main" id="{B1FBCA13-75BA-428C-B425-A3CBC4041C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2146" y="37571"/>
            <a:ext cx="4129854" cy="2323043"/>
          </a:xfrm>
          <a:prstGeom prst="rect">
            <a:avLst/>
          </a:prstGeom>
        </p:spPr>
      </p:pic>
      <p:pic>
        <p:nvPicPr>
          <p:cNvPr id="9" name="Content Placeholder 8">
            <a:extLst>
              <a:ext uri="{FF2B5EF4-FFF2-40B4-BE49-F238E27FC236}">
                <a16:creationId xmlns:a16="http://schemas.microsoft.com/office/drawing/2014/main" id="{2F9819F6-9552-483D-A614-F9BA9FC2EB8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1999" y="1460765"/>
            <a:ext cx="7735712" cy="4351338"/>
          </a:xfrm>
        </p:spPr>
      </p:pic>
      <p:sp>
        <p:nvSpPr>
          <p:cNvPr id="3" name="Slide Number Placeholder 2">
            <a:extLst>
              <a:ext uri="{FF2B5EF4-FFF2-40B4-BE49-F238E27FC236}">
                <a16:creationId xmlns:a16="http://schemas.microsoft.com/office/drawing/2014/main" id="{3642EE26-C36E-45E6-A3FC-F7B228C87114}"/>
              </a:ext>
            </a:extLst>
          </p:cNvPr>
          <p:cNvSpPr>
            <a:spLocks noGrp="1"/>
          </p:cNvSpPr>
          <p:nvPr>
            <p:ph type="sldNum" sz="quarter" idx="12"/>
          </p:nvPr>
        </p:nvSpPr>
        <p:spPr/>
        <p:txBody>
          <a:bodyPr/>
          <a:lstStyle/>
          <a:p>
            <a:fld id="{3654332C-6395-46EC-AE99-A6CA29B9639D}" type="slidenum">
              <a:rPr lang="en-US" smtClean="0"/>
              <a:t>40</a:t>
            </a:fld>
            <a:endParaRPr lang="en-US"/>
          </a:p>
        </p:txBody>
      </p:sp>
      <p:pic>
        <p:nvPicPr>
          <p:cNvPr id="5" name="Picture 4">
            <a:extLst>
              <a:ext uri="{FF2B5EF4-FFF2-40B4-BE49-F238E27FC236}">
                <a16:creationId xmlns:a16="http://schemas.microsoft.com/office/drawing/2014/main" id="{6055B20B-6A45-412C-A25D-3DD6DC07EC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4035" y="155164"/>
            <a:ext cx="1687691" cy="1265768"/>
          </a:xfrm>
          <a:prstGeom prst="rect">
            <a:avLst/>
          </a:prstGeom>
        </p:spPr>
      </p:pic>
      <p:sp>
        <p:nvSpPr>
          <p:cNvPr id="4" name="TextBox 3">
            <a:extLst>
              <a:ext uri="{FF2B5EF4-FFF2-40B4-BE49-F238E27FC236}">
                <a16:creationId xmlns:a16="http://schemas.microsoft.com/office/drawing/2014/main" id="{EB8697F2-F53C-4038-ABC1-ED150FA96A26}"/>
              </a:ext>
            </a:extLst>
          </p:cNvPr>
          <p:cNvSpPr txBox="1"/>
          <p:nvPr/>
        </p:nvSpPr>
        <p:spPr>
          <a:xfrm>
            <a:off x="2244436" y="5972752"/>
            <a:ext cx="3121891" cy="369332"/>
          </a:xfrm>
          <a:prstGeom prst="rect">
            <a:avLst/>
          </a:prstGeom>
          <a:noFill/>
        </p:spPr>
        <p:txBody>
          <a:bodyPr wrap="square" rtlCol="0">
            <a:spAutoFit/>
          </a:bodyPr>
          <a:lstStyle/>
          <a:p>
            <a:r>
              <a:rPr lang="en-US" dirty="0"/>
              <a:t>2012 Day at the Science Center</a:t>
            </a:r>
          </a:p>
        </p:txBody>
      </p:sp>
      <p:pic>
        <p:nvPicPr>
          <p:cNvPr id="7" name="Picture 6">
            <a:extLst>
              <a:ext uri="{FF2B5EF4-FFF2-40B4-BE49-F238E27FC236}">
                <a16:creationId xmlns:a16="http://schemas.microsoft.com/office/drawing/2014/main" id="{DD0A6E8E-9C90-437A-82AF-171F0A6110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3873" y="2449877"/>
            <a:ext cx="2743200" cy="1543050"/>
          </a:xfrm>
          <a:prstGeom prst="rect">
            <a:avLst/>
          </a:prstGeom>
        </p:spPr>
      </p:pic>
    </p:spTree>
    <p:extLst>
      <p:ext uri="{BB962C8B-B14F-4D97-AF65-F5344CB8AC3E}">
        <p14:creationId xmlns:p14="http://schemas.microsoft.com/office/powerpoint/2010/main" val="26979845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FA210-8435-43EE-88FD-EB8F00FA68DD}"/>
              </a:ext>
            </a:extLst>
          </p:cNvPr>
          <p:cNvSpPr>
            <a:spLocks noGrp="1"/>
          </p:cNvSpPr>
          <p:nvPr>
            <p:ph type="title"/>
          </p:nvPr>
        </p:nvSpPr>
        <p:spPr/>
        <p:txBody>
          <a:bodyPr/>
          <a:lstStyle/>
          <a:p>
            <a:r>
              <a:rPr lang="en-US" b="1" dirty="0">
                <a:solidFill>
                  <a:srgbClr val="7030A0"/>
                </a:solidFill>
              </a:rPr>
              <a:t>Redox Properties!</a:t>
            </a:r>
          </a:p>
        </p:txBody>
      </p:sp>
      <p:sp>
        <p:nvSpPr>
          <p:cNvPr id="3" name="Content Placeholder 2">
            <a:extLst>
              <a:ext uri="{FF2B5EF4-FFF2-40B4-BE49-F238E27FC236}">
                <a16:creationId xmlns:a16="http://schemas.microsoft.com/office/drawing/2014/main" id="{B9903581-E8F8-4D1C-B8B8-6587EA84CA79}"/>
              </a:ext>
            </a:extLst>
          </p:cNvPr>
          <p:cNvSpPr>
            <a:spLocks noGrp="1"/>
          </p:cNvSpPr>
          <p:nvPr>
            <p:ph idx="1"/>
          </p:nvPr>
        </p:nvSpPr>
        <p:spPr>
          <a:xfrm>
            <a:off x="838200" y="1825625"/>
            <a:ext cx="5742709" cy="4351338"/>
          </a:xfrm>
        </p:spPr>
        <p:txBody>
          <a:bodyPr/>
          <a:lstStyle/>
          <a:p>
            <a:r>
              <a:rPr lang="en-US" dirty="0"/>
              <a:t>Our favorite methods are “cyclic voltammetry” and “fiber-optic IR </a:t>
            </a:r>
            <a:r>
              <a:rPr lang="en-US" dirty="0" err="1"/>
              <a:t>spectroelectrochemistry</a:t>
            </a:r>
            <a:r>
              <a:rPr lang="en-US" dirty="0"/>
              <a:t>”</a:t>
            </a:r>
          </a:p>
        </p:txBody>
      </p:sp>
      <p:sp>
        <p:nvSpPr>
          <p:cNvPr id="4" name="Slide Number Placeholder 3">
            <a:extLst>
              <a:ext uri="{FF2B5EF4-FFF2-40B4-BE49-F238E27FC236}">
                <a16:creationId xmlns:a16="http://schemas.microsoft.com/office/drawing/2014/main" id="{39206373-456C-4CB0-908E-7ED1012B48C5}"/>
              </a:ext>
            </a:extLst>
          </p:cNvPr>
          <p:cNvSpPr>
            <a:spLocks noGrp="1"/>
          </p:cNvSpPr>
          <p:nvPr>
            <p:ph type="sldNum" sz="quarter" idx="12"/>
          </p:nvPr>
        </p:nvSpPr>
        <p:spPr/>
        <p:txBody>
          <a:bodyPr/>
          <a:lstStyle/>
          <a:p>
            <a:fld id="{3654332C-6395-46EC-AE99-A6CA29B9639D}" type="slidenum">
              <a:rPr lang="en-US" smtClean="0"/>
              <a:t>41</a:t>
            </a:fld>
            <a:endParaRPr lang="en-US"/>
          </a:p>
        </p:txBody>
      </p:sp>
      <p:sp>
        <p:nvSpPr>
          <p:cNvPr id="5" name="TextBox 4">
            <a:extLst>
              <a:ext uri="{FF2B5EF4-FFF2-40B4-BE49-F238E27FC236}">
                <a16:creationId xmlns:a16="http://schemas.microsoft.com/office/drawing/2014/main" id="{FFFBB9FC-8059-4CA5-A785-EDF5EF03930E}"/>
              </a:ext>
            </a:extLst>
          </p:cNvPr>
          <p:cNvSpPr txBox="1"/>
          <p:nvPr/>
        </p:nvSpPr>
        <p:spPr>
          <a:xfrm>
            <a:off x="7065819" y="4690150"/>
            <a:ext cx="4890655" cy="2031325"/>
          </a:xfrm>
          <a:prstGeom prst="rect">
            <a:avLst/>
          </a:prstGeom>
          <a:noFill/>
        </p:spPr>
        <p:txBody>
          <a:bodyPr wrap="square" rtlCol="0">
            <a:spAutoFit/>
          </a:bodyPr>
          <a:lstStyle/>
          <a:p>
            <a:r>
              <a:rPr lang="en-US" dirty="0"/>
              <a:t>Good reference: </a:t>
            </a:r>
          </a:p>
          <a:p>
            <a:r>
              <a:rPr lang="en-US" i="1" dirty="0"/>
              <a:t>A Practical Beginner’s Guide to Cyclic Voltammetry</a:t>
            </a:r>
          </a:p>
          <a:p>
            <a:r>
              <a:rPr lang="en-US" dirty="0" err="1"/>
              <a:t>Noémie</a:t>
            </a:r>
            <a:r>
              <a:rPr lang="en-US" dirty="0"/>
              <a:t> </a:t>
            </a:r>
            <a:r>
              <a:rPr lang="en-US" dirty="0" err="1"/>
              <a:t>Elgrishi</a:t>
            </a:r>
            <a:r>
              <a:rPr lang="en-US" dirty="0"/>
              <a:t>, Kelley J. Rountree, Brian D. McCarthy, Eric S. Rountree, Thomas T. </a:t>
            </a:r>
            <a:r>
              <a:rPr lang="en-US" dirty="0" err="1"/>
              <a:t>Eisenhart</a:t>
            </a:r>
            <a:r>
              <a:rPr lang="en-US" dirty="0"/>
              <a:t>, and Jillian L. Dempsey</a:t>
            </a:r>
          </a:p>
          <a:p>
            <a:r>
              <a:rPr lang="en-US" i="1" dirty="0"/>
              <a:t>Journal of Chemical Education </a:t>
            </a:r>
            <a:r>
              <a:rPr lang="en-US" b="1" dirty="0"/>
              <a:t>2018,</a:t>
            </a:r>
            <a:r>
              <a:rPr lang="en-US" dirty="0"/>
              <a:t> 95, 197-206</a:t>
            </a:r>
          </a:p>
          <a:p>
            <a:r>
              <a:rPr lang="en-US" dirty="0"/>
              <a:t>DOI: 10.1021/acs.jchemed.7b00361</a:t>
            </a:r>
          </a:p>
        </p:txBody>
      </p:sp>
      <p:pic>
        <p:nvPicPr>
          <p:cNvPr id="6" name="Picture 4" descr="Image70">
            <a:extLst>
              <a:ext uri="{FF2B5EF4-FFF2-40B4-BE49-F238E27FC236}">
                <a16:creationId xmlns:a16="http://schemas.microsoft.com/office/drawing/2014/main" id="{A0D52780-3159-4315-AA45-2D55F10208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5819" y="563031"/>
            <a:ext cx="4924935"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Object 3">
            <a:extLst>
              <a:ext uri="{FF2B5EF4-FFF2-40B4-BE49-F238E27FC236}">
                <a16:creationId xmlns:a16="http://schemas.microsoft.com/office/drawing/2014/main" id="{F54A22FA-5E8A-4EC0-8AC6-69B89382CFEC}"/>
              </a:ext>
            </a:extLst>
          </p:cNvPr>
          <p:cNvGraphicFramePr>
            <a:graphicFrameLocks noChangeAspect="1"/>
          </p:cNvGraphicFramePr>
          <p:nvPr>
            <p:extLst>
              <p:ext uri="{D42A27DB-BD31-4B8C-83A1-F6EECF244321}">
                <p14:modId xmlns:p14="http://schemas.microsoft.com/office/powerpoint/2010/main" val="4167271038"/>
              </p:ext>
            </p:extLst>
          </p:nvPr>
        </p:nvGraphicFramePr>
        <p:xfrm>
          <a:off x="1035626" y="3172363"/>
          <a:ext cx="5347855" cy="3366549"/>
        </p:xfrm>
        <a:graphic>
          <a:graphicData uri="http://schemas.openxmlformats.org/presentationml/2006/ole">
            <mc:AlternateContent xmlns:mc="http://schemas.openxmlformats.org/markup-compatibility/2006">
              <mc:Choice xmlns:v="urn:schemas-microsoft-com:vml" Requires="v">
                <p:oleObj spid="_x0000_s4111" name="Chart" r:id="rId5" imgW="5886602" imgH="3705149" progId="Excel.Chart.8">
                  <p:embed/>
                </p:oleObj>
              </mc:Choice>
              <mc:Fallback>
                <p:oleObj name="Chart" r:id="rId5" imgW="5886602" imgH="3705149" progId="Excel.Chart.8">
                  <p:embed/>
                  <p:pic>
                    <p:nvPicPr>
                      <p:cNvPr id="6147" name="Object 3">
                        <a:extLst>
                          <a:ext uri="{FF2B5EF4-FFF2-40B4-BE49-F238E27FC236}">
                            <a16:creationId xmlns:a16="http://schemas.microsoft.com/office/drawing/2014/main" id="{18B2E2E7-96CA-458F-90FC-F0A651FE0C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5626" y="3172363"/>
                        <a:ext cx="5347855" cy="3366549"/>
                      </a:xfrm>
                      <a:prstGeom prst="rect">
                        <a:avLst/>
                      </a:prstGeom>
                      <a:noFill/>
                      <a:ln>
                        <a:noFill/>
                      </a:ln>
                      <a:effectLst/>
                    </p:spPr>
                  </p:pic>
                </p:oleObj>
              </mc:Fallback>
            </mc:AlternateContent>
          </a:graphicData>
        </a:graphic>
      </p:graphicFrame>
      <p:sp>
        <p:nvSpPr>
          <p:cNvPr id="8" name="TextBox 7">
            <a:extLst>
              <a:ext uri="{FF2B5EF4-FFF2-40B4-BE49-F238E27FC236}">
                <a16:creationId xmlns:a16="http://schemas.microsoft.com/office/drawing/2014/main" id="{46F4B5A9-3C3A-4B16-9EBE-A66A364867FB}"/>
              </a:ext>
            </a:extLst>
          </p:cNvPr>
          <p:cNvSpPr txBox="1"/>
          <p:nvPr/>
        </p:nvSpPr>
        <p:spPr>
          <a:xfrm>
            <a:off x="2041236" y="5846618"/>
            <a:ext cx="1847273" cy="369332"/>
          </a:xfrm>
          <a:prstGeom prst="rect">
            <a:avLst/>
          </a:prstGeom>
          <a:noFill/>
        </p:spPr>
        <p:txBody>
          <a:bodyPr wrap="square" rtlCol="0">
            <a:spAutoFit/>
          </a:bodyPr>
          <a:lstStyle/>
          <a:p>
            <a:r>
              <a:rPr lang="en-US" dirty="0">
                <a:solidFill>
                  <a:srgbClr val="FF0000"/>
                </a:solidFill>
              </a:rPr>
              <a:t>A + e</a:t>
            </a:r>
            <a:r>
              <a:rPr lang="en-US" baseline="30000" dirty="0">
                <a:solidFill>
                  <a:srgbClr val="FF0000"/>
                </a:solidFill>
              </a:rPr>
              <a:t>–</a:t>
            </a:r>
            <a:r>
              <a:rPr lang="en-US" dirty="0">
                <a:solidFill>
                  <a:srgbClr val="FF0000"/>
                </a:solidFill>
              </a:rPr>
              <a:t> </a:t>
            </a:r>
            <a:r>
              <a:rPr lang="en-US" dirty="0">
                <a:solidFill>
                  <a:srgbClr val="FF0000"/>
                </a:solidFill>
                <a:sym typeface="Wingdings 3" panose="05040102010807070707" pitchFamily="18" charset="2"/>
              </a:rPr>
              <a:t> B</a:t>
            </a:r>
            <a:endParaRPr lang="en-US" dirty="0">
              <a:solidFill>
                <a:srgbClr val="FF0000"/>
              </a:solidFill>
            </a:endParaRPr>
          </a:p>
        </p:txBody>
      </p:sp>
      <p:sp>
        <p:nvSpPr>
          <p:cNvPr id="9" name="TextBox 8">
            <a:extLst>
              <a:ext uri="{FF2B5EF4-FFF2-40B4-BE49-F238E27FC236}">
                <a16:creationId xmlns:a16="http://schemas.microsoft.com/office/drawing/2014/main" id="{B1035527-8B31-485D-B864-299F36644B6C}"/>
              </a:ext>
            </a:extLst>
          </p:cNvPr>
          <p:cNvSpPr txBox="1"/>
          <p:nvPr/>
        </p:nvSpPr>
        <p:spPr>
          <a:xfrm>
            <a:off x="498764" y="129309"/>
            <a:ext cx="5742709" cy="369332"/>
          </a:xfrm>
          <a:prstGeom prst="rect">
            <a:avLst/>
          </a:prstGeom>
          <a:noFill/>
        </p:spPr>
        <p:txBody>
          <a:bodyPr wrap="square" rtlCol="0">
            <a:spAutoFit/>
          </a:bodyPr>
          <a:lstStyle/>
          <a:p>
            <a:r>
              <a:rPr lang="en-US" b="1" dirty="0">
                <a:solidFill>
                  <a:srgbClr val="FF0000"/>
                </a:solidFill>
              </a:rPr>
              <a:t>So what do your molecules do?</a:t>
            </a:r>
          </a:p>
        </p:txBody>
      </p:sp>
    </p:spTree>
    <p:extLst>
      <p:ext uri="{BB962C8B-B14F-4D97-AF65-F5344CB8AC3E}">
        <p14:creationId xmlns:p14="http://schemas.microsoft.com/office/powerpoint/2010/main" val="37170275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4881564" y="544513"/>
            <a:ext cx="2581275" cy="665162"/>
          </a:xfrm>
        </p:spPr>
        <p:txBody>
          <a:bodyPr/>
          <a:lstStyle/>
          <a:p>
            <a:pPr eaLnBrk="1" hangingPunct="1"/>
            <a:r>
              <a:rPr lang="en-US" sz="3600" b="1" u="sng"/>
              <a:t>CV Jargon</a:t>
            </a:r>
          </a:p>
        </p:txBody>
      </p:sp>
      <p:pic>
        <p:nvPicPr>
          <p:cNvPr id="28674" name="Picture 5" descr="CV EX duck"/>
          <p:cNvPicPr>
            <a:picLocks noGrp="1" noChangeAspect="1" noChangeArrowheads="1"/>
          </p:cNvPicPr>
          <p:nvPr>
            <p:ph idx="1"/>
          </p:nvPr>
        </p:nvPicPr>
        <p:blipFill>
          <a:blip r:embed="rId2"/>
          <a:srcRect/>
          <a:stretch>
            <a:fillRect/>
          </a:stretch>
        </p:blipFill>
        <p:spPr>
          <a:xfrm>
            <a:off x="6424613" y="2528888"/>
            <a:ext cx="3314700" cy="2705100"/>
          </a:xfrm>
        </p:spPr>
      </p:pic>
      <p:sp>
        <p:nvSpPr>
          <p:cNvPr id="34819" name="Slide Number Placeholder 3"/>
          <p:cNvSpPr>
            <a:spLocks noGrp="1"/>
          </p:cNvSpPr>
          <p:nvPr>
            <p:ph type="sldNum" sz="quarter" idx="12"/>
          </p:nvPr>
        </p:nvSpPr>
        <p:spPr>
          <a:noFill/>
        </p:spPr>
        <p:txBody>
          <a:bodyPr/>
          <a:lstStyle/>
          <a:p>
            <a:fld id="{ABC4CC98-003B-4BBD-A0F3-73BE6E70E4C4}" type="slidenum">
              <a:rPr lang="en-US" smtClean="0"/>
              <a:pPr/>
              <a:t>42</a:t>
            </a:fld>
            <a:endParaRPr lang="en-US"/>
          </a:p>
        </p:txBody>
      </p:sp>
      <p:pic>
        <p:nvPicPr>
          <p:cNvPr id="28676" name="Picture 6" descr="Aflac%20Duck%20Visits%20Bog%20Garden%20-%20Stephanie's%20-%20at%201_333%20ratio"/>
          <p:cNvPicPr>
            <a:picLocks noChangeAspect="1" noChangeArrowheads="1"/>
          </p:cNvPicPr>
          <p:nvPr/>
        </p:nvPicPr>
        <p:blipFill>
          <a:blip r:embed="rId3"/>
          <a:srcRect/>
          <a:stretch>
            <a:fillRect/>
          </a:stretch>
        </p:blipFill>
        <p:spPr bwMode="auto">
          <a:xfrm>
            <a:off x="2441576" y="2530476"/>
            <a:ext cx="3609975" cy="2708275"/>
          </a:xfrm>
          <a:prstGeom prst="rect">
            <a:avLst/>
          </a:prstGeom>
          <a:noFill/>
          <a:ln w="9525">
            <a:noFill/>
            <a:miter lim="800000"/>
            <a:headEnd/>
            <a:tailEnd/>
          </a:ln>
        </p:spPr>
      </p:pic>
      <p:sp>
        <p:nvSpPr>
          <p:cNvPr id="28677" name="Text Box 7"/>
          <p:cNvSpPr txBox="1">
            <a:spLocks noChangeArrowheads="1"/>
          </p:cNvSpPr>
          <p:nvPr/>
        </p:nvSpPr>
        <p:spPr bwMode="auto">
          <a:xfrm>
            <a:off x="2487613" y="2024063"/>
            <a:ext cx="2122248" cy="369332"/>
          </a:xfrm>
          <a:prstGeom prst="rect">
            <a:avLst/>
          </a:prstGeom>
          <a:noFill/>
          <a:ln w="9525">
            <a:noFill/>
            <a:miter lim="800000"/>
            <a:headEnd/>
            <a:tailEnd/>
          </a:ln>
        </p:spPr>
        <p:txBody>
          <a:bodyPr wrap="none">
            <a:spAutoFit/>
          </a:bodyPr>
          <a:lstStyle/>
          <a:p>
            <a:r>
              <a:rPr lang="en-US"/>
              <a:t>The Inspiration……….</a:t>
            </a:r>
          </a:p>
        </p:txBody>
      </p:sp>
      <p:sp>
        <p:nvSpPr>
          <p:cNvPr id="2" name="TextBox 1">
            <a:extLst>
              <a:ext uri="{FF2B5EF4-FFF2-40B4-BE49-F238E27FC236}">
                <a16:creationId xmlns:a16="http://schemas.microsoft.com/office/drawing/2014/main" id="{690C56D8-3CA6-4708-A343-E9C9C8FC7E45}"/>
              </a:ext>
            </a:extLst>
          </p:cNvPr>
          <p:cNvSpPr txBox="1"/>
          <p:nvPr/>
        </p:nvSpPr>
        <p:spPr>
          <a:xfrm>
            <a:off x="2937164" y="5611091"/>
            <a:ext cx="6054436" cy="369332"/>
          </a:xfrm>
          <a:prstGeom prst="rect">
            <a:avLst/>
          </a:prstGeom>
          <a:noFill/>
        </p:spPr>
        <p:txBody>
          <a:bodyPr wrap="square" rtlCol="0">
            <a:spAutoFit/>
          </a:bodyPr>
          <a:lstStyle/>
          <a:p>
            <a:pPr algn="ctr"/>
            <a:r>
              <a:rPr lang="en-US" dirty="0"/>
              <a:t>Image credit, Kenneth W. Rodgers</a:t>
            </a:r>
          </a:p>
        </p:txBody>
      </p:sp>
      <p:sp>
        <p:nvSpPr>
          <p:cNvPr id="3" name="TextBox 2">
            <a:extLst>
              <a:ext uri="{FF2B5EF4-FFF2-40B4-BE49-F238E27FC236}">
                <a16:creationId xmlns:a16="http://schemas.microsoft.com/office/drawing/2014/main" id="{8E00F836-68B9-4F6D-A884-4E85C427D5EB}"/>
              </a:ext>
            </a:extLst>
          </p:cNvPr>
          <p:cNvSpPr txBox="1"/>
          <p:nvPr/>
        </p:nvSpPr>
        <p:spPr>
          <a:xfrm>
            <a:off x="8610600" y="397164"/>
            <a:ext cx="3064164" cy="646331"/>
          </a:xfrm>
          <a:prstGeom prst="rect">
            <a:avLst/>
          </a:prstGeom>
          <a:noFill/>
        </p:spPr>
        <p:txBody>
          <a:bodyPr wrap="square" rtlCol="0">
            <a:spAutoFit/>
          </a:bodyPr>
          <a:lstStyle/>
          <a:p>
            <a:r>
              <a:rPr lang="en-US" dirty="0">
                <a:solidFill>
                  <a:srgbClr val="FF0000"/>
                </a:solidFill>
              </a:rPr>
              <a:t>Plot I vs E so as to get a single shape for the plots</a:t>
            </a:r>
          </a:p>
        </p:txBody>
      </p:sp>
      <p:cxnSp>
        <p:nvCxnSpPr>
          <p:cNvPr id="7" name="Straight Arrow Connector 6">
            <a:extLst>
              <a:ext uri="{FF2B5EF4-FFF2-40B4-BE49-F238E27FC236}">
                <a16:creationId xmlns:a16="http://schemas.microsoft.com/office/drawing/2014/main" id="{2F350EF6-A1E9-40B1-A0B4-665AC4FD1468}"/>
              </a:ext>
            </a:extLst>
          </p:cNvPr>
          <p:cNvCxnSpPr/>
          <p:nvPr/>
        </p:nvCxnSpPr>
        <p:spPr>
          <a:xfrm flipH="1">
            <a:off x="8866909" y="1209675"/>
            <a:ext cx="872404" cy="11530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animEffect transition="in" filter="fade">
                                      <p:cBhvr>
                                        <p:cTn id="7" dur="2000"/>
                                        <p:tgtEl>
                                          <p:spTgt spid="28677"/>
                                        </p:tgtEl>
                                      </p:cBhvr>
                                    </p:animEffect>
                                  </p:childTnLst>
                                </p:cTn>
                              </p:par>
                              <p:par>
                                <p:cTn id="8" presetID="10" presetClass="entr" presetSubtype="0" fill="hold" nodeType="withEffect">
                                  <p:stCondLst>
                                    <p:cond delay="0"/>
                                  </p:stCondLst>
                                  <p:childTnLst>
                                    <p:set>
                                      <p:cBhvr>
                                        <p:cTn id="9" dur="1" fill="hold">
                                          <p:stCondLst>
                                            <p:cond delay="0"/>
                                          </p:stCondLst>
                                        </p:cTn>
                                        <p:tgtEl>
                                          <p:spTgt spid="28676"/>
                                        </p:tgtEl>
                                        <p:attrNameLst>
                                          <p:attrName>style.visibility</p:attrName>
                                        </p:attrNameLst>
                                      </p:cBhvr>
                                      <p:to>
                                        <p:strVal val="visible"/>
                                      </p:to>
                                    </p:set>
                                    <p:animEffect transition="in" filter="fade">
                                      <p:cBhvr>
                                        <p:cTn id="10" dur="2000"/>
                                        <p:tgtEl>
                                          <p:spTgt spid="28676"/>
                                        </p:tgtEl>
                                      </p:cBhvr>
                                    </p:animEffect>
                                  </p:childTnLst>
                                </p:cTn>
                              </p:par>
                              <p:par>
                                <p:cTn id="11" presetID="10" presetClass="entr" presetSubtype="0" fill="hold" nodeType="withEffect">
                                  <p:stCondLst>
                                    <p:cond delay="0"/>
                                  </p:stCondLst>
                                  <p:childTnLst>
                                    <p:set>
                                      <p:cBhvr>
                                        <p:cTn id="12" dur="1" fill="hold">
                                          <p:stCondLst>
                                            <p:cond delay="0"/>
                                          </p:stCondLst>
                                        </p:cTn>
                                        <p:tgtEl>
                                          <p:spTgt spid="28674"/>
                                        </p:tgtEl>
                                        <p:attrNameLst>
                                          <p:attrName>style.visibility</p:attrName>
                                        </p:attrNameLst>
                                      </p:cBhvr>
                                      <p:to>
                                        <p:strVal val="visible"/>
                                      </p:to>
                                    </p:set>
                                    <p:animEffect transition="in" filter="fade">
                                      <p:cBhvr>
                                        <p:cTn id="13" dur="20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299F6-EF6D-417E-B2CB-23B4D8DA7FF8}"/>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41C470DC-A4B1-49B2-894F-54F300388C15}"/>
              </a:ext>
            </a:extLst>
          </p:cNvPr>
          <p:cNvPicPr>
            <a:picLocks noChangeAspect="1"/>
          </p:cNvPicPr>
          <p:nvPr/>
        </p:nvPicPr>
        <p:blipFill rotWithShape="1">
          <a:blip r:embed="rId2">
            <a:extLst>
              <a:ext uri="{28A0092B-C50C-407E-A947-70E740481C1C}">
                <a14:useLocalDpi xmlns:a14="http://schemas.microsoft.com/office/drawing/2010/main" val="0"/>
              </a:ext>
            </a:extLst>
          </a:blip>
          <a:srcRect l="18541" t="864" r="29722"/>
          <a:stretch/>
        </p:blipFill>
        <p:spPr>
          <a:xfrm>
            <a:off x="5743666" y="1414612"/>
            <a:ext cx="4584801" cy="4941738"/>
          </a:xfrm>
          <a:prstGeom prst="rect">
            <a:avLst/>
          </a:prstGeom>
          <a:ln w="44450">
            <a:solidFill>
              <a:srgbClr val="7030A0"/>
            </a:solidFill>
          </a:ln>
        </p:spPr>
      </p:pic>
      <p:sp>
        <p:nvSpPr>
          <p:cNvPr id="3" name="Slide Number Placeholder 2">
            <a:extLst>
              <a:ext uri="{FF2B5EF4-FFF2-40B4-BE49-F238E27FC236}">
                <a16:creationId xmlns:a16="http://schemas.microsoft.com/office/drawing/2014/main" id="{5AED89CF-F40B-49FC-97A0-6FF73F3C4E8B}"/>
              </a:ext>
            </a:extLst>
          </p:cNvPr>
          <p:cNvSpPr>
            <a:spLocks noGrp="1"/>
          </p:cNvSpPr>
          <p:nvPr>
            <p:ph type="sldNum" sz="quarter" idx="12"/>
          </p:nvPr>
        </p:nvSpPr>
        <p:spPr/>
        <p:txBody>
          <a:bodyPr/>
          <a:lstStyle/>
          <a:p>
            <a:fld id="{3654332C-6395-46EC-AE99-A6CA29B9639D}" type="slidenum">
              <a:rPr lang="en-US" smtClean="0"/>
              <a:t>43</a:t>
            </a:fld>
            <a:endParaRPr lang="en-US"/>
          </a:p>
        </p:txBody>
      </p:sp>
      <p:pic>
        <p:nvPicPr>
          <p:cNvPr id="6" name="Picture 5">
            <a:extLst>
              <a:ext uri="{FF2B5EF4-FFF2-40B4-BE49-F238E27FC236}">
                <a16:creationId xmlns:a16="http://schemas.microsoft.com/office/drawing/2014/main" id="{68AD4BDC-0A2C-4EE7-B363-68A0D1C6FC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5401" y="136525"/>
            <a:ext cx="1438275" cy="1323975"/>
          </a:xfrm>
          <a:prstGeom prst="rect">
            <a:avLst/>
          </a:prstGeom>
        </p:spPr>
      </p:pic>
      <p:sp>
        <p:nvSpPr>
          <p:cNvPr id="9" name="Rectangle 2">
            <a:extLst>
              <a:ext uri="{FF2B5EF4-FFF2-40B4-BE49-F238E27FC236}">
                <a16:creationId xmlns:a16="http://schemas.microsoft.com/office/drawing/2014/main" id="{8EAE0905-9223-45B5-A730-22B6E3348404}"/>
              </a:ext>
            </a:extLst>
          </p:cNvPr>
          <p:cNvSpPr>
            <a:spLocks noChangeArrowheads="1"/>
          </p:cNvSpPr>
          <p:nvPr/>
        </p:nvSpPr>
        <p:spPr bwMode="auto">
          <a:xfrm rot="5400000">
            <a:off x="2105892" y="1246908"/>
            <a:ext cx="687596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121" name="8d821fe6-5b4e-4dc3-a686-85c8357c3237" descr="Image">
            <a:extLst>
              <a:ext uri="{FF2B5EF4-FFF2-40B4-BE49-F238E27FC236}">
                <a16:creationId xmlns:a16="http://schemas.microsoft.com/office/drawing/2014/main" id="{C12DB92F-9F61-4C33-85C1-B133246FFA7B}"/>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rot="5400000">
            <a:off x="-773289" y="919820"/>
            <a:ext cx="6709676" cy="5032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12841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4545812" cy="4351338"/>
          </a:xfrm>
        </p:spPr>
        <p:txBody>
          <a:bodyPr/>
          <a:lstStyle/>
          <a:p>
            <a:r>
              <a:rPr lang="en-US" dirty="0"/>
              <a:t>68 mV slope consistent with EC </a:t>
            </a:r>
            <a:r>
              <a:rPr lang="en-US" dirty="0" err="1"/>
              <a:t>mech</a:t>
            </a:r>
            <a:r>
              <a:rPr lang="en-US" dirty="0"/>
              <a:t> with diffusion controlled follow-up reaction… sets k</a:t>
            </a:r>
            <a:r>
              <a:rPr lang="en-US" baseline="-25000" dirty="0"/>
              <a:t>f1</a:t>
            </a:r>
          </a:p>
          <a:p>
            <a:r>
              <a:rPr lang="en-US" dirty="0"/>
              <a:t> reversible chloride-for-solvent metathesis</a:t>
            </a:r>
          </a:p>
        </p:txBody>
      </p:sp>
      <p:sp>
        <p:nvSpPr>
          <p:cNvPr id="4" name="Slide Number Placeholder 3"/>
          <p:cNvSpPr>
            <a:spLocks noGrp="1"/>
          </p:cNvSpPr>
          <p:nvPr>
            <p:ph type="sldNum" sz="quarter" idx="12"/>
          </p:nvPr>
        </p:nvSpPr>
        <p:spPr/>
        <p:txBody>
          <a:bodyPr/>
          <a:lstStyle/>
          <a:p>
            <a:fld id="{1492A356-5EAC-4463-A1E8-E8E5E0606B9A}" type="slidenum">
              <a:rPr lang="en-US" smtClean="0"/>
              <a:t>44</a:t>
            </a:fld>
            <a:endParaRPr lang="en-US"/>
          </a:p>
        </p:txBody>
      </p:sp>
      <p:pic>
        <p:nvPicPr>
          <p:cNvPr id="5" name="Picture 4"/>
          <p:cNvPicPr>
            <a:picLocks noChangeAspect="1"/>
          </p:cNvPicPr>
          <p:nvPr/>
        </p:nvPicPr>
        <p:blipFill rotWithShape="1">
          <a:blip r:embed="rId3"/>
          <a:srcRect l="1" t="8312" r="7045" b="8616"/>
          <a:stretch/>
        </p:blipFill>
        <p:spPr>
          <a:xfrm>
            <a:off x="5644952" y="1825625"/>
            <a:ext cx="5708848" cy="4319752"/>
          </a:xfrm>
          <a:prstGeom prst="rect">
            <a:avLst/>
          </a:prstGeom>
        </p:spPr>
      </p:pic>
      <p:grpSp>
        <p:nvGrpSpPr>
          <p:cNvPr id="14" name="Group 13"/>
          <p:cNvGrpSpPr/>
          <p:nvPr/>
        </p:nvGrpSpPr>
        <p:grpSpPr>
          <a:xfrm>
            <a:off x="9624848" y="4001294"/>
            <a:ext cx="1468012" cy="1569660"/>
            <a:chOff x="9624848" y="4001294"/>
            <a:chExt cx="1468012" cy="1569660"/>
          </a:xfrm>
        </p:grpSpPr>
        <p:cxnSp>
          <p:nvCxnSpPr>
            <p:cNvPr id="7" name="Straight Connector 6"/>
            <p:cNvCxnSpPr/>
            <p:nvPr/>
          </p:nvCxnSpPr>
          <p:spPr>
            <a:xfrm>
              <a:off x="9624848" y="4168564"/>
              <a:ext cx="357352"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0067091" y="4001294"/>
              <a:ext cx="1025769" cy="1569660"/>
            </a:xfrm>
            <a:prstGeom prst="rect">
              <a:avLst/>
            </a:prstGeom>
            <a:noFill/>
          </p:spPr>
          <p:txBody>
            <a:bodyPr wrap="square" rtlCol="0">
              <a:spAutoFit/>
            </a:bodyPr>
            <a:lstStyle/>
            <a:p>
              <a:r>
                <a:rPr lang="en-US" sz="1600" dirty="0"/>
                <a:t>0.05 V/s</a:t>
              </a:r>
            </a:p>
            <a:p>
              <a:r>
                <a:rPr lang="en-US" sz="1600" dirty="0"/>
                <a:t>0.10 V/s</a:t>
              </a:r>
            </a:p>
            <a:p>
              <a:r>
                <a:rPr lang="en-US" sz="1600" dirty="0"/>
                <a:t>0.20 V/s</a:t>
              </a:r>
            </a:p>
            <a:p>
              <a:r>
                <a:rPr lang="en-US" sz="1600" dirty="0"/>
                <a:t>0.40 V/s</a:t>
              </a:r>
            </a:p>
            <a:p>
              <a:r>
                <a:rPr lang="en-US" sz="1600" dirty="0"/>
                <a:t>0.80 V/s</a:t>
              </a:r>
            </a:p>
            <a:p>
              <a:r>
                <a:rPr lang="en-US" sz="1600" dirty="0"/>
                <a:t>1.60 V/s</a:t>
              </a:r>
            </a:p>
          </p:txBody>
        </p:sp>
        <p:cxnSp>
          <p:nvCxnSpPr>
            <p:cNvPr id="9" name="Straight Connector 8"/>
            <p:cNvCxnSpPr/>
            <p:nvPr/>
          </p:nvCxnSpPr>
          <p:spPr>
            <a:xfrm>
              <a:off x="9624848" y="4414749"/>
              <a:ext cx="3573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624848" y="4649210"/>
              <a:ext cx="357352"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624848" y="4895395"/>
              <a:ext cx="35735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624848" y="5153303"/>
              <a:ext cx="357352" cy="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624848" y="5387764"/>
              <a:ext cx="35735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6" name="Straight Arrow Connector 15"/>
          <p:cNvCxnSpPr/>
          <p:nvPr/>
        </p:nvCxnSpPr>
        <p:spPr>
          <a:xfrm>
            <a:off x="8516085" y="4527316"/>
            <a:ext cx="9624" cy="75369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9004300" y="4370820"/>
            <a:ext cx="0" cy="47722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8340781" y="2756033"/>
            <a:ext cx="909320" cy="7361"/>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445644" y="2386701"/>
            <a:ext cx="3015856" cy="369332"/>
          </a:xfrm>
          <a:prstGeom prst="rect">
            <a:avLst/>
          </a:prstGeom>
          <a:noFill/>
        </p:spPr>
        <p:txBody>
          <a:bodyPr wrap="square" rtlCol="0">
            <a:spAutoFit/>
          </a:bodyPr>
          <a:lstStyle/>
          <a:p>
            <a:r>
              <a:rPr lang="en-US" dirty="0">
                <a:solidFill>
                  <a:srgbClr val="C00000"/>
                </a:solidFill>
              </a:rPr>
              <a:t>Slope of </a:t>
            </a:r>
            <a:r>
              <a:rPr lang="en-US" i="1" dirty="0" err="1">
                <a:solidFill>
                  <a:srgbClr val="C00000"/>
                </a:solidFill>
              </a:rPr>
              <a:t>E</a:t>
            </a:r>
            <a:r>
              <a:rPr lang="en-US" i="1" baseline="-25000" dirty="0" err="1">
                <a:solidFill>
                  <a:srgbClr val="C00000"/>
                </a:solidFill>
              </a:rPr>
              <a:t>pc</a:t>
            </a:r>
            <a:r>
              <a:rPr lang="en-US" dirty="0">
                <a:solidFill>
                  <a:srgbClr val="C00000"/>
                </a:solidFill>
              </a:rPr>
              <a:t> vs log(</a:t>
            </a:r>
            <a:r>
              <a:rPr lang="el-GR" dirty="0">
                <a:solidFill>
                  <a:srgbClr val="C00000"/>
                </a:solidFill>
              </a:rPr>
              <a:t>ν</a:t>
            </a:r>
            <a:r>
              <a:rPr lang="en-US" dirty="0">
                <a:solidFill>
                  <a:srgbClr val="C00000"/>
                </a:solidFill>
              </a:rPr>
              <a:t>) = -68 mV</a:t>
            </a:r>
          </a:p>
        </p:txBody>
      </p:sp>
      <p:sp>
        <p:nvSpPr>
          <p:cNvPr id="24" name="TextBox 23"/>
          <p:cNvSpPr txBox="1"/>
          <p:nvPr/>
        </p:nvSpPr>
        <p:spPr>
          <a:xfrm>
            <a:off x="8610600" y="4755849"/>
            <a:ext cx="1081743" cy="461665"/>
          </a:xfrm>
          <a:prstGeom prst="rect">
            <a:avLst/>
          </a:prstGeom>
          <a:noFill/>
        </p:spPr>
        <p:txBody>
          <a:bodyPr wrap="square" rtlCol="0">
            <a:spAutoFit/>
          </a:bodyPr>
          <a:lstStyle/>
          <a:p>
            <a:r>
              <a:rPr lang="en-US" dirty="0"/>
              <a:t>“Ru-Cl”</a:t>
            </a:r>
            <a:r>
              <a:rPr lang="en-US" sz="3600" baseline="30000" dirty="0"/>
              <a:t>-</a:t>
            </a:r>
          </a:p>
        </p:txBody>
      </p:sp>
      <p:sp>
        <p:nvSpPr>
          <p:cNvPr id="26" name="TextBox 25"/>
          <p:cNvSpPr txBox="1"/>
          <p:nvPr/>
        </p:nvSpPr>
        <p:spPr>
          <a:xfrm>
            <a:off x="7861301" y="5226872"/>
            <a:ext cx="1388800" cy="369332"/>
          </a:xfrm>
          <a:prstGeom prst="rect">
            <a:avLst/>
          </a:prstGeom>
          <a:noFill/>
        </p:spPr>
        <p:txBody>
          <a:bodyPr wrap="square" rtlCol="0">
            <a:spAutoFit/>
          </a:bodyPr>
          <a:lstStyle/>
          <a:p>
            <a:r>
              <a:rPr lang="en-US" dirty="0"/>
              <a:t>“Ru-</a:t>
            </a:r>
            <a:r>
              <a:rPr lang="en-US" dirty="0" err="1"/>
              <a:t>MeCN</a:t>
            </a:r>
            <a:r>
              <a:rPr lang="en-US" dirty="0"/>
              <a:t>”°</a:t>
            </a:r>
            <a:endParaRPr lang="en-US" sz="3600" baseline="30000" dirty="0"/>
          </a:p>
        </p:txBody>
      </p:sp>
      <p:sp>
        <p:nvSpPr>
          <p:cNvPr id="29" name="TextBox 28"/>
          <p:cNvSpPr txBox="1"/>
          <p:nvPr/>
        </p:nvSpPr>
        <p:spPr>
          <a:xfrm>
            <a:off x="6217044" y="5856164"/>
            <a:ext cx="1212456" cy="923330"/>
          </a:xfrm>
          <a:prstGeom prst="rect">
            <a:avLst/>
          </a:prstGeom>
          <a:noFill/>
        </p:spPr>
        <p:txBody>
          <a:bodyPr wrap="square" rtlCol="0">
            <a:spAutoFit/>
          </a:bodyPr>
          <a:lstStyle/>
          <a:p>
            <a:pPr algn="ctr"/>
            <a:r>
              <a:rPr lang="en-US" b="1" dirty="0">
                <a:solidFill>
                  <a:srgbClr val="C00000"/>
                </a:solidFill>
              </a:rPr>
              <a:t>Ferrocene</a:t>
            </a:r>
          </a:p>
          <a:p>
            <a:pPr algn="ctr"/>
            <a:r>
              <a:rPr lang="en-US" b="1" dirty="0">
                <a:solidFill>
                  <a:srgbClr val="C00000"/>
                </a:solidFill>
              </a:rPr>
              <a:t>Internal Standard</a:t>
            </a:r>
          </a:p>
        </p:txBody>
      </p:sp>
      <p:graphicFrame>
        <p:nvGraphicFramePr>
          <p:cNvPr id="2" name="Object 1"/>
          <p:cNvGraphicFramePr>
            <a:graphicFrameLocks noChangeAspect="1"/>
          </p:cNvGraphicFramePr>
          <p:nvPr>
            <p:extLst/>
          </p:nvPr>
        </p:nvGraphicFramePr>
        <p:xfrm>
          <a:off x="638378" y="4541248"/>
          <a:ext cx="4475179" cy="1224110"/>
        </p:xfrm>
        <a:graphic>
          <a:graphicData uri="http://schemas.openxmlformats.org/presentationml/2006/ole">
            <mc:AlternateContent xmlns:mc="http://schemas.openxmlformats.org/markup-compatibility/2006">
              <mc:Choice xmlns:v="urn:schemas-microsoft-com:vml" Requires="v">
                <p:oleObj spid="_x0000_s1050" name="CS ChemDraw Drawing" r:id="rId4" imgW="2327400" imgH="636120" progId="ChemDraw.Document.6.0">
                  <p:embed/>
                </p:oleObj>
              </mc:Choice>
              <mc:Fallback>
                <p:oleObj name="CS ChemDraw Drawing" r:id="rId4" imgW="2327400" imgH="636120" progId="ChemDraw.Document.6.0">
                  <p:embed/>
                  <p:pic>
                    <p:nvPicPr>
                      <p:cNvPr id="2" name="Object 1"/>
                      <p:cNvPicPr/>
                      <p:nvPr/>
                    </p:nvPicPr>
                    <p:blipFill>
                      <a:blip r:embed="rId5"/>
                      <a:stretch>
                        <a:fillRect/>
                      </a:stretch>
                    </p:blipFill>
                    <p:spPr>
                      <a:xfrm>
                        <a:off x="638378" y="4541248"/>
                        <a:ext cx="4475179" cy="1224110"/>
                      </a:xfrm>
                      <a:prstGeom prst="rect">
                        <a:avLst/>
                      </a:prstGeom>
                    </p:spPr>
                  </p:pic>
                </p:oleObj>
              </mc:Fallback>
            </mc:AlternateContent>
          </a:graphicData>
        </a:graphic>
      </p:graphicFrame>
      <p:sp>
        <p:nvSpPr>
          <p:cNvPr id="6" name="TextBox 5"/>
          <p:cNvSpPr txBox="1"/>
          <p:nvPr/>
        </p:nvSpPr>
        <p:spPr>
          <a:xfrm>
            <a:off x="5644952" y="1068309"/>
            <a:ext cx="5708848" cy="369332"/>
          </a:xfrm>
          <a:prstGeom prst="rect">
            <a:avLst/>
          </a:prstGeom>
          <a:noFill/>
        </p:spPr>
        <p:txBody>
          <a:bodyPr wrap="square" rtlCol="0">
            <a:spAutoFit/>
          </a:bodyPr>
          <a:lstStyle/>
          <a:p>
            <a:pPr algn="ctr"/>
            <a:r>
              <a:rPr lang="en-US" dirty="0"/>
              <a:t>CV’s are normalized and corrected for Ru, </a:t>
            </a:r>
            <a:r>
              <a:rPr lang="en-US" dirty="0" err="1"/>
              <a:t>C</a:t>
            </a:r>
            <a:r>
              <a:rPr lang="en-US" baseline="-25000" dirty="0" err="1"/>
              <a:t>dl</a:t>
            </a:r>
            <a:endParaRPr lang="en-US" baseline="-25000" dirty="0"/>
          </a:p>
        </p:txBody>
      </p:sp>
      <p:sp>
        <p:nvSpPr>
          <p:cNvPr id="25" name="Title 1"/>
          <p:cNvSpPr>
            <a:spLocks noGrp="1"/>
          </p:cNvSpPr>
          <p:nvPr>
            <p:ph type="title"/>
          </p:nvPr>
        </p:nvSpPr>
        <p:spPr>
          <a:xfrm>
            <a:off x="34798" y="162936"/>
            <a:ext cx="9800478" cy="978309"/>
          </a:xfrm>
        </p:spPr>
        <p:txBody>
          <a:bodyPr>
            <a:normAutofit/>
          </a:bodyPr>
          <a:lstStyle/>
          <a:p>
            <a:pPr algn="ctr"/>
            <a:r>
              <a:rPr lang="en-US" sz="3600" b="1" dirty="0">
                <a:solidFill>
                  <a:srgbClr val="7030A0"/>
                </a:solidFill>
              </a:rPr>
              <a:t>1.1 </a:t>
            </a:r>
            <a:r>
              <a:rPr lang="en-US" sz="3600" b="1" dirty="0" err="1">
                <a:solidFill>
                  <a:srgbClr val="7030A0"/>
                </a:solidFill>
              </a:rPr>
              <a:t>mM</a:t>
            </a:r>
            <a:r>
              <a:rPr lang="en-US" sz="3600" b="1" dirty="0">
                <a:solidFill>
                  <a:srgbClr val="7030A0"/>
                </a:solidFill>
              </a:rPr>
              <a:t> Ru(</a:t>
            </a:r>
            <a:r>
              <a:rPr lang="en-US" sz="3600" b="1" dirty="0" err="1">
                <a:solidFill>
                  <a:srgbClr val="7030A0"/>
                </a:solidFill>
              </a:rPr>
              <a:t>salchy</a:t>
            </a:r>
            <a:r>
              <a:rPr lang="en-US" sz="3600" b="1" dirty="0">
                <a:solidFill>
                  <a:srgbClr val="7030A0"/>
                </a:solidFill>
              </a:rPr>
              <a:t>)(NO)Cl in 0.1M NBu</a:t>
            </a:r>
            <a:r>
              <a:rPr lang="en-US" sz="3600" b="1" baseline="-25000" dirty="0">
                <a:solidFill>
                  <a:srgbClr val="7030A0"/>
                </a:solidFill>
              </a:rPr>
              <a:t>4</a:t>
            </a:r>
            <a:r>
              <a:rPr lang="en-US" sz="3600" b="1" dirty="0">
                <a:solidFill>
                  <a:srgbClr val="7030A0"/>
                </a:solidFill>
              </a:rPr>
              <a:t>PF</a:t>
            </a:r>
            <a:r>
              <a:rPr lang="en-US" sz="3600" b="1" baseline="-25000" dirty="0">
                <a:solidFill>
                  <a:srgbClr val="7030A0"/>
                </a:solidFill>
              </a:rPr>
              <a:t>6</a:t>
            </a:r>
            <a:r>
              <a:rPr lang="en-US" sz="3600" b="1" dirty="0">
                <a:solidFill>
                  <a:srgbClr val="7030A0"/>
                </a:solidFill>
              </a:rPr>
              <a:t>/</a:t>
            </a:r>
            <a:r>
              <a:rPr lang="en-US" sz="3600" b="1" dirty="0" err="1">
                <a:solidFill>
                  <a:srgbClr val="7030A0"/>
                </a:solidFill>
              </a:rPr>
              <a:t>MeCN</a:t>
            </a:r>
            <a:endParaRPr lang="en-US" sz="3600" b="1" dirty="0">
              <a:solidFill>
                <a:srgbClr val="7030A0"/>
              </a:solidFill>
            </a:endParaRPr>
          </a:p>
        </p:txBody>
      </p:sp>
      <p:sp>
        <p:nvSpPr>
          <p:cNvPr id="15" name="TextBox 14">
            <a:extLst>
              <a:ext uri="{FF2B5EF4-FFF2-40B4-BE49-F238E27FC236}">
                <a16:creationId xmlns:a16="http://schemas.microsoft.com/office/drawing/2014/main" id="{1CA730DB-663C-40B0-9B37-31DD60AE9D62}"/>
              </a:ext>
            </a:extLst>
          </p:cNvPr>
          <p:cNvSpPr txBox="1"/>
          <p:nvPr/>
        </p:nvSpPr>
        <p:spPr>
          <a:xfrm>
            <a:off x="461818" y="1068309"/>
            <a:ext cx="4651739" cy="369332"/>
          </a:xfrm>
          <a:prstGeom prst="rect">
            <a:avLst/>
          </a:prstGeom>
          <a:noFill/>
        </p:spPr>
        <p:txBody>
          <a:bodyPr wrap="square" rtlCol="0">
            <a:spAutoFit/>
          </a:bodyPr>
          <a:lstStyle/>
          <a:p>
            <a:r>
              <a:rPr lang="en-US" dirty="0">
                <a:solidFill>
                  <a:srgbClr val="FF0000"/>
                </a:solidFill>
              </a:rPr>
              <a:t>Slide from a conference… technical, sorry!</a:t>
            </a:r>
          </a:p>
        </p:txBody>
      </p:sp>
    </p:spTree>
    <p:extLst>
      <p:ext uri="{BB962C8B-B14F-4D97-AF65-F5344CB8AC3E}">
        <p14:creationId xmlns:p14="http://schemas.microsoft.com/office/powerpoint/2010/main" val="2754804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3"/>
          <a:srcRect t="8324" r="7143" b="8676"/>
          <a:stretch/>
        </p:blipFill>
        <p:spPr>
          <a:xfrm>
            <a:off x="5641848" y="1828799"/>
            <a:ext cx="5705856" cy="4315968"/>
          </a:xfrm>
          <a:prstGeom prst="rect">
            <a:avLst/>
          </a:prstGeom>
        </p:spPr>
      </p:pic>
      <p:sp>
        <p:nvSpPr>
          <p:cNvPr id="3" name="Content Placeholder 2"/>
          <p:cNvSpPr>
            <a:spLocks noGrp="1"/>
          </p:cNvSpPr>
          <p:nvPr>
            <p:ph idx="1"/>
          </p:nvPr>
        </p:nvSpPr>
        <p:spPr>
          <a:xfrm>
            <a:off x="838200" y="1825625"/>
            <a:ext cx="4545812" cy="4351338"/>
          </a:xfrm>
        </p:spPr>
        <p:txBody>
          <a:bodyPr/>
          <a:lstStyle/>
          <a:p>
            <a:r>
              <a:rPr lang="en-US" dirty="0">
                <a:solidFill>
                  <a:srgbClr val="FF0000"/>
                </a:solidFill>
              </a:rPr>
              <a:t>Same data, math transform</a:t>
            </a:r>
          </a:p>
        </p:txBody>
      </p:sp>
      <p:sp>
        <p:nvSpPr>
          <p:cNvPr id="4" name="Slide Number Placeholder 3"/>
          <p:cNvSpPr>
            <a:spLocks noGrp="1"/>
          </p:cNvSpPr>
          <p:nvPr>
            <p:ph type="sldNum" sz="quarter" idx="12"/>
          </p:nvPr>
        </p:nvSpPr>
        <p:spPr/>
        <p:txBody>
          <a:bodyPr/>
          <a:lstStyle/>
          <a:p>
            <a:fld id="{1492A356-5EAC-4463-A1E8-E8E5E0606B9A}" type="slidenum">
              <a:rPr lang="en-US" smtClean="0"/>
              <a:t>45</a:t>
            </a:fld>
            <a:endParaRPr lang="en-US"/>
          </a:p>
        </p:txBody>
      </p:sp>
      <p:grpSp>
        <p:nvGrpSpPr>
          <p:cNvPr id="14" name="Group 13"/>
          <p:cNvGrpSpPr/>
          <p:nvPr/>
        </p:nvGrpSpPr>
        <p:grpSpPr>
          <a:xfrm>
            <a:off x="9922138" y="4201851"/>
            <a:ext cx="1468012" cy="1569660"/>
            <a:chOff x="9624848" y="4001294"/>
            <a:chExt cx="1468012" cy="1569660"/>
          </a:xfrm>
        </p:grpSpPr>
        <p:cxnSp>
          <p:nvCxnSpPr>
            <p:cNvPr id="7" name="Straight Connector 6"/>
            <p:cNvCxnSpPr/>
            <p:nvPr/>
          </p:nvCxnSpPr>
          <p:spPr>
            <a:xfrm>
              <a:off x="9624848" y="4168564"/>
              <a:ext cx="357352"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0067091" y="4001294"/>
              <a:ext cx="1025769" cy="1569660"/>
            </a:xfrm>
            <a:prstGeom prst="rect">
              <a:avLst/>
            </a:prstGeom>
            <a:noFill/>
          </p:spPr>
          <p:txBody>
            <a:bodyPr wrap="square" rtlCol="0">
              <a:spAutoFit/>
            </a:bodyPr>
            <a:lstStyle/>
            <a:p>
              <a:r>
                <a:rPr lang="en-US" sz="1600" dirty="0"/>
                <a:t>0.05 V/s</a:t>
              </a:r>
            </a:p>
            <a:p>
              <a:r>
                <a:rPr lang="en-US" sz="1600" dirty="0"/>
                <a:t>0.10 V/s</a:t>
              </a:r>
            </a:p>
            <a:p>
              <a:r>
                <a:rPr lang="en-US" sz="1600" dirty="0"/>
                <a:t>0.20 V/s</a:t>
              </a:r>
            </a:p>
            <a:p>
              <a:r>
                <a:rPr lang="en-US" sz="1600" dirty="0"/>
                <a:t>0.40 V/s</a:t>
              </a:r>
            </a:p>
            <a:p>
              <a:r>
                <a:rPr lang="en-US" sz="1600" dirty="0"/>
                <a:t>0.80 V/s</a:t>
              </a:r>
            </a:p>
            <a:p>
              <a:r>
                <a:rPr lang="en-US" sz="1600" dirty="0"/>
                <a:t>1.60 V/s</a:t>
              </a:r>
            </a:p>
          </p:txBody>
        </p:sp>
        <p:cxnSp>
          <p:nvCxnSpPr>
            <p:cNvPr id="9" name="Straight Connector 8"/>
            <p:cNvCxnSpPr/>
            <p:nvPr/>
          </p:nvCxnSpPr>
          <p:spPr>
            <a:xfrm>
              <a:off x="9624848" y="4414749"/>
              <a:ext cx="3573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624848" y="4649210"/>
              <a:ext cx="357352"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624848" y="4895395"/>
              <a:ext cx="35735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624848" y="5153303"/>
              <a:ext cx="357352" cy="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624848" y="5387764"/>
              <a:ext cx="35735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6" name="Straight Arrow Connector 15"/>
          <p:cNvCxnSpPr/>
          <p:nvPr/>
        </p:nvCxnSpPr>
        <p:spPr>
          <a:xfrm>
            <a:off x="8616428" y="4449964"/>
            <a:ext cx="9624" cy="75369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9076727" y="4498884"/>
            <a:ext cx="0" cy="47722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816400" y="4865119"/>
            <a:ext cx="1081743" cy="461665"/>
          </a:xfrm>
          <a:prstGeom prst="rect">
            <a:avLst/>
          </a:prstGeom>
          <a:noFill/>
        </p:spPr>
        <p:txBody>
          <a:bodyPr wrap="square" rtlCol="0">
            <a:spAutoFit/>
          </a:bodyPr>
          <a:lstStyle/>
          <a:p>
            <a:r>
              <a:rPr lang="en-US" dirty="0"/>
              <a:t>“Ru-Cl”</a:t>
            </a:r>
            <a:r>
              <a:rPr lang="en-US" sz="3600" baseline="30000" dirty="0"/>
              <a:t>-</a:t>
            </a:r>
          </a:p>
        </p:txBody>
      </p:sp>
      <p:sp>
        <p:nvSpPr>
          <p:cNvPr id="26" name="TextBox 25"/>
          <p:cNvSpPr txBox="1"/>
          <p:nvPr/>
        </p:nvSpPr>
        <p:spPr>
          <a:xfrm>
            <a:off x="7861301" y="5226872"/>
            <a:ext cx="1388800" cy="369332"/>
          </a:xfrm>
          <a:prstGeom prst="rect">
            <a:avLst/>
          </a:prstGeom>
          <a:noFill/>
        </p:spPr>
        <p:txBody>
          <a:bodyPr wrap="square" rtlCol="0">
            <a:spAutoFit/>
          </a:bodyPr>
          <a:lstStyle/>
          <a:p>
            <a:r>
              <a:rPr lang="en-US" dirty="0"/>
              <a:t>“Ru-</a:t>
            </a:r>
            <a:r>
              <a:rPr lang="en-US" dirty="0" err="1"/>
              <a:t>MeCN</a:t>
            </a:r>
            <a:r>
              <a:rPr lang="en-US" dirty="0"/>
              <a:t>”°</a:t>
            </a:r>
            <a:endParaRPr lang="en-US" sz="3600" baseline="30000" dirty="0"/>
          </a:p>
        </p:txBody>
      </p:sp>
      <p:sp>
        <p:nvSpPr>
          <p:cNvPr id="29" name="TextBox 28"/>
          <p:cNvSpPr txBox="1"/>
          <p:nvPr/>
        </p:nvSpPr>
        <p:spPr>
          <a:xfrm>
            <a:off x="6217044" y="5856164"/>
            <a:ext cx="1212456" cy="923330"/>
          </a:xfrm>
          <a:prstGeom prst="rect">
            <a:avLst/>
          </a:prstGeom>
          <a:noFill/>
        </p:spPr>
        <p:txBody>
          <a:bodyPr wrap="square" rtlCol="0">
            <a:spAutoFit/>
          </a:bodyPr>
          <a:lstStyle/>
          <a:p>
            <a:pPr algn="ctr"/>
            <a:r>
              <a:rPr lang="en-US" b="1" dirty="0">
                <a:solidFill>
                  <a:srgbClr val="C00000"/>
                </a:solidFill>
              </a:rPr>
              <a:t>Ferrocene</a:t>
            </a:r>
          </a:p>
          <a:p>
            <a:pPr algn="ctr"/>
            <a:r>
              <a:rPr lang="en-US" b="1" dirty="0">
                <a:solidFill>
                  <a:srgbClr val="C00000"/>
                </a:solidFill>
              </a:rPr>
              <a:t>Internal Standard</a:t>
            </a:r>
          </a:p>
        </p:txBody>
      </p:sp>
      <p:graphicFrame>
        <p:nvGraphicFramePr>
          <p:cNvPr id="19" name="Object 18"/>
          <p:cNvGraphicFramePr>
            <a:graphicFrameLocks noChangeAspect="1"/>
          </p:cNvGraphicFramePr>
          <p:nvPr>
            <p:extLst/>
          </p:nvPr>
        </p:nvGraphicFramePr>
        <p:xfrm>
          <a:off x="580364" y="2977741"/>
          <a:ext cx="4475179" cy="1224110"/>
        </p:xfrm>
        <a:graphic>
          <a:graphicData uri="http://schemas.openxmlformats.org/presentationml/2006/ole">
            <mc:AlternateContent xmlns:mc="http://schemas.openxmlformats.org/markup-compatibility/2006">
              <mc:Choice xmlns:v="urn:schemas-microsoft-com:vml" Requires="v">
                <p:oleObj spid="_x0000_s2075" name="CS ChemDraw Drawing" r:id="rId4" imgW="2327400" imgH="636120" progId="ChemDraw.Document.6.0">
                  <p:embed/>
                </p:oleObj>
              </mc:Choice>
              <mc:Fallback>
                <p:oleObj name="CS ChemDraw Drawing" r:id="rId4" imgW="2327400" imgH="636120" progId="ChemDraw.Document.6.0">
                  <p:embed/>
                  <p:pic>
                    <p:nvPicPr>
                      <p:cNvPr id="19" name="Object 18"/>
                      <p:cNvPicPr/>
                      <p:nvPr/>
                    </p:nvPicPr>
                    <p:blipFill>
                      <a:blip r:embed="rId5"/>
                      <a:stretch>
                        <a:fillRect/>
                      </a:stretch>
                    </p:blipFill>
                    <p:spPr>
                      <a:xfrm>
                        <a:off x="580364" y="2977741"/>
                        <a:ext cx="4475179" cy="1224110"/>
                      </a:xfrm>
                      <a:prstGeom prst="rect">
                        <a:avLst/>
                      </a:prstGeom>
                    </p:spPr>
                  </p:pic>
                </p:oleObj>
              </mc:Fallback>
            </mc:AlternateContent>
          </a:graphicData>
        </a:graphic>
      </p:graphicFrame>
      <p:sp>
        <p:nvSpPr>
          <p:cNvPr id="20" name="TextBox 19"/>
          <p:cNvSpPr txBox="1"/>
          <p:nvPr/>
        </p:nvSpPr>
        <p:spPr>
          <a:xfrm>
            <a:off x="5644952" y="1068309"/>
            <a:ext cx="5708848" cy="646331"/>
          </a:xfrm>
          <a:prstGeom prst="rect">
            <a:avLst/>
          </a:prstGeom>
          <a:noFill/>
        </p:spPr>
        <p:txBody>
          <a:bodyPr wrap="square" rtlCol="0">
            <a:spAutoFit/>
          </a:bodyPr>
          <a:lstStyle/>
          <a:p>
            <a:pPr algn="ctr"/>
            <a:r>
              <a:rPr lang="en-US" dirty="0"/>
              <a:t>CV’s are normalized and corrected for Ru, </a:t>
            </a:r>
            <a:r>
              <a:rPr lang="en-US" dirty="0" err="1"/>
              <a:t>C</a:t>
            </a:r>
            <a:r>
              <a:rPr lang="en-US" baseline="-25000" dirty="0" err="1"/>
              <a:t>dl</a:t>
            </a:r>
            <a:endParaRPr lang="en-US" dirty="0"/>
          </a:p>
          <a:p>
            <a:pPr algn="ctr"/>
            <a:r>
              <a:rPr lang="en-US" dirty="0"/>
              <a:t>then convolved and presented as derivative</a:t>
            </a:r>
          </a:p>
        </p:txBody>
      </p:sp>
      <p:sp>
        <p:nvSpPr>
          <p:cNvPr id="2" name="TextBox 1"/>
          <p:cNvSpPr txBox="1"/>
          <p:nvPr/>
        </p:nvSpPr>
        <p:spPr>
          <a:xfrm>
            <a:off x="962108" y="5353860"/>
            <a:ext cx="2663687" cy="369332"/>
          </a:xfrm>
          <a:prstGeom prst="rect">
            <a:avLst/>
          </a:prstGeom>
          <a:noFill/>
        </p:spPr>
        <p:txBody>
          <a:bodyPr wrap="square" rtlCol="0">
            <a:spAutoFit/>
          </a:bodyPr>
          <a:lstStyle/>
          <a:p>
            <a:r>
              <a:rPr lang="en-US" dirty="0"/>
              <a:t>Focus is on first reduction</a:t>
            </a:r>
          </a:p>
        </p:txBody>
      </p:sp>
      <p:sp>
        <p:nvSpPr>
          <p:cNvPr id="23" name="Title 1"/>
          <p:cNvSpPr>
            <a:spLocks noGrp="1"/>
          </p:cNvSpPr>
          <p:nvPr>
            <p:ph type="title"/>
          </p:nvPr>
        </p:nvSpPr>
        <p:spPr>
          <a:xfrm>
            <a:off x="34798" y="162936"/>
            <a:ext cx="9800478" cy="978309"/>
          </a:xfrm>
        </p:spPr>
        <p:txBody>
          <a:bodyPr>
            <a:normAutofit/>
          </a:bodyPr>
          <a:lstStyle/>
          <a:p>
            <a:pPr algn="ctr"/>
            <a:r>
              <a:rPr lang="en-US" sz="3600" b="1" dirty="0">
                <a:solidFill>
                  <a:srgbClr val="7030A0"/>
                </a:solidFill>
              </a:rPr>
              <a:t>1.1 </a:t>
            </a:r>
            <a:r>
              <a:rPr lang="en-US" sz="3600" b="1" dirty="0" err="1">
                <a:solidFill>
                  <a:srgbClr val="7030A0"/>
                </a:solidFill>
              </a:rPr>
              <a:t>mM</a:t>
            </a:r>
            <a:r>
              <a:rPr lang="en-US" sz="3600" b="1" dirty="0">
                <a:solidFill>
                  <a:srgbClr val="7030A0"/>
                </a:solidFill>
              </a:rPr>
              <a:t> Ru(</a:t>
            </a:r>
            <a:r>
              <a:rPr lang="en-US" sz="3600" b="1" dirty="0" err="1">
                <a:solidFill>
                  <a:srgbClr val="7030A0"/>
                </a:solidFill>
              </a:rPr>
              <a:t>salchy</a:t>
            </a:r>
            <a:r>
              <a:rPr lang="en-US" sz="3600" b="1" dirty="0">
                <a:solidFill>
                  <a:srgbClr val="7030A0"/>
                </a:solidFill>
              </a:rPr>
              <a:t>)(NO)Cl in 0.1M NBu</a:t>
            </a:r>
            <a:r>
              <a:rPr lang="en-US" sz="3600" b="1" baseline="-25000" dirty="0">
                <a:solidFill>
                  <a:srgbClr val="7030A0"/>
                </a:solidFill>
              </a:rPr>
              <a:t>4</a:t>
            </a:r>
            <a:r>
              <a:rPr lang="en-US" sz="3600" b="1" dirty="0">
                <a:solidFill>
                  <a:srgbClr val="7030A0"/>
                </a:solidFill>
              </a:rPr>
              <a:t>PF</a:t>
            </a:r>
            <a:r>
              <a:rPr lang="en-US" sz="3600" b="1" baseline="-25000" dirty="0">
                <a:solidFill>
                  <a:srgbClr val="7030A0"/>
                </a:solidFill>
              </a:rPr>
              <a:t>6</a:t>
            </a:r>
            <a:r>
              <a:rPr lang="en-US" sz="3600" b="1" dirty="0">
                <a:solidFill>
                  <a:srgbClr val="7030A0"/>
                </a:solidFill>
              </a:rPr>
              <a:t>/</a:t>
            </a:r>
            <a:r>
              <a:rPr lang="en-US" sz="3600" b="1" dirty="0" err="1">
                <a:solidFill>
                  <a:srgbClr val="7030A0"/>
                </a:solidFill>
              </a:rPr>
              <a:t>MeCN</a:t>
            </a:r>
            <a:endParaRPr lang="en-US" sz="3600" b="1" dirty="0">
              <a:solidFill>
                <a:srgbClr val="7030A0"/>
              </a:solidFill>
            </a:endParaRPr>
          </a:p>
        </p:txBody>
      </p:sp>
      <p:sp>
        <p:nvSpPr>
          <p:cNvPr id="22" name="TextBox 21">
            <a:extLst>
              <a:ext uri="{FF2B5EF4-FFF2-40B4-BE49-F238E27FC236}">
                <a16:creationId xmlns:a16="http://schemas.microsoft.com/office/drawing/2014/main" id="{C4E33376-0D39-4550-BA52-F5E28B101CAF}"/>
              </a:ext>
            </a:extLst>
          </p:cNvPr>
          <p:cNvSpPr txBox="1"/>
          <p:nvPr/>
        </p:nvSpPr>
        <p:spPr>
          <a:xfrm>
            <a:off x="461818" y="1068309"/>
            <a:ext cx="4651739" cy="369332"/>
          </a:xfrm>
          <a:prstGeom prst="rect">
            <a:avLst/>
          </a:prstGeom>
          <a:noFill/>
        </p:spPr>
        <p:txBody>
          <a:bodyPr wrap="square" rtlCol="0">
            <a:spAutoFit/>
          </a:bodyPr>
          <a:lstStyle/>
          <a:p>
            <a:r>
              <a:rPr lang="en-US" dirty="0">
                <a:solidFill>
                  <a:srgbClr val="FF0000"/>
                </a:solidFill>
              </a:rPr>
              <a:t>Slide from a conference… technical, sorry!</a:t>
            </a:r>
          </a:p>
        </p:txBody>
      </p:sp>
    </p:spTree>
    <p:extLst>
      <p:ext uri="{BB962C8B-B14F-4D97-AF65-F5344CB8AC3E}">
        <p14:creationId xmlns:p14="http://schemas.microsoft.com/office/powerpoint/2010/main" val="10638153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89978" y="705946"/>
            <a:ext cx="3657608" cy="2743206"/>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9978" y="3789973"/>
            <a:ext cx="3657608" cy="2743206"/>
          </a:xfrm>
          <a:prstGeom prst="rect">
            <a:avLst/>
          </a:prstGeom>
        </p:spPr>
      </p:pic>
      <p:pic>
        <p:nvPicPr>
          <p:cNvPr id="7" name="Picture 6"/>
          <p:cNvPicPr>
            <a:picLocks noChangeAspect="1"/>
          </p:cNvPicPr>
          <p:nvPr/>
        </p:nvPicPr>
        <p:blipFill rotWithShape="1">
          <a:blip r:embed="rId4"/>
          <a:srcRect l="1" t="8312" r="7045" b="8616"/>
          <a:stretch/>
        </p:blipFill>
        <p:spPr>
          <a:xfrm>
            <a:off x="4700956" y="833138"/>
            <a:ext cx="3311766" cy="2505936"/>
          </a:xfrm>
          <a:prstGeom prst="rect">
            <a:avLst/>
          </a:prstGeom>
        </p:spPr>
      </p:pic>
      <p:pic>
        <p:nvPicPr>
          <p:cNvPr id="8" name="Picture 7"/>
          <p:cNvPicPr>
            <a:picLocks noChangeAspect="1"/>
          </p:cNvPicPr>
          <p:nvPr/>
        </p:nvPicPr>
        <p:blipFill rotWithShape="1">
          <a:blip r:embed="rId5"/>
          <a:srcRect l="628" t="7900" r="6466" b="9100"/>
          <a:stretch/>
        </p:blipFill>
        <p:spPr>
          <a:xfrm>
            <a:off x="4733719" y="3853070"/>
            <a:ext cx="3294713" cy="2503280"/>
          </a:xfrm>
          <a:prstGeom prst="rect">
            <a:avLst/>
          </a:prstGeom>
        </p:spPr>
      </p:pic>
      <p:sp>
        <p:nvSpPr>
          <p:cNvPr id="2" name="Title 1"/>
          <p:cNvSpPr>
            <a:spLocks noGrp="1"/>
          </p:cNvSpPr>
          <p:nvPr>
            <p:ph type="title"/>
          </p:nvPr>
        </p:nvSpPr>
        <p:spPr>
          <a:xfrm>
            <a:off x="231617" y="170356"/>
            <a:ext cx="3905817" cy="1325563"/>
          </a:xfrm>
        </p:spPr>
        <p:txBody>
          <a:bodyPr>
            <a:normAutofit/>
          </a:bodyPr>
          <a:lstStyle/>
          <a:p>
            <a:pPr algn="ctr"/>
            <a:r>
              <a:rPr lang="en-US" sz="3600" b="1" dirty="0">
                <a:solidFill>
                  <a:srgbClr val="7030A0"/>
                </a:solidFill>
              </a:rPr>
              <a:t>DigiElch Curve Fitting of Data</a:t>
            </a:r>
          </a:p>
        </p:txBody>
      </p:sp>
      <p:sp>
        <p:nvSpPr>
          <p:cNvPr id="4" name="Slide Number Placeholder 3"/>
          <p:cNvSpPr>
            <a:spLocks noGrp="1"/>
          </p:cNvSpPr>
          <p:nvPr>
            <p:ph type="sldNum" sz="quarter" idx="12"/>
          </p:nvPr>
        </p:nvSpPr>
        <p:spPr/>
        <p:txBody>
          <a:bodyPr/>
          <a:lstStyle/>
          <a:p>
            <a:fld id="{1492A356-5EAC-4463-A1E8-E8E5E0606B9A}" type="slidenum">
              <a:rPr lang="en-US" smtClean="0"/>
              <a:t>46</a:t>
            </a:fld>
            <a:endParaRPr lang="en-US"/>
          </a:p>
        </p:txBody>
      </p:sp>
      <p:pic>
        <p:nvPicPr>
          <p:cNvPr id="10" name="Picture 9"/>
          <p:cNvPicPr>
            <a:picLocks noChangeAspect="1"/>
          </p:cNvPicPr>
          <p:nvPr/>
        </p:nvPicPr>
        <p:blipFill>
          <a:blip r:embed="rId6"/>
          <a:stretch>
            <a:fillRect/>
          </a:stretch>
        </p:blipFill>
        <p:spPr>
          <a:xfrm>
            <a:off x="71967" y="1808055"/>
            <a:ext cx="4483447" cy="4175424"/>
          </a:xfrm>
          <a:prstGeom prst="rect">
            <a:avLst/>
          </a:prstGeom>
        </p:spPr>
      </p:pic>
      <p:sp>
        <p:nvSpPr>
          <p:cNvPr id="13" name="Rectangle 12"/>
          <p:cNvSpPr/>
          <p:nvPr/>
        </p:nvSpPr>
        <p:spPr>
          <a:xfrm>
            <a:off x="760491" y="3648547"/>
            <a:ext cx="3552606" cy="434566"/>
          </a:xfrm>
          <a:prstGeom prst="rect">
            <a:avLst/>
          </a:prstGeom>
          <a:solidFill>
            <a:srgbClr val="FF0000">
              <a:alpha val="10000"/>
            </a:srgbClr>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1032095" y="4083113"/>
            <a:ext cx="82801" cy="2109457"/>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64825" y="6100846"/>
            <a:ext cx="3693814" cy="369332"/>
          </a:xfrm>
          <a:prstGeom prst="rect">
            <a:avLst/>
          </a:prstGeom>
          <a:noFill/>
        </p:spPr>
        <p:txBody>
          <a:bodyPr wrap="square" rtlCol="0">
            <a:spAutoFit/>
          </a:bodyPr>
          <a:lstStyle/>
          <a:p>
            <a:r>
              <a:rPr lang="en-US" dirty="0">
                <a:solidFill>
                  <a:srgbClr val="7030A0"/>
                </a:solidFill>
              </a:rPr>
              <a:t>Fast loss of Cl</a:t>
            </a:r>
            <a:r>
              <a:rPr lang="en-US" baseline="30000" dirty="0">
                <a:solidFill>
                  <a:srgbClr val="7030A0"/>
                </a:solidFill>
              </a:rPr>
              <a:t>-</a:t>
            </a:r>
            <a:r>
              <a:rPr lang="en-US" dirty="0">
                <a:solidFill>
                  <a:srgbClr val="7030A0"/>
                </a:solidFill>
              </a:rPr>
              <a:t>, but K is unfavorable</a:t>
            </a:r>
          </a:p>
        </p:txBody>
      </p:sp>
      <p:sp>
        <p:nvSpPr>
          <p:cNvPr id="3" name="TextBox 2"/>
          <p:cNvSpPr txBox="1"/>
          <p:nvPr/>
        </p:nvSpPr>
        <p:spPr>
          <a:xfrm>
            <a:off x="6694998" y="5716988"/>
            <a:ext cx="874644" cy="369332"/>
          </a:xfrm>
          <a:prstGeom prst="rect">
            <a:avLst/>
          </a:prstGeom>
          <a:noFill/>
        </p:spPr>
        <p:txBody>
          <a:bodyPr wrap="square" rtlCol="0">
            <a:spAutoFit/>
          </a:bodyPr>
          <a:lstStyle/>
          <a:p>
            <a:r>
              <a:rPr lang="en-US" dirty="0"/>
              <a:t>w/ Cl</a:t>
            </a:r>
            <a:r>
              <a:rPr lang="en-US" baseline="30000" dirty="0"/>
              <a:t>-</a:t>
            </a:r>
          </a:p>
        </p:txBody>
      </p:sp>
      <p:sp>
        <p:nvSpPr>
          <p:cNvPr id="14" name="TextBox 13"/>
          <p:cNvSpPr txBox="1"/>
          <p:nvPr/>
        </p:nvSpPr>
        <p:spPr>
          <a:xfrm>
            <a:off x="10479156" y="5716988"/>
            <a:ext cx="874644" cy="369332"/>
          </a:xfrm>
          <a:prstGeom prst="rect">
            <a:avLst/>
          </a:prstGeom>
          <a:noFill/>
        </p:spPr>
        <p:txBody>
          <a:bodyPr wrap="square" rtlCol="0">
            <a:spAutoFit/>
          </a:bodyPr>
          <a:lstStyle/>
          <a:p>
            <a:r>
              <a:rPr lang="en-US" dirty="0"/>
              <a:t>w/ Cl</a:t>
            </a:r>
            <a:r>
              <a:rPr lang="en-US" baseline="30000" dirty="0"/>
              <a:t>-</a:t>
            </a:r>
          </a:p>
        </p:txBody>
      </p:sp>
      <p:sp>
        <p:nvSpPr>
          <p:cNvPr id="9" name="TextBox 8"/>
          <p:cNvSpPr txBox="1"/>
          <p:nvPr/>
        </p:nvSpPr>
        <p:spPr>
          <a:xfrm>
            <a:off x="5434988" y="319142"/>
            <a:ext cx="1892174" cy="369332"/>
          </a:xfrm>
          <a:prstGeom prst="rect">
            <a:avLst/>
          </a:prstGeom>
          <a:noFill/>
        </p:spPr>
        <p:txBody>
          <a:bodyPr wrap="square" rtlCol="0">
            <a:spAutoFit/>
          </a:bodyPr>
          <a:lstStyle/>
          <a:p>
            <a:pPr algn="ctr"/>
            <a:r>
              <a:rPr lang="en-US" dirty="0"/>
              <a:t>Experimental</a:t>
            </a:r>
          </a:p>
        </p:txBody>
      </p:sp>
      <p:sp>
        <p:nvSpPr>
          <p:cNvPr id="17" name="TextBox 16"/>
          <p:cNvSpPr txBox="1"/>
          <p:nvPr/>
        </p:nvSpPr>
        <p:spPr>
          <a:xfrm>
            <a:off x="9072695" y="319142"/>
            <a:ext cx="1892174" cy="369332"/>
          </a:xfrm>
          <a:prstGeom prst="rect">
            <a:avLst/>
          </a:prstGeom>
          <a:noFill/>
        </p:spPr>
        <p:txBody>
          <a:bodyPr wrap="square" rtlCol="0">
            <a:spAutoFit/>
          </a:bodyPr>
          <a:lstStyle/>
          <a:p>
            <a:pPr algn="ctr"/>
            <a:r>
              <a:rPr lang="en-US" dirty="0"/>
              <a:t>Simulations</a:t>
            </a:r>
          </a:p>
        </p:txBody>
      </p:sp>
      <p:sp>
        <p:nvSpPr>
          <p:cNvPr id="18" name="TextBox 17">
            <a:extLst>
              <a:ext uri="{FF2B5EF4-FFF2-40B4-BE49-F238E27FC236}">
                <a16:creationId xmlns:a16="http://schemas.microsoft.com/office/drawing/2014/main" id="{6E6D988D-3B91-47E2-A1BD-2EA321E55F37}"/>
              </a:ext>
            </a:extLst>
          </p:cNvPr>
          <p:cNvSpPr txBox="1"/>
          <p:nvPr/>
        </p:nvSpPr>
        <p:spPr>
          <a:xfrm>
            <a:off x="4458639" y="6442661"/>
            <a:ext cx="4651739" cy="369332"/>
          </a:xfrm>
          <a:prstGeom prst="rect">
            <a:avLst/>
          </a:prstGeom>
          <a:noFill/>
        </p:spPr>
        <p:txBody>
          <a:bodyPr wrap="square" rtlCol="0">
            <a:spAutoFit/>
          </a:bodyPr>
          <a:lstStyle/>
          <a:p>
            <a:r>
              <a:rPr lang="en-US" dirty="0">
                <a:solidFill>
                  <a:srgbClr val="FF0000"/>
                </a:solidFill>
              </a:rPr>
              <a:t>Slide from a conference… technical, sorry!</a:t>
            </a:r>
          </a:p>
        </p:txBody>
      </p:sp>
    </p:spTree>
    <p:extLst>
      <p:ext uri="{BB962C8B-B14F-4D97-AF65-F5344CB8AC3E}">
        <p14:creationId xmlns:p14="http://schemas.microsoft.com/office/powerpoint/2010/main" val="29425173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39E02-D1E3-406A-8C8D-F10BDAC357B9}"/>
              </a:ext>
            </a:extLst>
          </p:cNvPr>
          <p:cNvSpPr>
            <a:spLocks noGrp="1"/>
          </p:cNvSpPr>
          <p:nvPr>
            <p:ph type="title"/>
          </p:nvPr>
        </p:nvSpPr>
        <p:spPr/>
        <p:txBody>
          <a:bodyPr/>
          <a:lstStyle/>
          <a:p>
            <a:r>
              <a:rPr lang="en-US" dirty="0"/>
              <a:t>Variable Temperature </a:t>
            </a:r>
            <a:r>
              <a:rPr lang="en-US" dirty="0" err="1"/>
              <a:t>Spectroechem</a:t>
            </a:r>
            <a:r>
              <a:rPr lang="en-US" dirty="0"/>
              <a:t> Cell</a:t>
            </a:r>
          </a:p>
        </p:txBody>
      </p:sp>
      <p:pic>
        <p:nvPicPr>
          <p:cNvPr id="5" name="Content Placeholder 4">
            <a:extLst>
              <a:ext uri="{FF2B5EF4-FFF2-40B4-BE49-F238E27FC236}">
                <a16:creationId xmlns:a16="http://schemas.microsoft.com/office/drawing/2014/main" id="{01774500-38AA-4A3A-9A62-1DA65CD1D9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144" y="1825625"/>
            <a:ext cx="7735712" cy="4351338"/>
          </a:xfrm>
        </p:spPr>
      </p:pic>
      <p:sp>
        <p:nvSpPr>
          <p:cNvPr id="3" name="Slide Number Placeholder 2">
            <a:extLst>
              <a:ext uri="{FF2B5EF4-FFF2-40B4-BE49-F238E27FC236}">
                <a16:creationId xmlns:a16="http://schemas.microsoft.com/office/drawing/2014/main" id="{06CFB334-6FA7-4D9D-ACA2-9938944C45A2}"/>
              </a:ext>
            </a:extLst>
          </p:cNvPr>
          <p:cNvSpPr>
            <a:spLocks noGrp="1"/>
          </p:cNvSpPr>
          <p:nvPr>
            <p:ph type="sldNum" sz="quarter" idx="12"/>
          </p:nvPr>
        </p:nvSpPr>
        <p:spPr/>
        <p:txBody>
          <a:bodyPr/>
          <a:lstStyle/>
          <a:p>
            <a:fld id="{3654332C-6395-46EC-AE99-A6CA29B9639D}" type="slidenum">
              <a:rPr lang="en-US" smtClean="0"/>
              <a:t>47</a:t>
            </a:fld>
            <a:endParaRPr lang="en-US"/>
          </a:p>
        </p:txBody>
      </p:sp>
    </p:spTree>
    <p:extLst>
      <p:ext uri="{BB962C8B-B14F-4D97-AF65-F5344CB8AC3E}">
        <p14:creationId xmlns:p14="http://schemas.microsoft.com/office/powerpoint/2010/main" val="24323691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EB525F2-0203-4179-983C-DB9024626A20}"/>
              </a:ext>
            </a:extLst>
          </p:cNvPr>
          <p:cNvSpPr>
            <a:spLocks noGrp="1" noChangeArrowheads="1"/>
          </p:cNvSpPr>
          <p:nvPr>
            <p:ph type="title"/>
          </p:nvPr>
        </p:nvSpPr>
        <p:spPr/>
        <p:txBody>
          <a:bodyPr/>
          <a:lstStyle/>
          <a:p>
            <a:r>
              <a:rPr lang="en-US" altLang="en-US" sz="3200" b="1" dirty="0">
                <a:solidFill>
                  <a:srgbClr val="7030A0"/>
                </a:solidFill>
                <a:latin typeface="+mn-lt"/>
              </a:rPr>
              <a:t>Fiber-Optic </a:t>
            </a:r>
            <a:r>
              <a:rPr lang="en-US" altLang="en-US" sz="3200" b="1" dirty="0" err="1">
                <a:solidFill>
                  <a:srgbClr val="7030A0"/>
                </a:solidFill>
                <a:latin typeface="+mn-lt"/>
              </a:rPr>
              <a:t>Spectroelectrochemistry</a:t>
            </a:r>
            <a:endParaRPr lang="en-US" altLang="en-US" sz="3200" b="1" dirty="0">
              <a:solidFill>
                <a:srgbClr val="7030A0"/>
              </a:solidFill>
              <a:latin typeface="+mn-lt"/>
            </a:endParaRPr>
          </a:p>
        </p:txBody>
      </p:sp>
      <p:grpSp>
        <p:nvGrpSpPr>
          <p:cNvPr id="27665" name="Group 17">
            <a:extLst>
              <a:ext uri="{FF2B5EF4-FFF2-40B4-BE49-F238E27FC236}">
                <a16:creationId xmlns:a16="http://schemas.microsoft.com/office/drawing/2014/main" id="{0CE6CB9B-3B12-4385-A1FE-08C0DA96C709}"/>
              </a:ext>
            </a:extLst>
          </p:cNvPr>
          <p:cNvGrpSpPr>
            <a:grpSpLocks/>
          </p:cNvGrpSpPr>
          <p:nvPr/>
        </p:nvGrpSpPr>
        <p:grpSpPr bwMode="auto">
          <a:xfrm>
            <a:off x="1981200" y="1447800"/>
            <a:ext cx="8305800" cy="4800600"/>
            <a:chOff x="432" y="720"/>
            <a:chExt cx="3480" cy="1560"/>
          </a:xfrm>
        </p:grpSpPr>
        <p:pic>
          <p:nvPicPr>
            <p:cNvPr id="27666" name="Picture 18" descr="IMG_3220">
              <a:extLst>
                <a:ext uri="{FF2B5EF4-FFF2-40B4-BE49-F238E27FC236}">
                  <a16:creationId xmlns:a16="http://schemas.microsoft.com/office/drawing/2014/main" id="{6A72D37B-370E-49AD-A650-E714E60A95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125" r="28125"/>
            <a:stretch>
              <a:fillRect/>
            </a:stretch>
          </p:blipFill>
          <p:spPr bwMode="auto">
            <a:xfrm>
              <a:off x="432" y="720"/>
              <a:ext cx="902" cy="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7667" name="Object 19">
              <a:extLst>
                <a:ext uri="{FF2B5EF4-FFF2-40B4-BE49-F238E27FC236}">
                  <a16:creationId xmlns:a16="http://schemas.microsoft.com/office/drawing/2014/main" id="{3EAC34DA-D79A-46C0-A708-0764C6E0FBA9}"/>
                </a:ext>
              </a:extLst>
            </p:cNvPr>
            <p:cNvGraphicFramePr>
              <a:graphicFrameLocks noChangeAspect="1"/>
            </p:cNvGraphicFramePr>
            <p:nvPr/>
          </p:nvGraphicFramePr>
          <p:xfrm>
            <a:off x="3072" y="720"/>
            <a:ext cx="840" cy="1560"/>
          </p:xfrm>
          <a:graphic>
            <a:graphicData uri="http://schemas.openxmlformats.org/presentationml/2006/ole">
              <mc:AlternateContent xmlns:mc="http://schemas.openxmlformats.org/markup-compatibility/2006">
                <mc:Choice xmlns:v="urn:schemas-microsoft-com:vml" Requires="v">
                  <p:oleObj spid="_x0000_s3093" name="Bitmap Image" r:id="rId4" imgW="1333333" imgH="2476190" progId="Paint.Picture">
                    <p:embed/>
                  </p:oleObj>
                </mc:Choice>
                <mc:Fallback>
                  <p:oleObj name="Bitmap Image" r:id="rId4" imgW="1333333" imgH="2476190" progId="Paint.Picture">
                    <p:embed/>
                    <p:pic>
                      <p:nvPicPr>
                        <p:cNvPr id="27667" name="Object 19">
                          <a:extLst>
                            <a:ext uri="{FF2B5EF4-FFF2-40B4-BE49-F238E27FC236}">
                              <a16:creationId xmlns:a16="http://schemas.microsoft.com/office/drawing/2014/main" id="{3EAC34DA-D79A-46C0-A708-0764C6E0FB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2" y="720"/>
                          <a:ext cx="840" cy="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668" name="Text Box 20">
              <a:extLst>
                <a:ext uri="{FF2B5EF4-FFF2-40B4-BE49-F238E27FC236}">
                  <a16:creationId xmlns:a16="http://schemas.microsoft.com/office/drawing/2014/main" id="{1F78700E-FA5E-450D-8C5C-5B89A2EBF6F0}"/>
                </a:ext>
              </a:extLst>
            </p:cNvPr>
            <p:cNvSpPr txBox="1">
              <a:spLocks noChangeArrowheads="1"/>
            </p:cNvSpPr>
            <p:nvPr/>
          </p:nvSpPr>
          <p:spPr bwMode="auto">
            <a:xfrm>
              <a:off x="1728" y="1968"/>
              <a:ext cx="1104" cy="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BAS electrode</a:t>
              </a:r>
            </a:p>
          </p:txBody>
        </p:sp>
        <p:sp>
          <p:nvSpPr>
            <p:cNvPr id="27669" name="Text Box 21">
              <a:extLst>
                <a:ext uri="{FF2B5EF4-FFF2-40B4-BE49-F238E27FC236}">
                  <a16:creationId xmlns:a16="http://schemas.microsoft.com/office/drawing/2014/main" id="{B3098D46-12EB-4287-8FCE-368218961416}"/>
                </a:ext>
              </a:extLst>
            </p:cNvPr>
            <p:cNvSpPr txBox="1">
              <a:spLocks noChangeArrowheads="1"/>
            </p:cNvSpPr>
            <p:nvPr/>
          </p:nvSpPr>
          <p:spPr bwMode="auto">
            <a:xfrm>
              <a:off x="1488" y="912"/>
              <a:ext cx="1728" cy="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Waveguide / “dip’ probe</a:t>
              </a:r>
            </a:p>
          </p:txBody>
        </p:sp>
        <p:sp>
          <p:nvSpPr>
            <p:cNvPr id="27670" name="Line 22">
              <a:extLst>
                <a:ext uri="{FF2B5EF4-FFF2-40B4-BE49-F238E27FC236}">
                  <a16:creationId xmlns:a16="http://schemas.microsoft.com/office/drawing/2014/main" id="{81225E69-84CE-4EEF-8331-92FDDA5063C6}"/>
                </a:ext>
              </a:extLst>
            </p:cNvPr>
            <p:cNvSpPr>
              <a:spLocks noChangeShapeType="1"/>
            </p:cNvSpPr>
            <p:nvPr/>
          </p:nvSpPr>
          <p:spPr bwMode="auto">
            <a:xfrm flipV="1">
              <a:off x="2736" y="1536"/>
              <a:ext cx="576" cy="52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71" name="Line 23">
              <a:extLst>
                <a:ext uri="{FF2B5EF4-FFF2-40B4-BE49-F238E27FC236}">
                  <a16:creationId xmlns:a16="http://schemas.microsoft.com/office/drawing/2014/main" id="{D9CE823B-5C23-4408-AC7D-2D26D5978FB7}"/>
                </a:ext>
              </a:extLst>
            </p:cNvPr>
            <p:cNvSpPr>
              <a:spLocks noChangeShapeType="1"/>
            </p:cNvSpPr>
            <p:nvPr/>
          </p:nvSpPr>
          <p:spPr bwMode="auto">
            <a:xfrm flipH="1" flipV="1">
              <a:off x="960" y="1824"/>
              <a:ext cx="816"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72" name="Line 24">
              <a:extLst>
                <a:ext uri="{FF2B5EF4-FFF2-40B4-BE49-F238E27FC236}">
                  <a16:creationId xmlns:a16="http://schemas.microsoft.com/office/drawing/2014/main" id="{27D405CA-6183-4BF4-B791-BF95AED55A0E}"/>
                </a:ext>
              </a:extLst>
            </p:cNvPr>
            <p:cNvSpPr>
              <a:spLocks noChangeShapeType="1"/>
            </p:cNvSpPr>
            <p:nvPr/>
          </p:nvSpPr>
          <p:spPr bwMode="auto">
            <a:xfrm>
              <a:off x="3120" y="1056"/>
              <a:ext cx="19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73" name="Line 25">
              <a:extLst>
                <a:ext uri="{FF2B5EF4-FFF2-40B4-BE49-F238E27FC236}">
                  <a16:creationId xmlns:a16="http://schemas.microsoft.com/office/drawing/2014/main" id="{8544D447-730A-4F9E-9768-4F13B55A8FFA}"/>
                </a:ext>
              </a:extLst>
            </p:cNvPr>
            <p:cNvSpPr>
              <a:spLocks noChangeShapeType="1"/>
            </p:cNvSpPr>
            <p:nvPr/>
          </p:nvSpPr>
          <p:spPr bwMode="auto">
            <a:xfrm flipH="1">
              <a:off x="912" y="1056"/>
              <a:ext cx="624" cy="3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74" name="Text Box 26">
              <a:extLst>
                <a:ext uri="{FF2B5EF4-FFF2-40B4-BE49-F238E27FC236}">
                  <a16:creationId xmlns:a16="http://schemas.microsoft.com/office/drawing/2014/main" id="{5F485E69-4C0A-4B9E-95B6-D00FDA27E4BF}"/>
                </a:ext>
              </a:extLst>
            </p:cNvPr>
            <p:cNvSpPr txBox="1">
              <a:spLocks noChangeArrowheads="1"/>
            </p:cNvSpPr>
            <p:nvPr/>
          </p:nvSpPr>
          <p:spPr bwMode="auto">
            <a:xfrm>
              <a:off x="1536" y="1152"/>
              <a:ext cx="1824" cy="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a:t>e.g. Remspec (mid-IR) or Ocean Optics (VIS, NIR)</a:t>
              </a:r>
            </a:p>
          </p:txBody>
        </p:sp>
        <p:sp>
          <p:nvSpPr>
            <p:cNvPr id="27675" name="Text Box 27">
              <a:extLst>
                <a:ext uri="{FF2B5EF4-FFF2-40B4-BE49-F238E27FC236}">
                  <a16:creationId xmlns:a16="http://schemas.microsoft.com/office/drawing/2014/main" id="{FE7F1B41-9A44-42F0-B482-ACC20E71A093}"/>
                </a:ext>
              </a:extLst>
            </p:cNvPr>
            <p:cNvSpPr txBox="1">
              <a:spLocks noChangeArrowheads="1"/>
            </p:cNvSpPr>
            <p:nvPr/>
          </p:nvSpPr>
          <p:spPr bwMode="auto">
            <a:xfrm>
              <a:off x="1776" y="1584"/>
              <a:ext cx="1152" cy="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Cell / solution</a:t>
              </a:r>
            </a:p>
          </p:txBody>
        </p:sp>
        <p:sp>
          <p:nvSpPr>
            <p:cNvPr id="27676" name="Line 28">
              <a:extLst>
                <a:ext uri="{FF2B5EF4-FFF2-40B4-BE49-F238E27FC236}">
                  <a16:creationId xmlns:a16="http://schemas.microsoft.com/office/drawing/2014/main" id="{0A7E12F2-9FA7-488E-B52B-13E4A0D0A392}"/>
                </a:ext>
              </a:extLst>
            </p:cNvPr>
            <p:cNvSpPr>
              <a:spLocks noChangeShapeType="1"/>
            </p:cNvSpPr>
            <p:nvPr/>
          </p:nvSpPr>
          <p:spPr bwMode="auto">
            <a:xfrm flipH="1" flipV="1">
              <a:off x="1008" y="1536"/>
              <a:ext cx="768"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77" name="Line 29">
              <a:extLst>
                <a:ext uri="{FF2B5EF4-FFF2-40B4-BE49-F238E27FC236}">
                  <a16:creationId xmlns:a16="http://schemas.microsoft.com/office/drawing/2014/main" id="{7B9B69DD-E52B-4496-A17F-B348AC73BFC5}"/>
                </a:ext>
              </a:extLst>
            </p:cNvPr>
            <p:cNvSpPr>
              <a:spLocks noChangeShapeType="1"/>
            </p:cNvSpPr>
            <p:nvPr/>
          </p:nvSpPr>
          <p:spPr bwMode="auto">
            <a:xfrm flipV="1">
              <a:off x="2784" y="1392"/>
              <a:ext cx="576" cy="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69397" y="1205176"/>
            <a:ext cx="8023860" cy="5079364"/>
            <a:chOff x="169397" y="1205176"/>
            <a:chExt cx="8023860" cy="5079364"/>
          </a:xfrm>
        </p:grpSpPr>
        <p:pic>
          <p:nvPicPr>
            <p:cNvPr id="3" name="Picture 2"/>
            <p:cNvPicPr>
              <a:picLocks noChangeAspect="1"/>
            </p:cNvPicPr>
            <p:nvPr/>
          </p:nvPicPr>
          <p:blipFill>
            <a:blip r:embed="rId2"/>
            <a:stretch>
              <a:fillRect/>
            </a:stretch>
          </p:blipFill>
          <p:spPr>
            <a:xfrm>
              <a:off x="169397" y="1205176"/>
              <a:ext cx="8023860" cy="4777740"/>
            </a:xfrm>
            <a:prstGeom prst="rect">
              <a:avLst/>
            </a:prstGeom>
          </p:spPr>
        </p:pic>
        <p:grpSp>
          <p:nvGrpSpPr>
            <p:cNvPr id="18" name="Group 17"/>
            <p:cNvGrpSpPr/>
            <p:nvPr/>
          </p:nvGrpSpPr>
          <p:grpSpPr>
            <a:xfrm>
              <a:off x="6897857" y="5537763"/>
              <a:ext cx="624840" cy="746777"/>
              <a:chOff x="2115808" y="5734400"/>
              <a:chExt cx="624840" cy="746777"/>
            </a:xfrm>
          </p:grpSpPr>
          <p:cxnSp>
            <p:nvCxnSpPr>
              <p:cNvPr id="19" name="Straight Connector 18"/>
              <p:cNvCxnSpPr/>
              <p:nvPr/>
            </p:nvCxnSpPr>
            <p:spPr>
              <a:xfrm>
                <a:off x="2419839" y="5734400"/>
                <a:ext cx="8389" cy="4613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115808" y="6142623"/>
                <a:ext cx="624840" cy="338554"/>
              </a:xfrm>
              <a:prstGeom prst="rect">
                <a:avLst/>
              </a:prstGeom>
              <a:noFill/>
            </p:spPr>
            <p:txBody>
              <a:bodyPr wrap="square" rtlCol="0">
                <a:spAutoFit/>
              </a:bodyPr>
              <a:lstStyle/>
              <a:p>
                <a:pPr algn="ctr"/>
                <a:r>
                  <a:rPr lang="en-US" sz="1600" dirty="0"/>
                  <a:t>1200</a:t>
                </a:r>
              </a:p>
            </p:txBody>
          </p:sp>
        </p:grpSp>
        <p:grpSp>
          <p:nvGrpSpPr>
            <p:cNvPr id="8" name="Group 7"/>
            <p:cNvGrpSpPr/>
            <p:nvPr/>
          </p:nvGrpSpPr>
          <p:grpSpPr>
            <a:xfrm>
              <a:off x="207497" y="5525681"/>
              <a:ext cx="624840" cy="746777"/>
              <a:chOff x="2115808" y="5734400"/>
              <a:chExt cx="624840" cy="746777"/>
            </a:xfrm>
          </p:grpSpPr>
          <p:cxnSp>
            <p:nvCxnSpPr>
              <p:cNvPr id="6" name="Straight Connector 5"/>
              <p:cNvCxnSpPr/>
              <p:nvPr/>
            </p:nvCxnSpPr>
            <p:spPr>
              <a:xfrm>
                <a:off x="2419839" y="5734400"/>
                <a:ext cx="8389" cy="4613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115808" y="6142623"/>
                <a:ext cx="624840" cy="338554"/>
              </a:xfrm>
              <a:prstGeom prst="rect">
                <a:avLst/>
              </a:prstGeom>
              <a:noFill/>
            </p:spPr>
            <p:txBody>
              <a:bodyPr wrap="square" rtlCol="0">
                <a:spAutoFit/>
              </a:bodyPr>
              <a:lstStyle/>
              <a:p>
                <a:pPr algn="ctr"/>
                <a:r>
                  <a:rPr lang="en-US" sz="1600" dirty="0"/>
                  <a:t>2000</a:t>
                </a:r>
              </a:p>
            </p:txBody>
          </p:sp>
        </p:grpSp>
        <p:grpSp>
          <p:nvGrpSpPr>
            <p:cNvPr id="9" name="Group 8"/>
            <p:cNvGrpSpPr/>
            <p:nvPr/>
          </p:nvGrpSpPr>
          <p:grpSpPr>
            <a:xfrm>
              <a:off x="1864847" y="5525681"/>
              <a:ext cx="624840" cy="746777"/>
              <a:chOff x="2115808" y="5734400"/>
              <a:chExt cx="624840" cy="746777"/>
            </a:xfrm>
          </p:grpSpPr>
          <p:cxnSp>
            <p:nvCxnSpPr>
              <p:cNvPr id="10" name="Straight Connector 9"/>
              <p:cNvCxnSpPr/>
              <p:nvPr/>
            </p:nvCxnSpPr>
            <p:spPr>
              <a:xfrm>
                <a:off x="2419839" y="5734400"/>
                <a:ext cx="8389" cy="4613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115808" y="6142623"/>
                <a:ext cx="624840" cy="338554"/>
              </a:xfrm>
              <a:prstGeom prst="rect">
                <a:avLst/>
              </a:prstGeom>
              <a:noFill/>
            </p:spPr>
            <p:txBody>
              <a:bodyPr wrap="square" rtlCol="0">
                <a:spAutoFit/>
              </a:bodyPr>
              <a:lstStyle/>
              <a:p>
                <a:pPr algn="ctr"/>
                <a:r>
                  <a:rPr lang="en-US" sz="1600" dirty="0"/>
                  <a:t>1800</a:t>
                </a:r>
              </a:p>
            </p:txBody>
          </p:sp>
        </p:grpSp>
        <p:grpSp>
          <p:nvGrpSpPr>
            <p:cNvPr id="12" name="Group 11"/>
            <p:cNvGrpSpPr/>
            <p:nvPr/>
          </p:nvGrpSpPr>
          <p:grpSpPr>
            <a:xfrm>
              <a:off x="3556487" y="5525681"/>
              <a:ext cx="624840" cy="746777"/>
              <a:chOff x="2115808" y="5734400"/>
              <a:chExt cx="624840" cy="746777"/>
            </a:xfrm>
          </p:grpSpPr>
          <p:cxnSp>
            <p:nvCxnSpPr>
              <p:cNvPr id="13" name="Straight Connector 12"/>
              <p:cNvCxnSpPr/>
              <p:nvPr/>
            </p:nvCxnSpPr>
            <p:spPr>
              <a:xfrm>
                <a:off x="2419839" y="5734400"/>
                <a:ext cx="8389" cy="4613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115808" y="6142623"/>
                <a:ext cx="624840" cy="338554"/>
              </a:xfrm>
              <a:prstGeom prst="rect">
                <a:avLst/>
              </a:prstGeom>
              <a:noFill/>
            </p:spPr>
            <p:txBody>
              <a:bodyPr wrap="square" rtlCol="0">
                <a:spAutoFit/>
              </a:bodyPr>
              <a:lstStyle/>
              <a:p>
                <a:pPr algn="ctr"/>
                <a:r>
                  <a:rPr lang="en-US" sz="1600" dirty="0"/>
                  <a:t>1600</a:t>
                </a:r>
              </a:p>
            </p:txBody>
          </p:sp>
        </p:grpSp>
        <p:grpSp>
          <p:nvGrpSpPr>
            <p:cNvPr id="15" name="Group 14"/>
            <p:cNvGrpSpPr/>
            <p:nvPr/>
          </p:nvGrpSpPr>
          <p:grpSpPr>
            <a:xfrm>
              <a:off x="5229077" y="5525681"/>
              <a:ext cx="624840" cy="746777"/>
              <a:chOff x="2115808" y="5734400"/>
              <a:chExt cx="624840" cy="746777"/>
            </a:xfrm>
          </p:grpSpPr>
          <p:cxnSp>
            <p:nvCxnSpPr>
              <p:cNvPr id="16" name="Straight Connector 15"/>
              <p:cNvCxnSpPr/>
              <p:nvPr/>
            </p:nvCxnSpPr>
            <p:spPr>
              <a:xfrm>
                <a:off x="2419839" y="5734400"/>
                <a:ext cx="8389" cy="4613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115808" y="6142623"/>
                <a:ext cx="624840" cy="338554"/>
              </a:xfrm>
              <a:prstGeom prst="rect">
                <a:avLst/>
              </a:prstGeom>
              <a:noFill/>
            </p:spPr>
            <p:txBody>
              <a:bodyPr wrap="square" rtlCol="0">
                <a:spAutoFit/>
              </a:bodyPr>
              <a:lstStyle/>
              <a:p>
                <a:pPr algn="ctr"/>
                <a:r>
                  <a:rPr lang="en-US" sz="1600" dirty="0"/>
                  <a:t>1400</a:t>
                </a:r>
              </a:p>
            </p:txBody>
          </p:sp>
        </p:grpSp>
      </p:grpSp>
      <p:sp>
        <p:nvSpPr>
          <p:cNvPr id="41" name="TextBox 40"/>
          <p:cNvSpPr txBox="1"/>
          <p:nvPr/>
        </p:nvSpPr>
        <p:spPr>
          <a:xfrm>
            <a:off x="601837" y="1548939"/>
            <a:ext cx="1554215" cy="646331"/>
          </a:xfrm>
          <a:prstGeom prst="rect">
            <a:avLst/>
          </a:prstGeom>
          <a:noFill/>
        </p:spPr>
        <p:txBody>
          <a:bodyPr wrap="square" rtlCol="0">
            <a:spAutoFit/>
          </a:bodyPr>
          <a:lstStyle/>
          <a:p>
            <a:pPr algn="ctr"/>
            <a:r>
              <a:rPr lang="en-US" dirty="0">
                <a:solidFill>
                  <a:srgbClr val="00B050"/>
                </a:solidFill>
              </a:rPr>
              <a:t>1801 cm</a:t>
            </a:r>
            <a:r>
              <a:rPr lang="en-US" baseline="30000" dirty="0">
                <a:solidFill>
                  <a:srgbClr val="00B050"/>
                </a:solidFill>
              </a:rPr>
              <a:t>-1</a:t>
            </a:r>
          </a:p>
          <a:p>
            <a:pPr algn="ctr"/>
            <a:r>
              <a:rPr lang="el-GR" dirty="0">
                <a:solidFill>
                  <a:srgbClr val="00B050"/>
                </a:solidFill>
              </a:rPr>
              <a:t>ν</a:t>
            </a:r>
            <a:r>
              <a:rPr lang="en-US" dirty="0">
                <a:solidFill>
                  <a:srgbClr val="00B050"/>
                </a:solidFill>
              </a:rPr>
              <a:t>(NO)</a:t>
            </a:r>
          </a:p>
        </p:txBody>
      </p:sp>
      <p:sp>
        <p:nvSpPr>
          <p:cNvPr id="2" name="Title 1"/>
          <p:cNvSpPr>
            <a:spLocks noGrp="1"/>
          </p:cNvSpPr>
          <p:nvPr>
            <p:ph type="title"/>
          </p:nvPr>
        </p:nvSpPr>
        <p:spPr>
          <a:xfrm>
            <a:off x="177186" y="14896"/>
            <a:ext cx="6014906" cy="1325563"/>
          </a:xfrm>
        </p:spPr>
        <p:txBody>
          <a:bodyPr>
            <a:normAutofit/>
          </a:bodyPr>
          <a:lstStyle/>
          <a:p>
            <a:r>
              <a:rPr lang="en-US" sz="3200" b="1" dirty="0">
                <a:solidFill>
                  <a:srgbClr val="7030A0"/>
                </a:solidFill>
              </a:rPr>
              <a:t>IR-SEC</a:t>
            </a:r>
          </a:p>
        </p:txBody>
      </p:sp>
      <p:sp>
        <p:nvSpPr>
          <p:cNvPr id="22" name="Rectangle 21"/>
          <p:cNvSpPr/>
          <p:nvPr/>
        </p:nvSpPr>
        <p:spPr>
          <a:xfrm>
            <a:off x="7051533" y="5748047"/>
            <a:ext cx="342900" cy="141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425939" y="5723851"/>
            <a:ext cx="342900" cy="141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380708" y="5723851"/>
            <a:ext cx="342900" cy="141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646669" y="5726665"/>
            <a:ext cx="342900" cy="141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989319" y="5723851"/>
            <a:ext cx="342900" cy="141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71345" y="5711710"/>
            <a:ext cx="342900" cy="141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2588189" y="6166414"/>
            <a:ext cx="3447875" cy="369332"/>
          </a:xfrm>
          <a:prstGeom prst="rect">
            <a:avLst/>
          </a:prstGeom>
          <a:noFill/>
        </p:spPr>
        <p:txBody>
          <a:bodyPr wrap="square" rtlCol="0">
            <a:spAutoFit/>
          </a:bodyPr>
          <a:lstStyle/>
          <a:p>
            <a:pPr algn="ctr"/>
            <a:r>
              <a:rPr lang="en-US" dirty="0"/>
              <a:t>Wavenumber, cm</a:t>
            </a:r>
            <a:r>
              <a:rPr lang="en-US" baseline="30000" dirty="0"/>
              <a:t>-1</a:t>
            </a:r>
          </a:p>
        </p:txBody>
      </p:sp>
      <p:sp>
        <p:nvSpPr>
          <p:cNvPr id="29" name="TextBox 28"/>
          <p:cNvSpPr txBox="1"/>
          <p:nvPr/>
        </p:nvSpPr>
        <p:spPr>
          <a:xfrm>
            <a:off x="1938515" y="425614"/>
            <a:ext cx="5489661" cy="461665"/>
          </a:xfrm>
          <a:prstGeom prst="rect">
            <a:avLst/>
          </a:prstGeom>
          <a:noFill/>
        </p:spPr>
        <p:txBody>
          <a:bodyPr wrap="square" rtlCol="0">
            <a:spAutoFit/>
          </a:bodyPr>
          <a:lstStyle/>
          <a:p>
            <a:r>
              <a:rPr lang="en-US" sz="2400" dirty="0"/>
              <a:t>2 </a:t>
            </a:r>
            <a:r>
              <a:rPr lang="en-US" sz="2400" dirty="0" err="1"/>
              <a:t>mM</a:t>
            </a:r>
            <a:r>
              <a:rPr lang="en-US" sz="2400" dirty="0"/>
              <a:t> Ru(</a:t>
            </a:r>
            <a:r>
              <a:rPr lang="en-US" sz="2400" dirty="0" err="1"/>
              <a:t>salchy</a:t>
            </a:r>
            <a:r>
              <a:rPr lang="en-US" sz="2400" dirty="0"/>
              <a:t>)(NO)(Cl) in </a:t>
            </a:r>
            <a:r>
              <a:rPr lang="en-US" sz="2400" b="1" dirty="0">
                <a:solidFill>
                  <a:srgbClr val="FF0000"/>
                </a:solidFill>
              </a:rPr>
              <a:t>CD</a:t>
            </a:r>
            <a:r>
              <a:rPr lang="en-US" sz="2400" b="1" baseline="-25000" dirty="0">
                <a:solidFill>
                  <a:srgbClr val="FF0000"/>
                </a:solidFill>
              </a:rPr>
              <a:t>3</a:t>
            </a:r>
            <a:r>
              <a:rPr lang="en-US" sz="2400" b="1" dirty="0">
                <a:solidFill>
                  <a:srgbClr val="FF0000"/>
                </a:solidFill>
              </a:rPr>
              <a:t>CN</a:t>
            </a:r>
            <a:r>
              <a:rPr lang="en-US" sz="2400" dirty="0"/>
              <a:t> / CsPF</a:t>
            </a:r>
            <a:r>
              <a:rPr lang="en-US" sz="2400" baseline="-25000" dirty="0"/>
              <a:t>6</a:t>
            </a:r>
          </a:p>
        </p:txBody>
      </p:sp>
      <p:cxnSp>
        <p:nvCxnSpPr>
          <p:cNvPr id="31" name="Straight Connector 30"/>
          <p:cNvCxnSpPr/>
          <p:nvPr/>
        </p:nvCxnSpPr>
        <p:spPr>
          <a:xfrm flipV="1">
            <a:off x="4962764" y="4469401"/>
            <a:ext cx="620785" cy="8389"/>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723608" y="4293124"/>
            <a:ext cx="1692965" cy="369332"/>
          </a:xfrm>
          <a:prstGeom prst="rect">
            <a:avLst/>
          </a:prstGeom>
          <a:noFill/>
        </p:spPr>
        <p:txBody>
          <a:bodyPr wrap="square" rtlCol="0">
            <a:spAutoFit/>
          </a:bodyPr>
          <a:lstStyle/>
          <a:p>
            <a:r>
              <a:rPr lang="en-US" dirty="0"/>
              <a:t>1</a:t>
            </a:r>
            <a:r>
              <a:rPr lang="en-US" baseline="30000" dirty="0"/>
              <a:t>st</a:t>
            </a:r>
            <a:r>
              <a:rPr lang="en-US" dirty="0"/>
              <a:t> reduction</a:t>
            </a:r>
          </a:p>
        </p:txBody>
      </p:sp>
      <p:cxnSp>
        <p:nvCxnSpPr>
          <p:cNvPr id="35" name="Straight Connector 34"/>
          <p:cNvCxnSpPr/>
          <p:nvPr/>
        </p:nvCxnSpPr>
        <p:spPr>
          <a:xfrm flipV="1">
            <a:off x="4962764" y="4996175"/>
            <a:ext cx="620785" cy="83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5723608" y="4819898"/>
            <a:ext cx="1692965" cy="369332"/>
          </a:xfrm>
          <a:prstGeom prst="rect">
            <a:avLst/>
          </a:prstGeom>
          <a:noFill/>
        </p:spPr>
        <p:txBody>
          <a:bodyPr wrap="square" rtlCol="0">
            <a:spAutoFit/>
          </a:bodyPr>
          <a:lstStyle/>
          <a:p>
            <a:r>
              <a:rPr lang="en-US" dirty="0"/>
              <a:t>2nd reduction</a:t>
            </a:r>
          </a:p>
        </p:txBody>
      </p:sp>
      <p:cxnSp>
        <p:nvCxnSpPr>
          <p:cNvPr id="44" name="Straight Arrow Connector 43"/>
          <p:cNvCxnSpPr/>
          <p:nvPr/>
        </p:nvCxnSpPr>
        <p:spPr>
          <a:xfrm>
            <a:off x="1795244" y="2021747"/>
            <a:ext cx="286542" cy="241587"/>
          </a:xfrm>
          <a:prstGeom prst="straightConnector1">
            <a:avLst/>
          </a:prstGeom>
          <a:ln w="317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517475" y="4941714"/>
            <a:ext cx="1554215" cy="646331"/>
          </a:xfrm>
          <a:prstGeom prst="rect">
            <a:avLst/>
          </a:prstGeom>
          <a:noFill/>
        </p:spPr>
        <p:txBody>
          <a:bodyPr wrap="square" rtlCol="0">
            <a:spAutoFit/>
          </a:bodyPr>
          <a:lstStyle/>
          <a:p>
            <a:pPr algn="ctr"/>
            <a:r>
              <a:rPr lang="en-US" dirty="0">
                <a:solidFill>
                  <a:srgbClr val="00B050"/>
                </a:solidFill>
              </a:rPr>
              <a:t>1832 cm</a:t>
            </a:r>
            <a:r>
              <a:rPr lang="en-US" baseline="30000" dirty="0">
                <a:solidFill>
                  <a:srgbClr val="00B050"/>
                </a:solidFill>
              </a:rPr>
              <a:t>-1</a:t>
            </a:r>
          </a:p>
          <a:p>
            <a:pPr algn="ctr"/>
            <a:r>
              <a:rPr lang="el-GR" dirty="0">
                <a:solidFill>
                  <a:srgbClr val="00B050"/>
                </a:solidFill>
              </a:rPr>
              <a:t>ν</a:t>
            </a:r>
            <a:r>
              <a:rPr lang="en-US" dirty="0">
                <a:solidFill>
                  <a:srgbClr val="00B050"/>
                </a:solidFill>
              </a:rPr>
              <a:t>(NO)</a:t>
            </a:r>
          </a:p>
        </p:txBody>
      </p:sp>
      <p:sp>
        <p:nvSpPr>
          <p:cNvPr id="42" name="TextBox 41"/>
          <p:cNvSpPr txBox="1"/>
          <p:nvPr/>
        </p:nvSpPr>
        <p:spPr>
          <a:xfrm>
            <a:off x="2801151" y="4846725"/>
            <a:ext cx="1554215" cy="646331"/>
          </a:xfrm>
          <a:prstGeom prst="rect">
            <a:avLst/>
          </a:prstGeom>
          <a:noFill/>
        </p:spPr>
        <p:txBody>
          <a:bodyPr wrap="square" rtlCol="0">
            <a:spAutoFit/>
          </a:bodyPr>
          <a:lstStyle/>
          <a:p>
            <a:pPr algn="ctr"/>
            <a:r>
              <a:rPr lang="en-US" dirty="0">
                <a:solidFill>
                  <a:srgbClr val="00B050"/>
                </a:solidFill>
              </a:rPr>
              <a:t>1633 cm</a:t>
            </a:r>
            <a:r>
              <a:rPr lang="en-US" baseline="30000" dirty="0">
                <a:solidFill>
                  <a:srgbClr val="00B050"/>
                </a:solidFill>
              </a:rPr>
              <a:t>-1</a:t>
            </a:r>
          </a:p>
          <a:p>
            <a:pPr algn="ctr"/>
            <a:r>
              <a:rPr lang="el-GR" dirty="0">
                <a:solidFill>
                  <a:srgbClr val="00B050"/>
                </a:solidFill>
              </a:rPr>
              <a:t>ν</a:t>
            </a:r>
            <a:r>
              <a:rPr lang="en-US" dirty="0">
                <a:solidFill>
                  <a:srgbClr val="00B050"/>
                </a:solidFill>
              </a:rPr>
              <a:t>(C=N)</a:t>
            </a:r>
          </a:p>
        </p:txBody>
      </p:sp>
      <p:sp>
        <p:nvSpPr>
          <p:cNvPr id="43" name="TextBox 42"/>
          <p:cNvSpPr txBox="1"/>
          <p:nvPr/>
        </p:nvSpPr>
        <p:spPr>
          <a:xfrm>
            <a:off x="2332219" y="1404104"/>
            <a:ext cx="1554215" cy="646331"/>
          </a:xfrm>
          <a:prstGeom prst="rect">
            <a:avLst/>
          </a:prstGeom>
          <a:noFill/>
        </p:spPr>
        <p:txBody>
          <a:bodyPr wrap="square" rtlCol="0">
            <a:spAutoFit/>
          </a:bodyPr>
          <a:lstStyle/>
          <a:p>
            <a:pPr algn="ctr"/>
            <a:r>
              <a:rPr lang="en-US" dirty="0">
                <a:solidFill>
                  <a:srgbClr val="00B050"/>
                </a:solidFill>
              </a:rPr>
              <a:t>1605 cm</a:t>
            </a:r>
            <a:r>
              <a:rPr lang="en-US" baseline="30000" dirty="0">
                <a:solidFill>
                  <a:srgbClr val="00B050"/>
                </a:solidFill>
              </a:rPr>
              <a:t>-1</a:t>
            </a:r>
          </a:p>
          <a:p>
            <a:pPr algn="ctr"/>
            <a:r>
              <a:rPr lang="el-GR" dirty="0">
                <a:solidFill>
                  <a:srgbClr val="00B050"/>
                </a:solidFill>
              </a:rPr>
              <a:t>ν</a:t>
            </a:r>
            <a:r>
              <a:rPr lang="en-US" dirty="0">
                <a:solidFill>
                  <a:srgbClr val="00B050"/>
                </a:solidFill>
              </a:rPr>
              <a:t>(C=N)</a:t>
            </a:r>
          </a:p>
        </p:txBody>
      </p:sp>
      <p:cxnSp>
        <p:nvCxnSpPr>
          <p:cNvPr id="48" name="Straight Arrow Connector 47"/>
          <p:cNvCxnSpPr/>
          <p:nvPr/>
        </p:nvCxnSpPr>
        <p:spPr>
          <a:xfrm>
            <a:off x="3463430" y="1821658"/>
            <a:ext cx="318469" cy="290292"/>
          </a:xfrm>
          <a:prstGeom prst="straightConnector1">
            <a:avLst/>
          </a:prstGeom>
          <a:ln w="317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4495948" y="1336756"/>
            <a:ext cx="1554215" cy="646331"/>
          </a:xfrm>
          <a:prstGeom prst="rect">
            <a:avLst/>
          </a:prstGeom>
          <a:noFill/>
        </p:spPr>
        <p:txBody>
          <a:bodyPr wrap="square" rtlCol="0">
            <a:spAutoFit/>
          </a:bodyPr>
          <a:lstStyle/>
          <a:p>
            <a:pPr algn="ctr"/>
            <a:r>
              <a:rPr lang="en-US" dirty="0">
                <a:solidFill>
                  <a:srgbClr val="00B050"/>
                </a:solidFill>
              </a:rPr>
              <a:t>1551 cm</a:t>
            </a:r>
            <a:r>
              <a:rPr lang="en-US" baseline="30000" dirty="0">
                <a:solidFill>
                  <a:srgbClr val="00B050"/>
                </a:solidFill>
              </a:rPr>
              <a:t>-1</a:t>
            </a:r>
          </a:p>
          <a:p>
            <a:pPr algn="ctr"/>
            <a:r>
              <a:rPr lang="el-GR" dirty="0">
                <a:solidFill>
                  <a:srgbClr val="00B050"/>
                </a:solidFill>
              </a:rPr>
              <a:t>ν</a:t>
            </a:r>
            <a:r>
              <a:rPr lang="en-US" dirty="0">
                <a:solidFill>
                  <a:srgbClr val="00B050"/>
                </a:solidFill>
              </a:rPr>
              <a:t>(C=N), ν(NO)</a:t>
            </a:r>
          </a:p>
        </p:txBody>
      </p:sp>
      <p:sp>
        <p:nvSpPr>
          <p:cNvPr id="50" name="TextBox 49"/>
          <p:cNvSpPr txBox="1"/>
          <p:nvPr/>
        </p:nvSpPr>
        <p:spPr>
          <a:xfrm>
            <a:off x="3871724" y="2925554"/>
            <a:ext cx="1554215" cy="646331"/>
          </a:xfrm>
          <a:prstGeom prst="rect">
            <a:avLst/>
          </a:prstGeom>
          <a:noFill/>
        </p:spPr>
        <p:txBody>
          <a:bodyPr wrap="square" rtlCol="0">
            <a:spAutoFit/>
          </a:bodyPr>
          <a:lstStyle/>
          <a:p>
            <a:pPr algn="ctr"/>
            <a:r>
              <a:rPr lang="en-US" dirty="0">
                <a:solidFill>
                  <a:srgbClr val="00B050"/>
                </a:solidFill>
              </a:rPr>
              <a:t>1517 cm</a:t>
            </a:r>
            <a:r>
              <a:rPr lang="en-US" baseline="30000" dirty="0">
                <a:solidFill>
                  <a:srgbClr val="00B050"/>
                </a:solidFill>
              </a:rPr>
              <a:t>-1</a:t>
            </a:r>
          </a:p>
          <a:p>
            <a:pPr algn="ctr"/>
            <a:r>
              <a:rPr lang="el-GR" dirty="0">
                <a:solidFill>
                  <a:srgbClr val="00B050"/>
                </a:solidFill>
              </a:rPr>
              <a:t>ν</a:t>
            </a:r>
            <a:r>
              <a:rPr lang="en-US" dirty="0">
                <a:solidFill>
                  <a:srgbClr val="00B050"/>
                </a:solidFill>
              </a:rPr>
              <a:t>(HC=N)?</a:t>
            </a:r>
          </a:p>
        </p:txBody>
      </p:sp>
      <p:cxnSp>
        <p:nvCxnSpPr>
          <p:cNvPr id="51" name="Straight Arrow Connector 50"/>
          <p:cNvCxnSpPr/>
          <p:nvPr/>
        </p:nvCxnSpPr>
        <p:spPr>
          <a:xfrm flipH="1">
            <a:off x="4407356" y="1521928"/>
            <a:ext cx="365980" cy="15581"/>
          </a:xfrm>
          <a:prstGeom prst="straightConnector1">
            <a:avLst/>
          </a:prstGeom>
          <a:ln w="317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4539461" y="2476394"/>
            <a:ext cx="0" cy="523972"/>
          </a:xfrm>
          <a:prstGeom prst="straightConnector1">
            <a:avLst/>
          </a:prstGeom>
          <a:ln w="317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5597389" y="3635330"/>
            <a:ext cx="1554215" cy="646331"/>
          </a:xfrm>
          <a:prstGeom prst="rect">
            <a:avLst/>
          </a:prstGeom>
          <a:noFill/>
        </p:spPr>
        <p:txBody>
          <a:bodyPr wrap="square" rtlCol="0">
            <a:spAutoFit/>
          </a:bodyPr>
          <a:lstStyle/>
          <a:p>
            <a:pPr algn="ctr"/>
            <a:r>
              <a:rPr lang="en-US" dirty="0">
                <a:solidFill>
                  <a:srgbClr val="00B050"/>
                </a:solidFill>
              </a:rPr>
              <a:t>1319 cm</a:t>
            </a:r>
            <a:r>
              <a:rPr lang="en-US" baseline="30000" dirty="0">
                <a:solidFill>
                  <a:srgbClr val="00B050"/>
                </a:solidFill>
              </a:rPr>
              <a:t>-1</a:t>
            </a:r>
          </a:p>
          <a:p>
            <a:pPr algn="ctr"/>
            <a:r>
              <a:rPr lang="en-US" dirty="0">
                <a:solidFill>
                  <a:srgbClr val="00B050"/>
                </a:solidFill>
              </a:rPr>
              <a:t>C-C-O*</a:t>
            </a:r>
          </a:p>
        </p:txBody>
      </p:sp>
      <p:cxnSp>
        <p:nvCxnSpPr>
          <p:cNvPr id="56" name="Straight Arrow Connector 55"/>
          <p:cNvCxnSpPr/>
          <p:nvPr/>
        </p:nvCxnSpPr>
        <p:spPr>
          <a:xfrm flipV="1">
            <a:off x="6192092" y="3145575"/>
            <a:ext cx="0" cy="523972"/>
          </a:xfrm>
          <a:prstGeom prst="straightConnector1">
            <a:avLst/>
          </a:prstGeom>
          <a:ln w="317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8394020" y="885520"/>
            <a:ext cx="3367232" cy="1764586"/>
          </a:xfrm>
          <a:prstGeom prst="rect">
            <a:avLst/>
          </a:prstGeom>
          <a:noFill/>
        </p:spPr>
        <p:txBody>
          <a:bodyPr wrap="square" rtlCol="0">
            <a:spAutoFit/>
          </a:bodyPr>
          <a:lstStyle/>
          <a:p>
            <a:pPr algn="ctr"/>
            <a:r>
              <a:rPr lang="en-US" dirty="0">
                <a:solidFill>
                  <a:srgbClr val="FF0000"/>
                </a:solidFill>
              </a:rPr>
              <a:t>1459, 1427 cm</a:t>
            </a:r>
            <a:r>
              <a:rPr lang="en-US" baseline="30000" dirty="0">
                <a:solidFill>
                  <a:srgbClr val="FF0000"/>
                </a:solidFill>
              </a:rPr>
              <a:t>-1</a:t>
            </a:r>
          </a:p>
          <a:p>
            <a:pPr algn="ctr"/>
            <a:r>
              <a:rPr lang="en-US" dirty="0">
                <a:solidFill>
                  <a:srgbClr val="FF0000"/>
                </a:solidFill>
              </a:rPr>
              <a:t>In doubly reduced. </a:t>
            </a:r>
          </a:p>
          <a:p>
            <a:pPr algn="ctr"/>
            <a:r>
              <a:rPr lang="en-US" dirty="0">
                <a:solidFill>
                  <a:srgbClr val="FF0000"/>
                </a:solidFill>
              </a:rPr>
              <a:t>Consistent** with {MNO}</a:t>
            </a:r>
            <a:r>
              <a:rPr lang="en-US" baseline="30000" dirty="0">
                <a:solidFill>
                  <a:srgbClr val="FF0000"/>
                </a:solidFill>
              </a:rPr>
              <a:t>8</a:t>
            </a:r>
            <a:r>
              <a:rPr lang="en-US" dirty="0">
                <a:solidFill>
                  <a:srgbClr val="FF0000"/>
                </a:solidFill>
              </a:rPr>
              <a:t> </a:t>
            </a:r>
          </a:p>
          <a:p>
            <a:pPr algn="ctr"/>
            <a:endParaRPr lang="en-US" dirty="0">
              <a:solidFill>
                <a:srgbClr val="FF0000"/>
              </a:solidFill>
            </a:endParaRPr>
          </a:p>
          <a:p>
            <a:pPr algn="ctr"/>
            <a:r>
              <a:rPr lang="en-US" dirty="0">
                <a:solidFill>
                  <a:srgbClr val="FF0000"/>
                </a:solidFill>
              </a:rPr>
              <a:t>[(TPP)Fe(NO)]</a:t>
            </a:r>
            <a:r>
              <a:rPr lang="en-US" sz="2800" baseline="30000" dirty="0">
                <a:solidFill>
                  <a:srgbClr val="FF0000"/>
                </a:solidFill>
              </a:rPr>
              <a:t>-</a:t>
            </a:r>
            <a:r>
              <a:rPr lang="en-US" dirty="0">
                <a:solidFill>
                  <a:srgbClr val="FF0000"/>
                </a:solidFill>
              </a:rPr>
              <a:t> has </a:t>
            </a:r>
            <a:r>
              <a:rPr lang="el-GR" dirty="0">
                <a:solidFill>
                  <a:srgbClr val="FF0000"/>
                </a:solidFill>
              </a:rPr>
              <a:t>ν</a:t>
            </a:r>
            <a:r>
              <a:rPr lang="en-US" dirty="0">
                <a:solidFill>
                  <a:srgbClr val="FF0000"/>
                </a:solidFill>
              </a:rPr>
              <a:t>(NO) </a:t>
            </a:r>
            <a:br>
              <a:rPr lang="en-US" dirty="0">
                <a:solidFill>
                  <a:srgbClr val="FF0000"/>
                </a:solidFill>
              </a:rPr>
            </a:br>
            <a:r>
              <a:rPr lang="en-US" dirty="0">
                <a:solidFill>
                  <a:srgbClr val="FF0000"/>
                </a:solidFill>
              </a:rPr>
              <a:t>at 1496 cm</a:t>
            </a:r>
            <a:r>
              <a:rPr lang="en-US" baseline="30000" dirty="0">
                <a:solidFill>
                  <a:srgbClr val="FF0000"/>
                </a:solidFill>
              </a:rPr>
              <a:t>-1</a:t>
            </a:r>
          </a:p>
        </p:txBody>
      </p:sp>
      <p:cxnSp>
        <p:nvCxnSpPr>
          <p:cNvPr id="58" name="Straight Arrow Connector 57"/>
          <p:cNvCxnSpPr/>
          <p:nvPr/>
        </p:nvCxnSpPr>
        <p:spPr>
          <a:xfrm flipH="1">
            <a:off x="5425940" y="1336756"/>
            <a:ext cx="3673947" cy="85851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8433980" y="4232544"/>
            <a:ext cx="3367232" cy="2031325"/>
          </a:xfrm>
          <a:prstGeom prst="rect">
            <a:avLst/>
          </a:prstGeom>
          <a:noFill/>
        </p:spPr>
        <p:txBody>
          <a:bodyPr wrap="square" rtlCol="0">
            <a:spAutoFit/>
          </a:bodyPr>
          <a:lstStyle/>
          <a:p>
            <a:pPr algn="ctr"/>
            <a:r>
              <a:rPr lang="en-US" dirty="0"/>
              <a:t>Also 2 overlapping C=N… 1605 cm</a:t>
            </a:r>
            <a:r>
              <a:rPr lang="en-US" baseline="30000" dirty="0"/>
              <a:t>-1</a:t>
            </a:r>
            <a:r>
              <a:rPr lang="en-US" dirty="0"/>
              <a:t> has intensity decreasing + increasing from different bands</a:t>
            </a:r>
          </a:p>
          <a:p>
            <a:endParaRPr lang="en-US" dirty="0"/>
          </a:p>
          <a:p>
            <a:pPr algn="ctr"/>
            <a:r>
              <a:rPr lang="en-US" dirty="0"/>
              <a:t>Also see in CsPF</a:t>
            </a:r>
            <a:r>
              <a:rPr lang="en-US" baseline="-25000" dirty="0"/>
              <a:t>6</a:t>
            </a:r>
            <a:r>
              <a:rPr lang="en-US" dirty="0"/>
              <a:t>/CH</a:t>
            </a:r>
            <a:r>
              <a:rPr lang="en-US" baseline="-25000" dirty="0"/>
              <a:t>3</a:t>
            </a:r>
            <a:r>
              <a:rPr lang="en-US" dirty="0"/>
              <a:t>CN:</a:t>
            </a:r>
          </a:p>
          <a:p>
            <a:pPr algn="ctr"/>
            <a:r>
              <a:rPr lang="en-US" dirty="0"/>
              <a:t>1251</a:t>
            </a:r>
            <a:r>
              <a:rPr lang="en-US" dirty="0">
                <a:sym typeface="Wingdings 3" panose="05040102010807070707" pitchFamily="18" charset="2"/>
              </a:rPr>
              <a:t>, 1234</a:t>
            </a:r>
          </a:p>
          <a:p>
            <a:pPr algn="ctr"/>
            <a:r>
              <a:rPr lang="en-US" dirty="0"/>
              <a:t>1169</a:t>
            </a:r>
            <a:r>
              <a:rPr lang="en-US" dirty="0">
                <a:sym typeface="Wingdings 3" panose="05040102010807070707" pitchFamily="18" charset="2"/>
              </a:rPr>
              <a:t>, 1157</a:t>
            </a:r>
            <a:r>
              <a:rPr lang="en-US" dirty="0"/>
              <a:t> cm</a:t>
            </a:r>
            <a:r>
              <a:rPr lang="en-US" baseline="30000" dirty="0"/>
              <a:t>-1</a:t>
            </a:r>
            <a:endParaRPr lang="en-US" dirty="0"/>
          </a:p>
        </p:txBody>
      </p:sp>
      <p:sp>
        <p:nvSpPr>
          <p:cNvPr id="62" name="TextBox 61"/>
          <p:cNvSpPr txBox="1"/>
          <p:nvPr/>
        </p:nvSpPr>
        <p:spPr>
          <a:xfrm>
            <a:off x="8362654" y="2962800"/>
            <a:ext cx="3590488" cy="923330"/>
          </a:xfrm>
          <a:prstGeom prst="rect">
            <a:avLst/>
          </a:prstGeom>
          <a:noFill/>
        </p:spPr>
        <p:txBody>
          <a:bodyPr wrap="square" rtlCol="0">
            <a:spAutoFit/>
          </a:bodyPr>
          <a:lstStyle/>
          <a:p>
            <a:pPr algn="ctr"/>
            <a:r>
              <a:rPr lang="en-US" dirty="0">
                <a:solidFill>
                  <a:srgbClr val="7030A0"/>
                </a:solidFill>
              </a:rPr>
              <a:t>Wait? Both linear and bent NO’s?</a:t>
            </a:r>
          </a:p>
          <a:p>
            <a:pPr algn="ctr"/>
            <a:r>
              <a:rPr lang="el-GR" dirty="0">
                <a:solidFill>
                  <a:srgbClr val="7030A0"/>
                </a:solidFill>
              </a:rPr>
              <a:t>μ</a:t>
            </a:r>
            <a:r>
              <a:rPr lang="en-US" dirty="0">
                <a:solidFill>
                  <a:srgbClr val="7030A0"/>
                </a:solidFill>
              </a:rPr>
              <a:t>-</a:t>
            </a:r>
            <a:r>
              <a:rPr lang="en-US" dirty="0" err="1">
                <a:solidFill>
                  <a:srgbClr val="7030A0"/>
                </a:solidFill>
              </a:rPr>
              <a:t>chloro</a:t>
            </a:r>
            <a:r>
              <a:rPr lang="en-US" dirty="0">
                <a:solidFill>
                  <a:srgbClr val="7030A0"/>
                </a:solidFill>
              </a:rPr>
              <a:t>-or </a:t>
            </a:r>
            <a:r>
              <a:rPr lang="el-GR" dirty="0">
                <a:solidFill>
                  <a:srgbClr val="7030A0"/>
                </a:solidFill>
              </a:rPr>
              <a:t>μ</a:t>
            </a:r>
            <a:r>
              <a:rPr lang="en-US" dirty="0">
                <a:solidFill>
                  <a:srgbClr val="7030A0"/>
                </a:solidFill>
              </a:rPr>
              <a:t>-</a:t>
            </a:r>
            <a:r>
              <a:rPr lang="en-US" dirty="0" err="1">
                <a:solidFill>
                  <a:srgbClr val="7030A0"/>
                </a:solidFill>
              </a:rPr>
              <a:t>oxo</a:t>
            </a:r>
            <a:r>
              <a:rPr lang="en-US" dirty="0">
                <a:solidFill>
                  <a:srgbClr val="7030A0"/>
                </a:solidFill>
              </a:rPr>
              <a:t> mixed </a:t>
            </a:r>
            <a:r>
              <a:rPr lang="en-US" dirty="0" err="1">
                <a:solidFill>
                  <a:srgbClr val="7030A0"/>
                </a:solidFill>
              </a:rPr>
              <a:t>valent</a:t>
            </a:r>
            <a:r>
              <a:rPr lang="en-US" dirty="0">
                <a:solidFill>
                  <a:srgbClr val="7030A0"/>
                </a:solidFill>
              </a:rPr>
              <a:t>?</a:t>
            </a:r>
          </a:p>
          <a:p>
            <a:pPr algn="ctr"/>
            <a:r>
              <a:rPr lang="en-US" dirty="0">
                <a:solidFill>
                  <a:srgbClr val="7030A0"/>
                </a:solidFill>
              </a:rPr>
              <a:t>Still investigating.</a:t>
            </a:r>
          </a:p>
        </p:txBody>
      </p:sp>
      <p:sp>
        <p:nvSpPr>
          <p:cNvPr id="4" name="Slide Number Placeholder 3"/>
          <p:cNvSpPr>
            <a:spLocks noGrp="1"/>
          </p:cNvSpPr>
          <p:nvPr>
            <p:ph type="sldNum" sz="quarter" idx="12"/>
          </p:nvPr>
        </p:nvSpPr>
        <p:spPr/>
        <p:txBody>
          <a:bodyPr/>
          <a:lstStyle/>
          <a:p>
            <a:fld id="{1492A356-5EAC-4463-A1E8-E8E5E0606B9A}" type="slidenum">
              <a:rPr lang="en-US" smtClean="0"/>
              <a:t>49</a:t>
            </a:fld>
            <a:endParaRPr lang="en-US"/>
          </a:p>
        </p:txBody>
      </p:sp>
      <p:sp>
        <p:nvSpPr>
          <p:cNvPr id="5" name="TextBox 4"/>
          <p:cNvSpPr txBox="1"/>
          <p:nvPr/>
        </p:nvSpPr>
        <p:spPr>
          <a:xfrm>
            <a:off x="5929504" y="6250197"/>
            <a:ext cx="4768229" cy="276999"/>
          </a:xfrm>
          <a:prstGeom prst="rect">
            <a:avLst/>
          </a:prstGeom>
          <a:noFill/>
        </p:spPr>
        <p:txBody>
          <a:bodyPr wrap="square" rtlCol="0">
            <a:spAutoFit/>
          </a:bodyPr>
          <a:lstStyle/>
          <a:p>
            <a:r>
              <a:rPr lang="en-US" sz="1200" dirty="0"/>
              <a:t>*consistent with </a:t>
            </a:r>
            <a:r>
              <a:rPr lang="en-US" sz="1200" dirty="0" err="1"/>
              <a:t>Bordini</a:t>
            </a:r>
            <a:r>
              <a:rPr lang="en-US" sz="1200" dirty="0"/>
              <a:t> et al </a:t>
            </a:r>
            <a:r>
              <a:rPr lang="en-US" sz="1200" i="1" dirty="0" err="1"/>
              <a:t>Inorg</a:t>
            </a:r>
            <a:r>
              <a:rPr lang="en-US" sz="1200" i="1" dirty="0"/>
              <a:t>. </a:t>
            </a:r>
            <a:r>
              <a:rPr lang="en-US" sz="1200" i="1" dirty="0" err="1"/>
              <a:t>Chem</a:t>
            </a:r>
            <a:r>
              <a:rPr lang="en-US" sz="1200" i="1" dirty="0"/>
              <a:t> </a:t>
            </a:r>
            <a:r>
              <a:rPr lang="en-US" sz="1200" b="1" dirty="0"/>
              <a:t>2002</a:t>
            </a:r>
            <a:r>
              <a:rPr lang="en-US" sz="1200" dirty="0"/>
              <a:t>, </a:t>
            </a:r>
            <a:r>
              <a:rPr lang="en-US" sz="1200" i="1" dirty="0"/>
              <a:t>41</a:t>
            </a:r>
            <a:r>
              <a:rPr lang="en-US" sz="1200" dirty="0"/>
              <a:t>, 5410-5416</a:t>
            </a:r>
          </a:p>
        </p:txBody>
      </p:sp>
      <p:sp>
        <p:nvSpPr>
          <p:cNvPr id="54" name="TextBox 53"/>
          <p:cNvSpPr txBox="1"/>
          <p:nvPr/>
        </p:nvSpPr>
        <p:spPr>
          <a:xfrm>
            <a:off x="5853917" y="6494386"/>
            <a:ext cx="4723157" cy="276999"/>
          </a:xfrm>
          <a:prstGeom prst="rect">
            <a:avLst/>
          </a:prstGeom>
          <a:noFill/>
        </p:spPr>
        <p:txBody>
          <a:bodyPr wrap="square" rtlCol="0">
            <a:spAutoFit/>
          </a:bodyPr>
          <a:lstStyle/>
          <a:p>
            <a:r>
              <a:rPr lang="en-US" sz="1200" dirty="0"/>
              <a:t>**Ling et al, </a:t>
            </a:r>
            <a:r>
              <a:rPr lang="en-US" sz="1200" i="1" dirty="0"/>
              <a:t>J. Am. Chem. Soc</a:t>
            </a:r>
            <a:r>
              <a:rPr lang="en-US" sz="1200" dirty="0"/>
              <a:t>. </a:t>
            </a:r>
            <a:r>
              <a:rPr lang="en-US" sz="1200" b="1" dirty="0"/>
              <a:t>2010</a:t>
            </a:r>
            <a:r>
              <a:rPr lang="en-US" sz="1200" dirty="0"/>
              <a:t>, </a:t>
            </a:r>
            <a:r>
              <a:rPr lang="en-US" sz="1200" i="1" dirty="0"/>
              <a:t>132</a:t>
            </a:r>
            <a:r>
              <a:rPr lang="en-US" sz="1200" dirty="0"/>
              <a:t>, 1583-1591 + refs therein.</a:t>
            </a:r>
          </a:p>
        </p:txBody>
      </p:sp>
    </p:spTree>
    <p:extLst>
      <p:ext uri="{BB962C8B-B14F-4D97-AF65-F5344CB8AC3E}">
        <p14:creationId xmlns:p14="http://schemas.microsoft.com/office/powerpoint/2010/main" val="536986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7DBC5-3934-44F1-96BE-9DDEA9A45A92}"/>
              </a:ext>
            </a:extLst>
          </p:cNvPr>
          <p:cNvSpPr>
            <a:spLocks noGrp="1"/>
          </p:cNvSpPr>
          <p:nvPr>
            <p:ph type="title"/>
          </p:nvPr>
        </p:nvSpPr>
        <p:spPr/>
        <p:txBody>
          <a:bodyPr/>
          <a:lstStyle/>
          <a:p>
            <a:r>
              <a:rPr lang="en-US" b="1" dirty="0">
                <a:solidFill>
                  <a:srgbClr val="7030A0"/>
                </a:solidFill>
              </a:rPr>
              <a:t>Purpose of our research?</a:t>
            </a:r>
          </a:p>
        </p:txBody>
      </p:sp>
      <p:pic>
        <p:nvPicPr>
          <p:cNvPr id="6" name="Content Placeholder 5">
            <a:extLst>
              <a:ext uri="{FF2B5EF4-FFF2-40B4-BE49-F238E27FC236}">
                <a16:creationId xmlns:a16="http://schemas.microsoft.com/office/drawing/2014/main" id="{BAD0C0B1-4860-4CCE-BEB6-3BB8A5A5872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84767" y="1355853"/>
            <a:ext cx="5482331" cy="4204494"/>
          </a:xfrm>
        </p:spPr>
      </p:pic>
      <p:sp>
        <p:nvSpPr>
          <p:cNvPr id="4" name="Rectangle 3">
            <a:extLst>
              <a:ext uri="{FF2B5EF4-FFF2-40B4-BE49-F238E27FC236}">
                <a16:creationId xmlns:a16="http://schemas.microsoft.com/office/drawing/2014/main" id="{7B6D78B5-0824-420B-99D8-06DD6C0CA822}"/>
              </a:ext>
            </a:extLst>
          </p:cNvPr>
          <p:cNvSpPr/>
          <p:nvPr/>
        </p:nvSpPr>
        <p:spPr>
          <a:xfrm>
            <a:off x="5477931" y="6090864"/>
            <a:ext cx="6096000" cy="646331"/>
          </a:xfrm>
          <a:prstGeom prst="rect">
            <a:avLst/>
          </a:prstGeom>
        </p:spPr>
        <p:txBody>
          <a:bodyPr>
            <a:spAutoFit/>
          </a:bodyPr>
          <a:lstStyle/>
          <a:p>
            <a:pPr algn="ctr"/>
            <a:r>
              <a:rPr lang="en-US" sz="1200" dirty="0">
                <a:hlinkClick r:id="rId4"/>
              </a:rPr>
              <a:t>https://commons.wikimedia.org/wiki/File:Frost_azoto_smallsize.gif</a:t>
            </a:r>
            <a:endParaRPr lang="en-US" sz="1200" dirty="0"/>
          </a:p>
          <a:p>
            <a:pPr algn="ctr"/>
            <a:r>
              <a:rPr lang="en-US" sz="1200" dirty="0"/>
              <a:t>The  original uploader was Svante at Italian Wikipedia. / CC BY-SA (http://creativecommons.org/licenses/by-sa/3.0/)</a:t>
            </a:r>
          </a:p>
        </p:txBody>
      </p:sp>
      <p:sp>
        <p:nvSpPr>
          <p:cNvPr id="7" name="TextBox 6">
            <a:extLst>
              <a:ext uri="{FF2B5EF4-FFF2-40B4-BE49-F238E27FC236}">
                <a16:creationId xmlns:a16="http://schemas.microsoft.com/office/drawing/2014/main" id="{4A14E95D-6801-448E-B2BA-B838ED2BBB85}"/>
              </a:ext>
            </a:extLst>
          </p:cNvPr>
          <p:cNvSpPr txBox="1"/>
          <p:nvPr/>
        </p:nvSpPr>
        <p:spPr>
          <a:xfrm>
            <a:off x="7107765" y="1024462"/>
            <a:ext cx="2836333" cy="369332"/>
          </a:xfrm>
          <a:prstGeom prst="rect">
            <a:avLst/>
          </a:prstGeom>
          <a:noFill/>
        </p:spPr>
        <p:txBody>
          <a:bodyPr wrap="square" rtlCol="0">
            <a:spAutoFit/>
          </a:bodyPr>
          <a:lstStyle/>
          <a:p>
            <a:r>
              <a:rPr lang="en-US" dirty="0"/>
              <a:t>Frost Diagram for Nitrogen</a:t>
            </a:r>
          </a:p>
        </p:txBody>
      </p:sp>
      <p:sp>
        <p:nvSpPr>
          <p:cNvPr id="8" name="TextBox 7">
            <a:extLst>
              <a:ext uri="{FF2B5EF4-FFF2-40B4-BE49-F238E27FC236}">
                <a16:creationId xmlns:a16="http://schemas.microsoft.com/office/drawing/2014/main" id="{52428BD2-A466-4101-A18E-6358FD33D597}"/>
              </a:ext>
            </a:extLst>
          </p:cNvPr>
          <p:cNvSpPr txBox="1"/>
          <p:nvPr/>
        </p:nvSpPr>
        <p:spPr>
          <a:xfrm>
            <a:off x="5909733" y="5560347"/>
            <a:ext cx="5545665" cy="523220"/>
          </a:xfrm>
          <a:prstGeom prst="rect">
            <a:avLst/>
          </a:prstGeom>
          <a:noFill/>
        </p:spPr>
        <p:txBody>
          <a:bodyPr wrap="square" rtlCol="0">
            <a:spAutoFit/>
          </a:bodyPr>
          <a:lstStyle/>
          <a:p>
            <a:pPr algn="ctr"/>
            <a:r>
              <a:rPr lang="en-US" sz="1400" b="1" dirty="0"/>
              <a:t>Y-axis is proportional to max useful work that can be done by a transformation via </a:t>
            </a:r>
            <a:r>
              <a:rPr lang="el-GR" sz="1400" b="1" dirty="0"/>
              <a:t>Δ</a:t>
            </a:r>
            <a:r>
              <a:rPr lang="en-US" sz="1400" b="1" dirty="0"/>
              <a:t>G = - </a:t>
            </a:r>
            <a:r>
              <a:rPr lang="en-US" sz="1400" b="1" dirty="0" err="1"/>
              <a:t>nFE</a:t>
            </a:r>
            <a:endParaRPr lang="en-US" sz="1400" b="1" dirty="0"/>
          </a:p>
        </p:txBody>
      </p:sp>
      <p:sp>
        <p:nvSpPr>
          <p:cNvPr id="9" name="TextBox 8">
            <a:extLst>
              <a:ext uri="{FF2B5EF4-FFF2-40B4-BE49-F238E27FC236}">
                <a16:creationId xmlns:a16="http://schemas.microsoft.com/office/drawing/2014/main" id="{DE34B1A0-7257-4E92-B59F-206B64C8980C}"/>
              </a:ext>
            </a:extLst>
          </p:cNvPr>
          <p:cNvSpPr txBox="1"/>
          <p:nvPr/>
        </p:nvSpPr>
        <p:spPr>
          <a:xfrm>
            <a:off x="838200" y="1769533"/>
            <a:ext cx="4639731" cy="3970318"/>
          </a:xfrm>
          <a:prstGeom prst="rect">
            <a:avLst/>
          </a:prstGeom>
          <a:noFill/>
        </p:spPr>
        <p:txBody>
          <a:bodyPr wrap="square" rtlCol="0">
            <a:spAutoFit/>
          </a:bodyPr>
          <a:lstStyle/>
          <a:p>
            <a:pPr marL="285750" indent="-285750">
              <a:buFont typeface="Arial" panose="020B0604020202020204" pitchFamily="34" charset="0"/>
              <a:buChar char="•"/>
            </a:pPr>
            <a:r>
              <a:rPr lang="en-US" dirty="0"/>
              <a:t>Transformations of nitrogen / oxygen / hydrogen compounds are very important for living processes.</a:t>
            </a:r>
          </a:p>
          <a:p>
            <a:pPr marL="285750" indent="-285750">
              <a:buFont typeface="Arial" panose="020B0604020202020204" pitchFamily="34" charset="0"/>
              <a:buChar char="•"/>
            </a:pPr>
            <a:r>
              <a:rPr lang="en-US" dirty="0"/>
              <a:t>Ultimately, N-atoms in biomolecules have to come from N</a:t>
            </a:r>
            <a:r>
              <a:rPr lang="en-US" baseline="-25000" dirty="0"/>
              <a:t>2</a:t>
            </a:r>
            <a:r>
              <a:rPr lang="en-US" dirty="0"/>
              <a:t> by N</a:t>
            </a:r>
            <a:r>
              <a:rPr lang="en-US" baseline="-25000" dirty="0"/>
              <a:t>2</a:t>
            </a:r>
            <a:r>
              <a:rPr lang="en-US" dirty="0"/>
              <a:t>-fixation, or generation of NO</a:t>
            </a:r>
            <a:r>
              <a:rPr lang="en-US" baseline="-25000" dirty="0"/>
              <a:t>x</a:t>
            </a:r>
            <a:r>
              <a:rPr lang="en-US" dirty="0"/>
              <a:t> from lightning or other high energy processes.</a:t>
            </a:r>
          </a:p>
          <a:p>
            <a:pPr marL="285750" indent="-285750">
              <a:buFont typeface="Arial" panose="020B0604020202020204" pitchFamily="34" charset="0"/>
              <a:buChar char="•"/>
            </a:pPr>
            <a:r>
              <a:rPr lang="en-US" dirty="0"/>
              <a:t>I’ve talked about N</a:t>
            </a:r>
            <a:r>
              <a:rPr lang="en-US" baseline="-25000" dirty="0"/>
              <a:t>2</a:t>
            </a:r>
            <a:r>
              <a:rPr lang="en-US" dirty="0"/>
              <a:t>-fixation previously, but “denitrification” is also important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NO</a:t>
            </a:r>
            <a:r>
              <a:rPr lang="en-US" baseline="-25000" dirty="0"/>
              <a:t>3</a:t>
            </a:r>
            <a:r>
              <a:rPr lang="en-US" baseline="30000" dirty="0"/>
              <a:t>–</a:t>
            </a:r>
            <a:r>
              <a:rPr lang="en-US" dirty="0"/>
              <a:t> </a:t>
            </a:r>
            <a:r>
              <a:rPr lang="en-US" dirty="0">
                <a:sym typeface="Wingdings 3" panose="05040102010807070707" pitchFamily="18" charset="2"/>
              </a:rPr>
              <a:t> </a:t>
            </a:r>
            <a:r>
              <a:rPr lang="en-US" dirty="0"/>
              <a:t>NO</a:t>
            </a:r>
            <a:r>
              <a:rPr lang="en-US" baseline="-25000" dirty="0"/>
              <a:t>2</a:t>
            </a:r>
            <a:r>
              <a:rPr lang="en-US" baseline="30000" dirty="0"/>
              <a:t>–</a:t>
            </a:r>
            <a:r>
              <a:rPr lang="en-US" dirty="0">
                <a:sym typeface="Wingdings 3" panose="05040102010807070707" pitchFamily="18" charset="2"/>
              </a:rPr>
              <a:t>  </a:t>
            </a:r>
            <a:r>
              <a:rPr lang="en-US" dirty="0"/>
              <a:t>NO</a:t>
            </a:r>
            <a:r>
              <a:rPr lang="en-US" dirty="0">
                <a:sym typeface="Wingdings 3" panose="05040102010807070707" pitchFamily="18" charset="2"/>
              </a:rPr>
              <a:t>  </a:t>
            </a:r>
            <a:r>
              <a:rPr lang="en-US" dirty="0"/>
              <a:t>N</a:t>
            </a:r>
            <a:r>
              <a:rPr lang="en-US" baseline="-25000" dirty="0"/>
              <a:t>2</a:t>
            </a:r>
            <a:r>
              <a:rPr lang="en-US" dirty="0"/>
              <a:t>O</a:t>
            </a:r>
            <a:r>
              <a:rPr lang="en-US" dirty="0">
                <a:sym typeface="Wingdings 3" panose="05040102010807070707" pitchFamily="18" charset="2"/>
              </a:rPr>
              <a:t>  </a:t>
            </a:r>
            <a:r>
              <a:rPr lang="en-US" dirty="0"/>
              <a:t>N</a:t>
            </a:r>
            <a:r>
              <a:rPr lang="en-US" baseline="-25000" dirty="0"/>
              <a:t>2</a:t>
            </a:r>
            <a:endParaRPr lang="en-US" dirty="0"/>
          </a:p>
          <a:p>
            <a:pPr marL="285750" indent="-285750">
              <a:buFont typeface="Arial" panose="020B0604020202020204" pitchFamily="34" charset="0"/>
              <a:buChar char="•"/>
            </a:pPr>
            <a:endParaRPr lang="en-US" dirty="0"/>
          </a:p>
          <a:p>
            <a:endParaRPr lang="en-US" dirty="0"/>
          </a:p>
          <a:p>
            <a:endParaRPr lang="en-US" dirty="0"/>
          </a:p>
        </p:txBody>
      </p:sp>
      <p:sp>
        <p:nvSpPr>
          <p:cNvPr id="10" name="Slide Number Placeholder 9">
            <a:extLst>
              <a:ext uri="{FF2B5EF4-FFF2-40B4-BE49-F238E27FC236}">
                <a16:creationId xmlns:a16="http://schemas.microsoft.com/office/drawing/2014/main" id="{DAECE0C2-1141-443C-BB2B-502C1A118B11}"/>
              </a:ext>
            </a:extLst>
          </p:cNvPr>
          <p:cNvSpPr>
            <a:spLocks noGrp="1"/>
          </p:cNvSpPr>
          <p:nvPr>
            <p:ph type="sldNum" sz="quarter" idx="12"/>
          </p:nvPr>
        </p:nvSpPr>
        <p:spPr/>
        <p:txBody>
          <a:bodyPr/>
          <a:lstStyle/>
          <a:p>
            <a:fld id="{3654332C-6395-46EC-AE99-A6CA29B9639D}" type="slidenum">
              <a:rPr lang="en-US" smtClean="0"/>
              <a:t>5</a:t>
            </a:fld>
            <a:endParaRPr lang="en-US"/>
          </a:p>
        </p:txBody>
      </p:sp>
    </p:spTree>
    <p:extLst>
      <p:ext uri="{BB962C8B-B14F-4D97-AF65-F5344CB8AC3E}">
        <p14:creationId xmlns:p14="http://schemas.microsoft.com/office/powerpoint/2010/main" val="22185269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620" y="564294"/>
            <a:ext cx="5779883" cy="814579"/>
          </a:xfrm>
        </p:spPr>
        <p:txBody>
          <a:bodyPr>
            <a:normAutofit/>
          </a:bodyPr>
          <a:lstStyle/>
          <a:p>
            <a:r>
              <a:rPr lang="en-US" sz="3200" b="1" dirty="0">
                <a:solidFill>
                  <a:srgbClr val="7030A0"/>
                </a:solidFill>
              </a:rPr>
              <a:t>Reactions with </a:t>
            </a:r>
            <a:r>
              <a:rPr lang="en-US" sz="3200" b="1" dirty="0">
                <a:solidFill>
                  <a:srgbClr val="7030A0"/>
                </a:solidFill>
                <a:sym typeface="Wingdings" panose="05000000000000000000" pitchFamily="2" charset="2"/>
              </a:rPr>
              <a:t>H</a:t>
            </a:r>
            <a:r>
              <a:rPr lang="en-US" sz="3200" b="1" baseline="30000" dirty="0">
                <a:solidFill>
                  <a:srgbClr val="7030A0"/>
                </a:solidFill>
                <a:sym typeface="Wingdings" panose="05000000000000000000" pitchFamily="2" charset="2"/>
              </a:rPr>
              <a:t>+</a:t>
            </a:r>
            <a:r>
              <a:rPr lang="en-US" sz="3200" b="1" dirty="0">
                <a:solidFill>
                  <a:srgbClr val="7030A0"/>
                </a:solidFill>
                <a:sym typeface="Wingdings" panose="05000000000000000000" pitchFamily="2" charset="2"/>
              </a:rPr>
              <a:t> sources</a:t>
            </a:r>
            <a:endParaRPr lang="en-US" sz="3200" b="1" dirty="0">
              <a:solidFill>
                <a:srgbClr val="7030A0"/>
              </a:solidFill>
            </a:endParaRPr>
          </a:p>
        </p:txBody>
      </p:sp>
      <p:sp>
        <p:nvSpPr>
          <p:cNvPr id="4" name="Slide Number Placeholder 3"/>
          <p:cNvSpPr>
            <a:spLocks noGrp="1"/>
          </p:cNvSpPr>
          <p:nvPr>
            <p:ph type="sldNum" sz="quarter" idx="12"/>
          </p:nvPr>
        </p:nvSpPr>
        <p:spPr/>
        <p:txBody>
          <a:bodyPr/>
          <a:lstStyle/>
          <a:p>
            <a:fld id="{1492A356-5EAC-4463-A1E8-E8E5E0606B9A}" type="slidenum">
              <a:rPr lang="en-US" smtClean="0"/>
              <a:t>50</a:t>
            </a:fld>
            <a:endParaRPr lang="en-US"/>
          </a:p>
        </p:txBody>
      </p:sp>
      <p:grpSp>
        <p:nvGrpSpPr>
          <p:cNvPr id="26" name="Group 25"/>
          <p:cNvGrpSpPr>
            <a:grpSpLocks noChangeAspect="1"/>
          </p:cNvGrpSpPr>
          <p:nvPr/>
        </p:nvGrpSpPr>
        <p:grpSpPr>
          <a:xfrm>
            <a:off x="1357882" y="1563268"/>
            <a:ext cx="9476235" cy="4355739"/>
            <a:chOff x="153909" y="706176"/>
            <a:chExt cx="6731258" cy="3094014"/>
          </a:xfrm>
        </p:grpSpPr>
        <p:sp>
          <p:nvSpPr>
            <p:cNvPr id="21" name="Rectangle 20"/>
            <p:cNvSpPr/>
            <p:nvPr/>
          </p:nvSpPr>
          <p:spPr>
            <a:xfrm>
              <a:off x="153909" y="706176"/>
              <a:ext cx="6731258" cy="3094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262375" y="990639"/>
              <a:ext cx="3657608" cy="2743206"/>
              <a:chOff x="366375" y="4050729"/>
              <a:chExt cx="3657608" cy="2743206"/>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375" y="4050729"/>
                <a:ext cx="3657608" cy="2743206"/>
              </a:xfrm>
              <a:prstGeom prst="rect">
                <a:avLst/>
              </a:prstGeom>
            </p:spPr>
          </p:pic>
          <p:sp>
            <p:nvSpPr>
              <p:cNvPr id="15" name="TextBox 14"/>
              <p:cNvSpPr txBox="1"/>
              <p:nvPr/>
            </p:nvSpPr>
            <p:spPr>
              <a:xfrm>
                <a:off x="1543303" y="6014728"/>
                <a:ext cx="2254313" cy="369332"/>
              </a:xfrm>
              <a:prstGeom prst="rect">
                <a:avLst/>
              </a:prstGeom>
              <a:noFill/>
            </p:spPr>
            <p:txBody>
              <a:bodyPr wrap="square" rtlCol="0">
                <a:spAutoFit/>
              </a:bodyPr>
              <a:lstStyle/>
              <a:p>
                <a:r>
                  <a:rPr lang="en-US" dirty="0">
                    <a:solidFill>
                      <a:srgbClr val="00B050"/>
                    </a:solidFill>
                  </a:rPr>
                  <a:t>1 </a:t>
                </a:r>
                <a:r>
                  <a:rPr lang="en-US" dirty="0" err="1">
                    <a:solidFill>
                      <a:srgbClr val="00B050"/>
                    </a:solidFill>
                  </a:rPr>
                  <a:t>mM</a:t>
                </a:r>
                <a:r>
                  <a:rPr lang="en-US" dirty="0">
                    <a:solidFill>
                      <a:srgbClr val="00B050"/>
                    </a:solidFill>
                  </a:rPr>
                  <a:t> </a:t>
                </a:r>
                <a:r>
                  <a:rPr lang="en-US" dirty="0" err="1">
                    <a:solidFill>
                      <a:srgbClr val="00B050"/>
                    </a:solidFill>
                  </a:rPr>
                  <a:t>RuCl</a:t>
                </a:r>
                <a:r>
                  <a:rPr lang="en-US" dirty="0">
                    <a:solidFill>
                      <a:srgbClr val="00B050"/>
                    </a:solidFill>
                  </a:rPr>
                  <a:t> in THF</a:t>
                </a:r>
              </a:p>
            </p:txBody>
          </p:sp>
        </p:grpSp>
        <p:sp>
          <p:nvSpPr>
            <p:cNvPr id="19" name="TextBox 18"/>
            <p:cNvSpPr txBox="1"/>
            <p:nvPr/>
          </p:nvSpPr>
          <p:spPr>
            <a:xfrm>
              <a:off x="4080315" y="1624195"/>
              <a:ext cx="2525917"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FFFF00"/>
                  </a:solidFill>
                </a:rPr>
                <a:t>H</a:t>
              </a:r>
              <a:r>
                <a:rPr lang="en-US" baseline="30000" dirty="0">
                  <a:solidFill>
                    <a:srgbClr val="FFFF00"/>
                  </a:solidFill>
                </a:rPr>
                <a:t>+</a:t>
              </a:r>
              <a:r>
                <a:rPr lang="en-US" dirty="0">
                  <a:solidFill>
                    <a:srgbClr val="FFFF00"/>
                  </a:solidFill>
                </a:rPr>
                <a:t> affects reversibility of 2</a:t>
              </a:r>
              <a:r>
                <a:rPr lang="en-US" baseline="30000" dirty="0">
                  <a:solidFill>
                    <a:srgbClr val="FFFF00"/>
                  </a:solidFill>
                </a:rPr>
                <a:t>nd</a:t>
              </a:r>
              <a:r>
                <a:rPr lang="en-US" dirty="0">
                  <a:solidFill>
                    <a:srgbClr val="FFFF00"/>
                  </a:solidFill>
                </a:rPr>
                <a:t> wave. </a:t>
              </a:r>
            </a:p>
            <a:p>
              <a:pPr marL="285750" indent="-285750">
                <a:buFont typeface="Arial" panose="020B0604020202020204" pitchFamily="34" charset="0"/>
                <a:buChar char="•"/>
              </a:pPr>
              <a:r>
                <a:rPr lang="en-US" dirty="0">
                  <a:solidFill>
                    <a:srgbClr val="FFFF00"/>
                  </a:solidFill>
                </a:rPr>
                <a:t>1</a:t>
              </a:r>
              <a:r>
                <a:rPr lang="en-US" baseline="30000" dirty="0">
                  <a:solidFill>
                    <a:srgbClr val="FFFF00"/>
                  </a:solidFill>
                </a:rPr>
                <a:t>st</a:t>
              </a:r>
              <a:r>
                <a:rPr lang="en-US" dirty="0">
                  <a:solidFill>
                    <a:srgbClr val="FFFF00"/>
                  </a:solidFill>
                </a:rPr>
                <a:t> wave not affected much.</a:t>
              </a:r>
            </a:p>
          </p:txBody>
        </p:sp>
        <p:sp>
          <p:nvSpPr>
            <p:cNvPr id="20" name="TextBox 19"/>
            <p:cNvSpPr txBox="1"/>
            <p:nvPr/>
          </p:nvSpPr>
          <p:spPr>
            <a:xfrm>
              <a:off x="4151196" y="1085047"/>
              <a:ext cx="2733971" cy="369332"/>
            </a:xfrm>
            <a:prstGeom prst="rect">
              <a:avLst/>
            </a:prstGeom>
            <a:noFill/>
          </p:spPr>
          <p:txBody>
            <a:bodyPr wrap="square" rtlCol="0">
              <a:spAutoFit/>
            </a:bodyPr>
            <a:lstStyle/>
            <a:p>
              <a:r>
                <a:rPr lang="en-US" b="1" dirty="0">
                  <a:solidFill>
                    <a:srgbClr val="FFFF00"/>
                  </a:solidFill>
                </a:rPr>
                <a:t>Add 1 </a:t>
              </a:r>
              <a:r>
                <a:rPr lang="en-US" b="1" dirty="0" err="1">
                  <a:solidFill>
                    <a:srgbClr val="FFFF00"/>
                  </a:solidFill>
                </a:rPr>
                <a:t>equiv</a:t>
              </a:r>
              <a:r>
                <a:rPr lang="en-US" b="1" dirty="0">
                  <a:solidFill>
                    <a:srgbClr val="FFFF00"/>
                  </a:solidFill>
                </a:rPr>
                <a:t>  CF</a:t>
              </a:r>
              <a:r>
                <a:rPr lang="en-US" b="1" baseline="-25000" dirty="0">
                  <a:solidFill>
                    <a:srgbClr val="FFFF00"/>
                  </a:solidFill>
                </a:rPr>
                <a:t>3</a:t>
              </a:r>
              <a:r>
                <a:rPr lang="en-US" b="1" dirty="0">
                  <a:solidFill>
                    <a:srgbClr val="FFFF00"/>
                  </a:solidFill>
                </a:rPr>
                <a:t>-C</a:t>
              </a:r>
              <a:r>
                <a:rPr lang="en-US" b="1" baseline="-25000" dirty="0">
                  <a:solidFill>
                    <a:srgbClr val="FFFF00"/>
                  </a:solidFill>
                </a:rPr>
                <a:t>6</a:t>
              </a:r>
              <a:r>
                <a:rPr lang="en-US" b="1" dirty="0">
                  <a:solidFill>
                    <a:srgbClr val="FFFF00"/>
                  </a:solidFill>
                </a:rPr>
                <a:t>H</a:t>
              </a:r>
              <a:r>
                <a:rPr lang="en-US" b="1" baseline="-25000" dirty="0">
                  <a:solidFill>
                    <a:srgbClr val="FFFF00"/>
                  </a:solidFill>
                </a:rPr>
                <a:t>4</a:t>
              </a:r>
              <a:r>
                <a:rPr lang="en-US" b="1" dirty="0">
                  <a:solidFill>
                    <a:srgbClr val="FFFF00"/>
                  </a:solidFill>
                </a:rPr>
                <a:t>-OH</a:t>
              </a:r>
            </a:p>
          </p:txBody>
        </p:sp>
      </p:grpSp>
    </p:spTree>
    <p:extLst>
      <p:ext uri="{BB962C8B-B14F-4D97-AF65-F5344CB8AC3E}">
        <p14:creationId xmlns:p14="http://schemas.microsoft.com/office/powerpoint/2010/main" val="20943120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4700" y="1206050"/>
            <a:ext cx="8063865" cy="4789170"/>
          </a:xfrm>
          <a:prstGeom prst="rect">
            <a:avLst/>
          </a:prstGeom>
        </p:spPr>
      </p:pic>
      <p:sp>
        <p:nvSpPr>
          <p:cNvPr id="41" name="TextBox 40"/>
          <p:cNvSpPr txBox="1"/>
          <p:nvPr/>
        </p:nvSpPr>
        <p:spPr>
          <a:xfrm>
            <a:off x="458997" y="2643635"/>
            <a:ext cx="1554215" cy="646331"/>
          </a:xfrm>
          <a:prstGeom prst="rect">
            <a:avLst/>
          </a:prstGeom>
          <a:noFill/>
        </p:spPr>
        <p:txBody>
          <a:bodyPr wrap="square" rtlCol="0">
            <a:spAutoFit/>
          </a:bodyPr>
          <a:lstStyle/>
          <a:p>
            <a:pPr algn="ctr"/>
            <a:r>
              <a:rPr lang="en-US" dirty="0">
                <a:solidFill>
                  <a:srgbClr val="00B050"/>
                </a:solidFill>
              </a:rPr>
              <a:t>1814 cm</a:t>
            </a:r>
            <a:r>
              <a:rPr lang="en-US" baseline="30000" dirty="0">
                <a:solidFill>
                  <a:srgbClr val="00B050"/>
                </a:solidFill>
              </a:rPr>
              <a:t>-1</a:t>
            </a:r>
          </a:p>
          <a:p>
            <a:pPr algn="ctr"/>
            <a:r>
              <a:rPr lang="el-GR" dirty="0">
                <a:solidFill>
                  <a:srgbClr val="00B050"/>
                </a:solidFill>
              </a:rPr>
              <a:t>ν</a:t>
            </a:r>
            <a:r>
              <a:rPr lang="en-US" dirty="0">
                <a:solidFill>
                  <a:srgbClr val="00B050"/>
                </a:solidFill>
              </a:rPr>
              <a:t>(NO)</a:t>
            </a:r>
          </a:p>
        </p:txBody>
      </p:sp>
      <p:sp>
        <p:nvSpPr>
          <p:cNvPr id="2" name="Title 1"/>
          <p:cNvSpPr>
            <a:spLocks noGrp="1"/>
          </p:cNvSpPr>
          <p:nvPr>
            <p:ph type="title"/>
          </p:nvPr>
        </p:nvSpPr>
        <p:spPr>
          <a:xfrm>
            <a:off x="0" y="17026"/>
            <a:ext cx="6014906" cy="1325563"/>
          </a:xfrm>
        </p:spPr>
        <p:txBody>
          <a:bodyPr>
            <a:normAutofit/>
          </a:bodyPr>
          <a:lstStyle/>
          <a:p>
            <a:r>
              <a:rPr lang="en-US" sz="3200" b="1" dirty="0">
                <a:solidFill>
                  <a:srgbClr val="7030A0"/>
                </a:solidFill>
              </a:rPr>
              <a:t>IR-SEC with proton sources</a:t>
            </a:r>
          </a:p>
        </p:txBody>
      </p:sp>
      <p:sp>
        <p:nvSpPr>
          <p:cNvPr id="22" name="Rectangle 21"/>
          <p:cNvSpPr/>
          <p:nvPr/>
        </p:nvSpPr>
        <p:spPr>
          <a:xfrm>
            <a:off x="7051533" y="5748047"/>
            <a:ext cx="342900" cy="141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6897857" y="5537763"/>
            <a:ext cx="624840" cy="746777"/>
            <a:chOff x="2115808" y="5734400"/>
            <a:chExt cx="624840" cy="746777"/>
          </a:xfrm>
        </p:grpSpPr>
        <p:cxnSp>
          <p:nvCxnSpPr>
            <p:cNvPr id="19" name="Straight Connector 18"/>
            <p:cNvCxnSpPr/>
            <p:nvPr/>
          </p:nvCxnSpPr>
          <p:spPr>
            <a:xfrm>
              <a:off x="2419839" y="5734400"/>
              <a:ext cx="8389" cy="4613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115808" y="6142623"/>
              <a:ext cx="624840" cy="338554"/>
            </a:xfrm>
            <a:prstGeom prst="rect">
              <a:avLst/>
            </a:prstGeom>
            <a:noFill/>
          </p:spPr>
          <p:txBody>
            <a:bodyPr wrap="square" rtlCol="0">
              <a:spAutoFit/>
            </a:bodyPr>
            <a:lstStyle/>
            <a:p>
              <a:pPr algn="ctr"/>
              <a:r>
                <a:rPr lang="en-US" sz="1600" dirty="0"/>
                <a:t>1200</a:t>
              </a:r>
            </a:p>
          </p:txBody>
        </p:sp>
      </p:grpSp>
      <p:sp>
        <p:nvSpPr>
          <p:cNvPr id="23" name="Rectangle 22"/>
          <p:cNvSpPr/>
          <p:nvPr/>
        </p:nvSpPr>
        <p:spPr>
          <a:xfrm>
            <a:off x="5425939" y="5723851"/>
            <a:ext cx="342900" cy="141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380708" y="5723851"/>
            <a:ext cx="342900" cy="141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646669" y="5726665"/>
            <a:ext cx="342900" cy="141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989319" y="5723851"/>
            <a:ext cx="342900" cy="141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71345" y="5711710"/>
            <a:ext cx="342900" cy="141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207497" y="5525681"/>
            <a:ext cx="624840" cy="746777"/>
            <a:chOff x="2115808" y="5734400"/>
            <a:chExt cx="624840" cy="746777"/>
          </a:xfrm>
        </p:grpSpPr>
        <p:cxnSp>
          <p:nvCxnSpPr>
            <p:cNvPr id="6" name="Straight Connector 5"/>
            <p:cNvCxnSpPr/>
            <p:nvPr/>
          </p:nvCxnSpPr>
          <p:spPr>
            <a:xfrm>
              <a:off x="2419839" y="5734400"/>
              <a:ext cx="8389" cy="4613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115808" y="6142623"/>
              <a:ext cx="624840" cy="338554"/>
            </a:xfrm>
            <a:prstGeom prst="rect">
              <a:avLst/>
            </a:prstGeom>
            <a:noFill/>
          </p:spPr>
          <p:txBody>
            <a:bodyPr wrap="square" rtlCol="0">
              <a:spAutoFit/>
            </a:bodyPr>
            <a:lstStyle/>
            <a:p>
              <a:pPr algn="ctr"/>
              <a:r>
                <a:rPr lang="en-US" sz="1600" dirty="0"/>
                <a:t>2000</a:t>
              </a:r>
            </a:p>
          </p:txBody>
        </p:sp>
      </p:grpSp>
      <p:grpSp>
        <p:nvGrpSpPr>
          <p:cNvPr id="9" name="Group 8"/>
          <p:cNvGrpSpPr/>
          <p:nvPr/>
        </p:nvGrpSpPr>
        <p:grpSpPr>
          <a:xfrm>
            <a:off x="1864847" y="5525681"/>
            <a:ext cx="624840" cy="746777"/>
            <a:chOff x="2115808" y="5734400"/>
            <a:chExt cx="624840" cy="746777"/>
          </a:xfrm>
        </p:grpSpPr>
        <p:cxnSp>
          <p:nvCxnSpPr>
            <p:cNvPr id="10" name="Straight Connector 9"/>
            <p:cNvCxnSpPr/>
            <p:nvPr/>
          </p:nvCxnSpPr>
          <p:spPr>
            <a:xfrm>
              <a:off x="2419839" y="5734400"/>
              <a:ext cx="8389" cy="4613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115808" y="6142623"/>
              <a:ext cx="624840" cy="338554"/>
            </a:xfrm>
            <a:prstGeom prst="rect">
              <a:avLst/>
            </a:prstGeom>
            <a:noFill/>
          </p:spPr>
          <p:txBody>
            <a:bodyPr wrap="square" rtlCol="0">
              <a:spAutoFit/>
            </a:bodyPr>
            <a:lstStyle/>
            <a:p>
              <a:pPr algn="ctr"/>
              <a:r>
                <a:rPr lang="en-US" sz="1600" dirty="0"/>
                <a:t>1800</a:t>
              </a:r>
            </a:p>
          </p:txBody>
        </p:sp>
      </p:grpSp>
      <p:grpSp>
        <p:nvGrpSpPr>
          <p:cNvPr id="12" name="Group 11"/>
          <p:cNvGrpSpPr/>
          <p:nvPr/>
        </p:nvGrpSpPr>
        <p:grpSpPr>
          <a:xfrm>
            <a:off x="3556487" y="5525681"/>
            <a:ext cx="624840" cy="746777"/>
            <a:chOff x="2115808" y="5734400"/>
            <a:chExt cx="624840" cy="746777"/>
          </a:xfrm>
        </p:grpSpPr>
        <p:cxnSp>
          <p:nvCxnSpPr>
            <p:cNvPr id="13" name="Straight Connector 12"/>
            <p:cNvCxnSpPr/>
            <p:nvPr/>
          </p:nvCxnSpPr>
          <p:spPr>
            <a:xfrm>
              <a:off x="2419839" y="5734400"/>
              <a:ext cx="8389" cy="4613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115808" y="6142623"/>
              <a:ext cx="624840" cy="338554"/>
            </a:xfrm>
            <a:prstGeom prst="rect">
              <a:avLst/>
            </a:prstGeom>
            <a:noFill/>
          </p:spPr>
          <p:txBody>
            <a:bodyPr wrap="square" rtlCol="0">
              <a:spAutoFit/>
            </a:bodyPr>
            <a:lstStyle/>
            <a:p>
              <a:pPr algn="ctr"/>
              <a:r>
                <a:rPr lang="en-US" sz="1600" dirty="0"/>
                <a:t>1600</a:t>
              </a:r>
            </a:p>
          </p:txBody>
        </p:sp>
      </p:grpSp>
      <p:grpSp>
        <p:nvGrpSpPr>
          <p:cNvPr id="15" name="Group 14"/>
          <p:cNvGrpSpPr/>
          <p:nvPr/>
        </p:nvGrpSpPr>
        <p:grpSpPr>
          <a:xfrm>
            <a:off x="5229077" y="5525681"/>
            <a:ext cx="624840" cy="746777"/>
            <a:chOff x="2115808" y="5734400"/>
            <a:chExt cx="624840" cy="746777"/>
          </a:xfrm>
        </p:grpSpPr>
        <p:cxnSp>
          <p:nvCxnSpPr>
            <p:cNvPr id="16" name="Straight Connector 15"/>
            <p:cNvCxnSpPr/>
            <p:nvPr/>
          </p:nvCxnSpPr>
          <p:spPr>
            <a:xfrm>
              <a:off x="2419839" y="5734400"/>
              <a:ext cx="8389" cy="4613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115808" y="6142623"/>
              <a:ext cx="624840" cy="338554"/>
            </a:xfrm>
            <a:prstGeom prst="rect">
              <a:avLst/>
            </a:prstGeom>
            <a:noFill/>
          </p:spPr>
          <p:txBody>
            <a:bodyPr wrap="square" rtlCol="0">
              <a:spAutoFit/>
            </a:bodyPr>
            <a:lstStyle/>
            <a:p>
              <a:pPr algn="ctr"/>
              <a:r>
                <a:rPr lang="en-US" sz="1600" dirty="0"/>
                <a:t>1400</a:t>
              </a:r>
            </a:p>
          </p:txBody>
        </p:sp>
      </p:grpSp>
      <p:sp>
        <p:nvSpPr>
          <p:cNvPr id="28" name="TextBox 27"/>
          <p:cNvSpPr txBox="1"/>
          <p:nvPr/>
        </p:nvSpPr>
        <p:spPr>
          <a:xfrm>
            <a:off x="2588189" y="6166414"/>
            <a:ext cx="3447875" cy="369332"/>
          </a:xfrm>
          <a:prstGeom prst="rect">
            <a:avLst/>
          </a:prstGeom>
          <a:noFill/>
        </p:spPr>
        <p:txBody>
          <a:bodyPr wrap="square" rtlCol="0">
            <a:spAutoFit/>
          </a:bodyPr>
          <a:lstStyle/>
          <a:p>
            <a:pPr algn="ctr"/>
            <a:r>
              <a:rPr lang="en-US" dirty="0"/>
              <a:t>Wavenumber, cm</a:t>
            </a:r>
            <a:r>
              <a:rPr lang="en-US" baseline="30000" dirty="0"/>
              <a:t>-1</a:t>
            </a:r>
          </a:p>
        </p:txBody>
      </p:sp>
      <p:sp>
        <p:nvSpPr>
          <p:cNvPr id="29" name="TextBox 28"/>
          <p:cNvSpPr txBox="1"/>
          <p:nvPr/>
        </p:nvSpPr>
        <p:spPr>
          <a:xfrm>
            <a:off x="6271591" y="378648"/>
            <a:ext cx="5489661" cy="830997"/>
          </a:xfrm>
          <a:prstGeom prst="rect">
            <a:avLst/>
          </a:prstGeom>
          <a:noFill/>
        </p:spPr>
        <p:txBody>
          <a:bodyPr wrap="square" rtlCol="0">
            <a:spAutoFit/>
          </a:bodyPr>
          <a:lstStyle/>
          <a:p>
            <a:r>
              <a:rPr lang="en-US" sz="2400" dirty="0"/>
              <a:t>2 </a:t>
            </a:r>
            <a:r>
              <a:rPr lang="en-US" sz="2400" dirty="0" err="1"/>
              <a:t>mM</a:t>
            </a:r>
            <a:r>
              <a:rPr lang="en-US" sz="2400" dirty="0"/>
              <a:t> Ru(</a:t>
            </a:r>
            <a:r>
              <a:rPr lang="en-US" sz="2400" dirty="0" err="1"/>
              <a:t>salchy</a:t>
            </a:r>
            <a:r>
              <a:rPr lang="en-US" sz="2400" dirty="0"/>
              <a:t>)(NO)(Cl) in </a:t>
            </a:r>
            <a:r>
              <a:rPr lang="en-US" sz="2400" b="1" dirty="0">
                <a:solidFill>
                  <a:srgbClr val="FF0000"/>
                </a:solidFill>
              </a:rPr>
              <a:t>CD</a:t>
            </a:r>
            <a:r>
              <a:rPr lang="en-US" sz="2400" b="1" baseline="-25000" dirty="0">
                <a:solidFill>
                  <a:srgbClr val="FF0000"/>
                </a:solidFill>
              </a:rPr>
              <a:t>3</a:t>
            </a:r>
            <a:r>
              <a:rPr lang="en-US" sz="2400" b="1" dirty="0">
                <a:solidFill>
                  <a:srgbClr val="FF0000"/>
                </a:solidFill>
              </a:rPr>
              <a:t>CN</a:t>
            </a:r>
            <a:r>
              <a:rPr lang="en-US" sz="2400" dirty="0"/>
              <a:t> / CsPF</a:t>
            </a:r>
            <a:r>
              <a:rPr lang="en-US" sz="2400" baseline="-25000" dirty="0"/>
              <a:t>6</a:t>
            </a:r>
            <a:endParaRPr lang="en-US" sz="2400" dirty="0"/>
          </a:p>
          <a:p>
            <a:pPr algn="ctr"/>
            <a:r>
              <a:rPr lang="en-US" sz="2400" b="1" dirty="0">
                <a:solidFill>
                  <a:srgbClr val="FF0000"/>
                </a:solidFill>
              </a:rPr>
              <a:t>+ </a:t>
            </a:r>
            <a:r>
              <a:rPr lang="en-US" sz="2400" b="1" i="1" dirty="0">
                <a:solidFill>
                  <a:srgbClr val="FF0000"/>
                </a:solidFill>
              </a:rPr>
              <a:t>p</a:t>
            </a:r>
            <a:r>
              <a:rPr lang="en-US" sz="2400" b="1" dirty="0">
                <a:solidFill>
                  <a:srgbClr val="FF0000"/>
                </a:solidFill>
              </a:rPr>
              <a:t>-HO-C</a:t>
            </a:r>
            <a:r>
              <a:rPr lang="en-US" sz="2400" b="1" baseline="-25000" dirty="0">
                <a:solidFill>
                  <a:srgbClr val="FF0000"/>
                </a:solidFill>
              </a:rPr>
              <a:t>6</a:t>
            </a:r>
            <a:r>
              <a:rPr lang="en-US" sz="2400" b="1" dirty="0">
                <a:solidFill>
                  <a:srgbClr val="FF0000"/>
                </a:solidFill>
              </a:rPr>
              <a:t>H</a:t>
            </a:r>
            <a:r>
              <a:rPr lang="en-US" sz="2400" b="1" baseline="-25000" dirty="0">
                <a:solidFill>
                  <a:srgbClr val="FF0000"/>
                </a:solidFill>
              </a:rPr>
              <a:t>4</a:t>
            </a:r>
            <a:r>
              <a:rPr lang="en-US" sz="2400" b="1" dirty="0">
                <a:solidFill>
                  <a:srgbClr val="FF0000"/>
                </a:solidFill>
              </a:rPr>
              <a:t>-CF</a:t>
            </a:r>
            <a:r>
              <a:rPr lang="en-US" sz="2400" b="1" baseline="-25000" dirty="0">
                <a:solidFill>
                  <a:srgbClr val="FF0000"/>
                </a:solidFill>
              </a:rPr>
              <a:t>3</a:t>
            </a:r>
          </a:p>
        </p:txBody>
      </p:sp>
      <p:cxnSp>
        <p:nvCxnSpPr>
          <p:cNvPr id="31" name="Straight Connector 30"/>
          <p:cNvCxnSpPr/>
          <p:nvPr/>
        </p:nvCxnSpPr>
        <p:spPr>
          <a:xfrm flipV="1">
            <a:off x="8581938" y="1949620"/>
            <a:ext cx="620785" cy="8389"/>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9342782" y="1773343"/>
            <a:ext cx="1692965" cy="369332"/>
          </a:xfrm>
          <a:prstGeom prst="rect">
            <a:avLst/>
          </a:prstGeom>
          <a:noFill/>
        </p:spPr>
        <p:txBody>
          <a:bodyPr wrap="square" rtlCol="0">
            <a:spAutoFit/>
          </a:bodyPr>
          <a:lstStyle/>
          <a:p>
            <a:r>
              <a:rPr lang="en-US" dirty="0"/>
              <a:t>1</a:t>
            </a:r>
            <a:r>
              <a:rPr lang="en-US" baseline="30000" dirty="0"/>
              <a:t>st</a:t>
            </a:r>
            <a:r>
              <a:rPr lang="en-US" dirty="0"/>
              <a:t> reduction</a:t>
            </a:r>
          </a:p>
        </p:txBody>
      </p:sp>
      <p:cxnSp>
        <p:nvCxnSpPr>
          <p:cNvPr id="35" name="Straight Connector 34"/>
          <p:cNvCxnSpPr/>
          <p:nvPr/>
        </p:nvCxnSpPr>
        <p:spPr>
          <a:xfrm flipV="1">
            <a:off x="8581938" y="2476394"/>
            <a:ext cx="620785" cy="83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9342782" y="2300117"/>
            <a:ext cx="1692965" cy="369332"/>
          </a:xfrm>
          <a:prstGeom prst="rect">
            <a:avLst/>
          </a:prstGeom>
          <a:noFill/>
        </p:spPr>
        <p:txBody>
          <a:bodyPr wrap="square" rtlCol="0">
            <a:spAutoFit/>
          </a:bodyPr>
          <a:lstStyle/>
          <a:p>
            <a:r>
              <a:rPr lang="en-US" dirty="0"/>
              <a:t>2nd reduction</a:t>
            </a:r>
          </a:p>
        </p:txBody>
      </p:sp>
      <p:cxnSp>
        <p:nvCxnSpPr>
          <p:cNvPr id="44" name="Straight Arrow Connector 43"/>
          <p:cNvCxnSpPr/>
          <p:nvPr/>
        </p:nvCxnSpPr>
        <p:spPr>
          <a:xfrm>
            <a:off x="1621703" y="3204504"/>
            <a:ext cx="286542" cy="241587"/>
          </a:xfrm>
          <a:prstGeom prst="straightConnector1">
            <a:avLst/>
          </a:prstGeom>
          <a:ln w="317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35104" y="4602112"/>
            <a:ext cx="1554215" cy="646331"/>
          </a:xfrm>
          <a:prstGeom prst="rect">
            <a:avLst/>
          </a:prstGeom>
          <a:noFill/>
        </p:spPr>
        <p:txBody>
          <a:bodyPr wrap="square" rtlCol="0">
            <a:spAutoFit/>
          </a:bodyPr>
          <a:lstStyle/>
          <a:p>
            <a:pPr algn="ctr"/>
            <a:r>
              <a:rPr lang="en-US" dirty="0">
                <a:solidFill>
                  <a:srgbClr val="00B050"/>
                </a:solidFill>
              </a:rPr>
              <a:t>1837 cm</a:t>
            </a:r>
            <a:r>
              <a:rPr lang="en-US" baseline="30000" dirty="0">
                <a:solidFill>
                  <a:srgbClr val="00B050"/>
                </a:solidFill>
              </a:rPr>
              <a:t>-1</a:t>
            </a:r>
          </a:p>
          <a:p>
            <a:pPr algn="ctr"/>
            <a:r>
              <a:rPr lang="el-GR" dirty="0">
                <a:solidFill>
                  <a:srgbClr val="00B050"/>
                </a:solidFill>
              </a:rPr>
              <a:t>ν</a:t>
            </a:r>
            <a:r>
              <a:rPr lang="en-US" dirty="0">
                <a:solidFill>
                  <a:srgbClr val="00B050"/>
                </a:solidFill>
              </a:rPr>
              <a:t>(NO)</a:t>
            </a:r>
          </a:p>
        </p:txBody>
      </p:sp>
      <p:sp>
        <p:nvSpPr>
          <p:cNvPr id="42" name="TextBox 41"/>
          <p:cNvSpPr txBox="1"/>
          <p:nvPr/>
        </p:nvSpPr>
        <p:spPr>
          <a:xfrm>
            <a:off x="3405261" y="4925277"/>
            <a:ext cx="1554215" cy="646331"/>
          </a:xfrm>
          <a:prstGeom prst="rect">
            <a:avLst/>
          </a:prstGeom>
          <a:noFill/>
        </p:spPr>
        <p:txBody>
          <a:bodyPr wrap="square" rtlCol="0">
            <a:spAutoFit/>
          </a:bodyPr>
          <a:lstStyle/>
          <a:p>
            <a:pPr algn="ctr"/>
            <a:r>
              <a:rPr lang="en-US" dirty="0">
                <a:solidFill>
                  <a:srgbClr val="00B050"/>
                </a:solidFill>
              </a:rPr>
              <a:t>1630 cm</a:t>
            </a:r>
            <a:r>
              <a:rPr lang="en-US" baseline="30000" dirty="0">
                <a:solidFill>
                  <a:srgbClr val="00B050"/>
                </a:solidFill>
              </a:rPr>
              <a:t>-1</a:t>
            </a:r>
          </a:p>
          <a:p>
            <a:pPr algn="ctr"/>
            <a:r>
              <a:rPr lang="el-GR" dirty="0">
                <a:solidFill>
                  <a:srgbClr val="00B050"/>
                </a:solidFill>
              </a:rPr>
              <a:t>ν</a:t>
            </a:r>
            <a:r>
              <a:rPr lang="en-US" dirty="0">
                <a:solidFill>
                  <a:srgbClr val="00B050"/>
                </a:solidFill>
              </a:rPr>
              <a:t>(C=N)</a:t>
            </a:r>
          </a:p>
        </p:txBody>
      </p:sp>
      <p:sp>
        <p:nvSpPr>
          <p:cNvPr id="43" name="TextBox 42"/>
          <p:cNvSpPr txBox="1"/>
          <p:nvPr/>
        </p:nvSpPr>
        <p:spPr>
          <a:xfrm>
            <a:off x="2332219" y="1404104"/>
            <a:ext cx="1554215" cy="369332"/>
          </a:xfrm>
          <a:prstGeom prst="rect">
            <a:avLst/>
          </a:prstGeom>
          <a:noFill/>
        </p:spPr>
        <p:txBody>
          <a:bodyPr wrap="square" rtlCol="0">
            <a:spAutoFit/>
          </a:bodyPr>
          <a:lstStyle/>
          <a:p>
            <a:pPr algn="ctr"/>
            <a:r>
              <a:rPr lang="en-US" dirty="0">
                <a:solidFill>
                  <a:srgbClr val="00B050"/>
                </a:solidFill>
              </a:rPr>
              <a:t>1589 cm</a:t>
            </a:r>
            <a:r>
              <a:rPr lang="en-US" baseline="30000" dirty="0">
                <a:solidFill>
                  <a:srgbClr val="00B050"/>
                </a:solidFill>
              </a:rPr>
              <a:t>-1</a:t>
            </a:r>
          </a:p>
        </p:txBody>
      </p:sp>
      <p:cxnSp>
        <p:nvCxnSpPr>
          <p:cNvPr id="48" name="Straight Arrow Connector 47"/>
          <p:cNvCxnSpPr/>
          <p:nvPr/>
        </p:nvCxnSpPr>
        <p:spPr>
          <a:xfrm>
            <a:off x="3463430" y="1821658"/>
            <a:ext cx="318469" cy="290292"/>
          </a:xfrm>
          <a:prstGeom prst="straightConnector1">
            <a:avLst/>
          </a:prstGeom>
          <a:ln w="317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4561165" y="1267075"/>
            <a:ext cx="1554215" cy="369332"/>
          </a:xfrm>
          <a:prstGeom prst="rect">
            <a:avLst/>
          </a:prstGeom>
          <a:noFill/>
        </p:spPr>
        <p:txBody>
          <a:bodyPr wrap="square" rtlCol="0">
            <a:spAutoFit/>
          </a:bodyPr>
          <a:lstStyle/>
          <a:p>
            <a:pPr algn="ctr"/>
            <a:r>
              <a:rPr lang="en-US" dirty="0">
                <a:solidFill>
                  <a:srgbClr val="00B050"/>
                </a:solidFill>
              </a:rPr>
              <a:t>1506 cm</a:t>
            </a:r>
            <a:r>
              <a:rPr lang="en-US" baseline="30000" dirty="0">
                <a:solidFill>
                  <a:srgbClr val="00B050"/>
                </a:solidFill>
              </a:rPr>
              <a:t>-1</a:t>
            </a:r>
            <a:endParaRPr lang="en-US" dirty="0">
              <a:solidFill>
                <a:srgbClr val="00B050"/>
              </a:solidFill>
            </a:endParaRPr>
          </a:p>
        </p:txBody>
      </p:sp>
      <p:sp>
        <p:nvSpPr>
          <p:cNvPr id="50" name="TextBox 49"/>
          <p:cNvSpPr txBox="1"/>
          <p:nvPr/>
        </p:nvSpPr>
        <p:spPr>
          <a:xfrm>
            <a:off x="3674862" y="4309764"/>
            <a:ext cx="1554215" cy="369332"/>
          </a:xfrm>
          <a:prstGeom prst="rect">
            <a:avLst/>
          </a:prstGeom>
          <a:noFill/>
        </p:spPr>
        <p:txBody>
          <a:bodyPr wrap="square" rtlCol="0">
            <a:spAutoFit/>
          </a:bodyPr>
          <a:lstStyle/>
          <a:p>
            <a:pPr algn="ctr"/>
            <a:r>
              <a:rPr lang="en-US" dirty="0">
                <a:solidFill>
                  <a:srgbClr val="00B050"/>
                </a:solidFill>
              </a:rPr>
              <a:t>1526</a:t>
            </a:r>
            <a:endParaRPr lang="en-US" baseline="30000" dirty="0">
              <a:solidFill>
                <a:srgbClr val="00B050"/>
              </a:solidFill>
            </a:endParaRPr>
          </a:p>
        </p:txBody>
      </p:sp>
      <p:cxnSp>
        <p:nvCxnSpPr>
          <p:cNvPr id="51" name="Straight Arrow Connector 50"/>
          <p:cNvCxnSpPr/>
          <p:nvPr/>
        </p:nvCxnSpPr>
        <p:spPr>
          <a:xfrm flipH="1">
            <a:off x="4668466" y="1451741"/>
            <a:ext cx="175798" cy="200540"/>
          </a:xfrm>
          <a:prstGeom prst="straightConnector1">
            <a:avLst/>
          </a:prstGeom>
          <a:ln w="317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5446205" y="4511998"/>
            <a:ext cx="1554215" cy="369332"/>
          </a:xfrm>
          <a:prstGeom prst="rect">
            <a:avLst/>
          </a:prstGeom>
          <a:noFill/>
        </p:spPr>
        <p:txBody>
          <a:bodyPr wrap="square" rtlCol="0">
            <a:spAutoFit/>
          </a:bodyPr>
          <a:lstStyle/>
          <a:p>
            <a:pPr algn="ctr"/>
            <a:r>
              <a:rPr lang="en-US" dirty="0">
                <a:solidFill>
                  <a:srgbClr val="00B050"/>
                </a:solidFill>
              </a:rPr>
              <a:t>1328 cm</a:t>
            </a:r>
            <a:r>
              <a:rPr lang="en-US" baseline="30000" dirty="0">
                <a:solidFill>
                  <a:srgbClr val="00B050"/>
                </a:solidFill>
              </a:rPr>
              <a:t>-1</a:t>
            </a:r>
          </a:p>
        </p:txBody>
      </p:sp>
      <p:sp>
        <p:nvSpPr>
          <p:cNvPr id="5" name="TextBox 4"/>
          <p:cNvSpPr txBox="1"/>
          <p:nvPr/>
        </p:nvSpPr>
        <p:spPr>
          <a:xfrm>
            <a:off x="511528" y="3470104"/>
            <a:ext cx="985599" cy="369332"/>
          </a:xfrm>
          <a:prstGeom prst="rect">
            <a:avLst/>
          </a:prstGeom>
          <a:noFill/>
        </p:spPr>
        <p:txBody>
          <a:bodyPr wrap="square" rtlCol="0">
            <a:spAutoFit/>
          </a:bodyPr>
          <a:lstStyle/>
          <a:p>
            <a:r>
              <a:rPr lang="en-US" dirty="0"/>
              <a:t>Artifact</a:t>
            </a:r>
          </a:p>
        </p:txBody>
      </p:sp>
      <p:sp>
        <p:nvSpPr>
          <p:cNvPr id="52" name="TextBox 51"/>
          <p:cNvSpPr txBox="1"/>
          <p:nvPr/>
        </p:nvSpPr>
        <p:spPr>
          <a:xfrm>
            <a:off x="1864847" y="4837263"/>
            <a:ext cx="1554215" cy="646331"/>
          </a:xfrm>
          <a:prstGeom prst="rect">
            <a:avLst/>
          </a:prstGeom>
          <a:noFill/>
        </p:spPr>
        <p:txBody>
          <a:bodyPr wrap="square" rtlCol="0">
            <a:spAutoFit/>
          </a:bodyPr>
          <a:lstStyle/>
          <a:p>
            <a:pPr algn="ctr"/>
            <a:r>
              <a:rPr lang="en-US" dirty="0">
                <a:solidFill>
                  <a:srgbClr val="00B050"/>
                </a:solidFill>
              </a:rPr>
              <a:t>1717 cm</a:t>
            </a:r>
            <a:r>
              <a:rPr lang="en-US" baseline="30000" dirty="0">
                <a:solidFill>
                  <a:srgbClr val="00B050"/>
                </a:solidFill>
              </a:rPr>
              <a:t>-1</a:t>
            </a:r>
          </a:p>
          <a:p>
            <a:pPr algn="ctr"/>
            <a:r>
              <a:rPr lang="el-GR" dirty="0">
                <a:solidFill>
                  <a:srgbClr val="00B050"/>
                </a:solidFill>
              </a:rPr>
              <a:t>δ</a:t>
            </a:r>
            <a:r>
              <a:rPr lang="en-US" dirty="0">
                <a:solidFill>
                  <a:srgbClr val="00B050"/>
                </a:solidFill>
              </a:rPr>
              <a:t>(OH)</a:t>
            </a:r>
          </a:p>
        </p:txBody>
      </p:sp>
      <p:sp>
        <p:nvSpPr>
          <p:cNvPr id="54" name="TextBox 53"/>
          <p:cNvSpPr txBox="1"/>
          <p:nvPr/>
        </p:nvSpPr>
        <p:spPr>
          <a:xfrm>
            <a:off x="4312126" y="4188713"/>
            <a:ext cx="1554215" cy="369332"/>
          </a:xfrm>
          <a:prstGeom prst="rect">
            <a:avLst/>
          </a:prstGeom>
          <a:noFill/>
        </p:spPr>
        <p:txBody>
          <a:bodyPr wrap="square" rtlCol="0">
            <a:spAutoFit/>
          </a:bodyPr>
          <a:lstStyle/>
          <a:p>
            <a:pPr algn="ctr"/>
            <a:r>
              <a:rPr lang="en-US" dirty="0">
                <a:solidFill>
                  <a:srgbClr val="00B050"/>
                </a:solidFill>
              </a:rPr>
              <a:t>1446</a:t>
            </a:r>
            <a:endParaRPr lang="en-US" baseline="30000" dirty="0">
              <a:solidFill>
                <a:srgbClr val="00B050"/>
              </a:solidFill>
            </a:endParaRPr>
          </a:p>
        </p:txBody>
      </p:sp>
      <p:sp>
        <p:nvSpPr>
          <p:cNvPr id="59" name="TextBox 58"/>
          <p:cNvSpPr txBox="1"/>
          <p:nvPr/>
        </p:nvSpPr>
        <p:spPr>
          <a:xfrm>
            <a:off x="6120304" y="1385549"/>
            <a:ext cx="1554215" cy="369332"/>
          </a:xfrm>
          <a:prstGeom prst="rect">
            <a:avLst/>
          </a:prstGeom>
          <a:noFill/>
        </p:spPr>
        <p:txBody>
          <a:bodyPr wrap="square" rtlCol="0">
            <a:spAutoFit/>
          </a:bodyPr>
          <a:lstStyle/>
          <a:p>
            <a:pPr algn="ctr"/>
            <a:r>
              <a:rPr lang="en-US" dirty="0">
                <a:solidFill>
                  <a:srgbClr val="00B050"/>
                </a:solidFill>
              </a:rPr>
              <a:t>1307 cm</a:t>
            </a:r>
            <a:r>
              <a:rPr lang="en-US" baseline="30000" dirty="0">
                <a:solidFill>
                  <a:srgbClr val="00B050"/>
                </a:solidFill>
              </a:rPr>
              <a:t>-1</a:t>
            </a:r>
          </a:p>
        </p:txBody>
      </p:sp>
      <p:cxnSp>
        <p:nvCxnSpPr>
          <p:cNvPr id="60" name="Straight Connector 59"/>
          <p:cNvCxnSpPr/>
          <p:nvPr/>
        </p:nvCxnSpPr>
        <p:spPr>
          <a:xfrm flipV="1">
            <a:off x="8581938" y="2979079"/>
            <a:ext cx="620785" cy="838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9342782" y="2802802"/>
            <a:ext cx="2849218" cy="369332"/>
          </a:xfrm>
          <a:prstGeom prst="rect">
            <a:avLst/>
          </a:prstGeom>
          <a:noFill/>
        </p:spPr>
        <p:txBody>
          <a:bodyPr wrap="square" rtlCol="0">
            <a:spAutoFit/>
          </a:bodyPr>
          <a:lstStyle/>
          <a:p>
            <a:r>
              <a:rPr lang="en-US" dirty="0"/>
              <a:t>1st reduction + HO-C</a:t>
            </a:r>
            <a:r>
              <a:rPr lang="en-US" baseline="-25000" dirty="0"/>
              <a:t>6</a:t>
            </a:r>
            <a:r>
              <a:rPr lang="en-US" dirty="0"/>
              <a:t>H</a:t>
            </a:r>
            <a:r>
              <a:rPr lang="en-US" baseline="-25000" dirty="0"/>
              <a:t>4</a:t>
            </a:r>
            <a:r>
              <a:rPr lang="en-US" dirty="0"/>
              <a:t>CF</a:t>
            </a:r>
            <a:r>
              <a:rPr lang="en-US" baseline="-25000" dirty="0"/>
              <a:t>3</a:t>
            </a:r>
          </a:p>
        </p:txBody>
      </p:sp>
      <p:cxnSp>
        <p:nvCxnSpPr>
          <p:cNvPr id="64" name="Straight Connector 63"/>
          <p:cNvCxnSpPr/>
          <p:nvPr/>
        </p:nvCxnSpPr>
        <p:spPr>
          <a:xfrm flipV="1">
            <a:off x="8581938" y="3517174"/>
            <a:ext cx="620785" cy="8389"/>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9342782" y="3340897"/>
            <a:ext cx="2849218" cy="646331"/>
          </a:xfrm>
          <a:prstGeom prst="rect">
            <a:avLst/>
          </a:prstGeom>
          <a:noFill/>
        </p:spPr>
        <p:txBody>
          <a:bodyPr wrap="square" rtlCol="0">
            <a:spAutoFit/>
          </a:bodyPr>
          <a:lstStyle/>
          <a:p>
            <a:r>
              <a:rPr lang="en-US" dirty="0"/>
              <a:t>2nd reduction + HO-C</a:t>
            </a:r>
            <a:r>
              <a:rPr lang="en-US" baseline="-25000" dirty="0"/>
              <a:t>6</a:t>
            </a:r>
            <a:r>
              <a:rPr lang="en-US" dirty="0"/>
              <a:t>H</a:t>
            </a:r>
            <a:r>
              <a:rPr lang="en-US" baseline="-25000" dirty="0"/>
              <a:t>4</a:t>
            </a:r>
            <a:r>
              <a:rPr lang="en-US" dirty="0"/>
              <a:t>CF</a:t>
            </a:r>
            <a:r>
              <a:rPr lang="en-US" baseline="-25000" dirty="0"/>
              <a:t>3</a:t>
            </a:r>
          </a:p>
          <a:p>
            <a:endParaRPr lang="en-US" dirty="0"/>
          </a:p>
        </p:txBody>
      </p:sp>
      <p:cxnSp>
        <p:nvCxnSpPr>
          <p:cNvPr id="66" name="Straight Connector 65"/>
          <p:cNvCxnSpPr/>
          <p:nvPr/>
        </p:nvCxnSpPr>
        <p:spPr>
          <a:xfrm flipV="1">
            <a:off x="8592200" y="3985861"/>
            <a:ext cx="620785" cy="8389"/>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9353044" y="3809584"/>
            <a:ext cx="2849218" cy="923330"/>
          </a:xfrm>
          <a:prstGeom prst="rect">
            <a:avLst/>
          </a:prstGeom>
          <a:noFill/>
        </p:spPr>
        <p:txBody>
          <a:bodyPr wrap="square" rtlCol="0">
            <a:spAutoFit/>
          </a:bodyPr>
          <a:lstStyle/>
          <a:p>
            <a:r>
              <a:rPr lang="en-US" dirty="0"/>
              <a:t>2nd reduction + HO-C</a:t>
            </a:r>
            <a:r>
              <a:rPr lang="en-US" baseline="-25000" dirty="0"/>
              <a:t>6</a:t>
            </a:r>
            <a:r>
              <a:rPr lang="en-US" dirty="0"/>
              <a:t>H</a:t>
            </a:r>
            <a:r>
              <a:rPr lang="en-US" baseline="-25000" dirty="0"/>
              <a:t>4</a:t>
            </a:r>
            <a:r>
              <a:rPr lang="en-US" dirty="0"/>
              <a:t>CF</a:t>
            </a:r>
            <a:r>
              <a:rPr lang="en-US" baseline="-25000" dirty="0"/>
              <a:t>3</a:t>
            </a:r>
            <a:endParaRPr lang="en-US" dirty="0"/>
          </a:p>
          <a:p>
            <a:r>
              <a:rPr lang="en-US" dirty="0"/>
              <a:t>+ 2 </a:t>
            </a:r>
            <a:r>
              <a:rPr lang="en-US" dirty="0" err="1"/>
              <a:t>mM</a:t>
            </a:r>
            <a:r>
              <a:rPr lang="en-US" dirty="0"/>
              <a:t> NBu</a:t>
            </a:r>
            <a:r>
              <a:rPr lang="en-US" baseline="-25000" dirty="0"/>
              <a:t>4</a:t>
            </a:r>
            <a:r>
              <a:rPr lang="en-US" dirty="0"/>
              <a:t>Cl</a:t>
            </a:r>
          </a:p>
          <a:p>
            <a:endParaRPr lang="en-US" dirty="0"/>
          </a:p>
        </p:txBody>
      </p:sp>
      <p:sp>
        <p:nvSpPr>
          <p:cNvPr id="68" name="TextBox 67"/>
          <p:cNvSpPr txBox="1"/>
          <p:nvPr/>
        </p:nvSpPr>
        <p:spPr>
          <a:xfrm>
            <a:off x="6465614" y="2836896"/>
            <a:ext cx="1554215" cy="369332"/>
          </a:xfrm>
          <a:prstGeom prst="rect">
            <a:avLst/>
          </a:prstGeom>
          <a:noFill/>
        </p:spPr>
        <p:txBody>
          <a:bodyPr wrap="square" rtlCol="0">
            <a:spAutoFit/>
          </a:bodyPr>
          <a:lstStyle/>
          <a:p>
            <a:pPr algn="ctr"/>
            <a:r>
              <a:rPr lang="en-US" dirty="0">
                <a:solidFill>
                  <a:srgbClr val="00B050"/>
                </a:solidFill>
              </a:rPr>
              <a:t>1250 cm</a:t>
            </a:r>
            <a:r>
              <a:rPr lang="en-US" baseline="30000" dirty="0">
                <a:solidFill>
                  <a:srgbClr val="00B050"/>
                </a:solidFill>
              </a:rPr>
              <a:t>-1</a:t>
            </a:r>
          </a:p>
        </p:txBody>
      </p:sp>
      <p:sp>
        <p:nvSpPr>
          <p:cNvPr id="69" name="TextBox 68"/>
          <p:cNvSpPr txBox="1"/>
          <p:nvPr/>
        </p:nvSpPr>
        <p:spPr>
          <a:xfrm>
            <a:off x="6499768" y="5062424"/>
            <a:ext cx="1554215" cy="369332"/>
          </a:xfrm>
          <a:prstGeom prst="rect">
            <a:avLst/>
          </a:prstGeom>
          <a:noFill/>
        </p:spPr>
        <p:txBody>
          <a:bodyPr wrap="square" rtlCol="0">
            <a:spAutoFit/>
          </a:bodyPr>
          <a:lstStyle/>
          <a:p>
            <a:pPr algn="ctr"/>
            <a:r>
              <a:rPr lang="en-US" dirty="0">
                <a:solidFill>
                  <a:srgbClr val="00B050"/>
                </a:solidFill>
              </a:rPr>
              <a:t>1225 cm</a:t>
            </a:r>
            <a:r>
              <a:rPr lang="en-US" baseline="30000" dirty="0">
                <a:solidFill>
                  <a:srgbClr val="00B050"/>
                </a:solidFill>
              </a:rPr>
              <a:t>-1</a:t>
            </a:r>
          </a:p>
        </p:txBody>
      </p:sp>
      <p:sp>
        <p:nvSpPr>
          <p:cNvPr id="34" name="TextBox 33"/>
          <p:cNvSpPr txBox="1"/>
          <p:nvPr/>
        </p:nvSpPr>
        <p:spPr>
          <a:xfrm>
            <a:off x="8398124" y="4901327"/>
            <a:ext cx="3717418" cy="646331"/>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FF0000"/>
                </a:solidFill>
              </a:rPr>
              <a:t>Myoglobin-HNO at 1385 cm</a:t>
            </a:r>
            <a:r>
              <a:rPr lang="en-US" b="1" baseline="30000" dirty="0">
                <a:solidFill>
                  <a:srgbClr val="FF0000"/>
                </a:solidFill>
              </a:rPr>
              <a:t>-1 </a:t>
            </a:r>
            <a:r>
              <a:rPr lang="en-US" b="1" dirty="0">
                <a:solidFill>
                  <a:srgbClr val="FF0000"/>
                </a:solidFill>
              </a:rPr>
              <a:t>*</a:t>
            </a:r>
          </a:p>
          <a:p>
            <a:pPr marL="285750" indent="-285750">
              <a:buFont typeface="Arial" panose="020B0604020202020204" pitchFamily="34" charset="0"/>
              <a:buChar char="•"/>
            </a:pPr>
            <a:endParaRPr lang="en-US" dirty="0"/>
          </a:p>
        </p:txBody>
      </p:sp>
      <p:sp>
        <p:nvSpPr>
          <p:cNvPr id="3" name="Slide Number Placeholder 2"/>
          <p:cNvSpPr>
            <a:spLocks noGrp="1"/>
          </p:cNvSpPr>
          <p:nvPr>
            <p:ph type="sldNum" sz="quarter" idx="12"/>
          </p:nvPr>
        </p:nvSpPr>
        <p:spPr/>
        <p:txBody>
          <a:bodyPr/>
          <a:lstStyle/>
          <a:p>
            <a:fld id="{1492A356-5EAC-4463-A1E8-E8E5E0606B9A}" type="slidenum">
              <a:rPr lang="en-US" smtClean="0"/>
              <a:t>51</a:t>
            </a:fld>
            <a:endParaRPr lang="en-US" dirty="0"/>
          </a:p>
        </p:txBody>
      </p:sp>
      <p:cxnSp>
        <p:nvCxnSpPr>
          <p:cNvPr id="57" name="Straight Arrow Connector 56"/>
          <p:cNvCxnSpPr/>
          <p:nvPr/>
        </p:nvCxnSpPr>
        <p:spPr>
          <a:xfrm>
            <a:off x="5680281" y="2872080"/>
            <a:ext cx="10262" cy="46881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4865827" y="2226739"/>
            <a:ext cx="1554215" cy="646331"/>
          </a:xfrm>
          <a:prstGeom prst="rect">
            <a:avLst/>
          </a:prstGeom>
          <a:noFill/>
        </p:spPr>
        <p:txBody>
          <a:bodyPr wrap="square" rtlCol="0">
            <a:spAutoFit/>
          </a:bodyPr>
          <a:lstStyle/>
          <a:p>
            <a:pPr algn="ctr"/>
            <a:r>
              <a:rPr lang="en-US" dirty="0">
                <a:solidFill>
                  <a:srgbClr val="FF0000"/>
                </a:solidFill>
              </a:rPr>
              <a:t>1379 cm</a:t>
            </a:r>
            <a:r>
              <a:rPr lang="en-US" baseline="30000" dirty="0">
                <a:solidFill>
                  <a:srgbClr val="FF0000"/>
                </a:solidFill>
              </a:rPr>
              <a:t>-1</a:t>
            </a:r>
            <a:endParaRPr lang="en-US" dirty="0">
              <a:solidFill>
                <a:srgbClr val="FF0000"/>
              </a:solidFill>
            </a:endParaRPr>
          </a:p>
          <a:p>
            <a:pPr algn="ctr"/>
            <a:r>
              <a:rPr lang="el-GR" dirty="0">
                <a:solidFill>
                  <a:srgbClr val="FF0000"/>
                </a:solidFill>
              </a:rPr>
              <a:t>ν</a:t>
            </a:r>
            <a:r>
              <a:rPr lang="en-US" dirty="0">
                <a:solidFill>
                  <a:srgbClr val="FF0000"/>
                </a:solidFill>
              </a:rPr>
              <a:t>(HNO)?</a:t>
            </a:r>
          </a:p>
        </p:txBody>
      </p:sp>
      <p:sp>
        <p:nvSpPr>
          <p:cNvPr id="37" name="TextBox 36"/>
          <p:cNvSpPr txBox="1"/>
          <p:nvPr/>
        </p:nvSpPr>
        <p:spPr>
          <a:xfrm>
            <a:off x="7834691" y="6098358"/>
            <a:ext cx="4295018" cy="276999"/>
          </a:xfrm>
          <a:prstGeom prst="rect">
            <a:avLst/>
          </a:prstGeom>
          <a:noFill/>
        </p:spPr>
        <p:txBody>
          <a:bodyPr wrap="square" rtlCol="0">
            <a:spAutoFit/>
          </a:bodyPr>
          <a:lstStyle/>
          <a:p>
            <a:r>
              <a:rPr lang="en-US" sz="1200" dirty="0"/>
              <a:t>*Ling et al, </a:t>
            </a:r>
            <a:r>
              <a:rPr lang="en-US" sz="1200" i="1" dirty="0"/>
              <a:t>J. Am. Chem. Soc</a:t>
            </a:r>
            <a:r>
              <a:rPr lang="en-US" sz="1200" dirty="0"/>
              <a:t>. </a:t>
            </a:r>
            <a:r>
              <a:rPr lang="en-US" sz="1200" b="1" dirty="0"/>
              <a:t>2010</a:t>
            </a:r>
            <a:r>
              <a:rPr lang="en-US" sz="1200" dirty="0"/>
              <a:t>, </a:t>
            </a:r>
            <a:r>
              <a:rPr lang="en-US" sz="1200" i="1" dirty="0"/>
              <a:t>132</a:t>
            </a:r>
            <a:r>
              <a:rPr lang="en-US" sz="1200" dirty="0"/>
              <a:t>, 1583-1591 + refs therein.</a:t>
            </a:r>
          </a:p>
        </p:txBody>
      </p:sp>
    </p:spTree>
    <p:extLst>
      <p:ext uri="{BB962C8B-B14F-4D97-AF65-F5344CB8AC3E}">
        <p14:creationId xmlns:p14="http://schemas.microsoft.com/office/powerpoint/2010/main" val="3156741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78707-E4E0-4669-8437-818C39A7F783}"/>
              </a:ext>
            </a:extLst>
          </p:cNvPr>
          <p:cNvSpPr>
            <a:spLocks noGrp="1"/>
          </p:cNvSpPr>
          <p:nvPr>
            <p:ph type="title"/>
          </p:nvPr>
        </p:nvSpPr>
        <p:spPr/>
        <p:txBody>
          <a:bodyPr/>
          <a:lstStyle/>
          <a:p>
            <a:r>
              <a:rPr lang="en-US" b="1" dirty="0">
                <a:solidFill>
                  <a:srgbClr val="7030A0"/>
                </a:solidFill>
              </a:rPr>
              <a:t>Some conclusions…</a:t>
            </a:r>
          </a:p>
        </p:txBody>
      </p:sp>
      <p:sp>
        <p:nvSpPr>
          <p:cNvPr id="3" name="Content Placeholder 2">
            <a:extLst>
              <a:ext uri="{FF2B5EF4-FFF2-40B4-BE49-F238E27FC236}">
                <a16:creationId xmlns:a16="http://schemas.microsoft.com/office/drawing/2014/main" id="{9E7D7CDB-E78A-4655-8898-A25FDEEB70C3}"/>
              </a:ext>
            </a:extLst>
          </p:cNvPr>
          <p:cNvSpPr>
            <a:spLocks noGrp="1"/>
          </p:cNvSpPr>
          <p:nvPr>
            <p:ph idx="1"/>
          </p:nvPr>
        </p:nvSpPr>
        <p:spPr/>
        <p:txBody>
          <a:bodyPr/>
          <a:lstStyle/>
          <a:p>
            <a:r>
              <a:rPr lang="en-US" dirty="0"/>
              <a:t>We do a lot of different techniques! </a:t>
            </a:r>
          </a:p>
          <a:p>
            <a:pPr lvl="1"/>
            <a:r>
              <a:rPr lang="en-US" dirty="0"/>
              <a:t>We make stuff</a:t>
            </a:r>
          </a:p>
          <a:p>
            <a:pPr lvl="1"/>
            <a:r>
              <a:rPr lang="en-US" dirty="0"/>
              <a:t>We figure out what we have made</a:t>
            </a:r>
          </a:p>
          <a:p>
            <a:pPr lvl="1"/>
            <a:r>
              <a:rPr lang="en-US" dirty="0"/>
              <a:t>We try to see what it does, with an eye to the consequences of electron-transfer reactions</a:t>
            </a:r>
          </a:p>
          <a:p>
            <a:pPr lvl="1"/>
            <a:endParaRPr lang="en-US" dirty="0"/>
          </a:p>
          <a:p>
            <a:r>
              <a:rPr lang="en-US" dirty="0"/>
              <a:t>Paying it forward: Funding in our environment provides opportunities for students to learn, which permits further funding for future students ☺</a:t>
            </a:r>
          </a:p>
        </p:txBody>
      </p:sp>
      <p:sp>
        <p:nvSpPr>
          <p:cNvPr id="4" name="Slide Number Placeholder 3">
            <a:extLst>
              <a:ext uri="{FF2B5EF4-FFF2-40B4-BE49-F238E27FC236}">
                <a16:creationId xmlns:a16="http://schemas.microsoft.com/office/drawing/2014/main" id="{206B6FE7-054E-4F6C-86D3-85CE12C1A5EA}"/>
              </a:ext>
            </a:extLst>
          </p:cNvPr>
          <p:cNvSpPr>
            <a:spLocks noGrp="1"/>
          </p:cNvSpPr>
          <p:nvPr>
            <p:ph type="sldNum" sz="quarter" idx="12"/>
          </p:nvPr>
        </p:nvSpPr>
        <p:spPr/>
        <p:txBody>
          <a:bodyPr/>
          <a:lstStyle/>
          <a:p>
            <a:fld id="{3654332C-6395-46EC-AE99-A6CA29B9639D}" type="slidenum">
              <a:rPr lang="en-US" smtClean="0"/>
              <a:t>52</a:t>
            </a:fld>
            <a:endParaRPr lang="en-US"/>
          </a:p>
        </p:txBody>
      </p:sp>
    </p:spTree>
    <p:extLst>
      <p:ext uri="{BB962C8B-B14F-4D97-AF65-F5344CB8AC3E}">
        <p14:creationId xmlns:p14="http://schemas.microsoft.com/office/powerpoint/2010/main" val="30565647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9DD36-0FE4-49F2-A27A-4CDEBCE4A4E3}"/>
              </a:ext>
            </a:extLst>
          </p:cNvPr>
          <p:cNvSpPr>
            <a:spLocks noGrp="1"/>
          </p:cNvSpPr>
          <p:nvPr>
            <p:ph type="title"/>
          </p:nvPr>
        </p:nvSpPr>
        <p:spPr>
          <a:xfrm>
            <a:off x="190500" y="365125"/>
            <a:ext cx="11658600" cy="1325563"/>
          </a:xfrm>
        </p:spPr>
        <p:txBody>
          <a:bodyPr/>
          <a:lstStyle/>
          <a:p>
            <a:r>
              <a:rPr lang="en-US" b="1" dirty="0">
                <a:solidFill>
                  <a:srgbClr val="7030A0"/>
                </a:solidFill>
              </a:rPr>
              <a:t>Acknowledgements: X-Ray data and structures in SL</a:t>
            </a:r>
          </a:p>
        </p:txBody>
      </p:sp>
      <p:sp>
        <p:nvSpPr>
          <p:cNvPr id="3" name="Content Placeholder 2">
            <a:extLst>
              <a:ext uri="{FF2B5EF4-FFF2-40B4-BE49-F238E27FC236}">
                <a16:creationId xmlns:a16="http://schemas.microsoft.com/office/drawing/2014/main" id="{D36F9711-DEBD-4D84-BE03-4BA1F7776465}"/>
              </a:ext>
            </a:extLst>
          </p:cNvPr>
          <p:cNvSpPr>
            <a:spLocks noGrp="1"/>
          </p:cNvSpPr>
          <p:nvPr>
            <p:ph idx="1"/>
          </p:nvPr>
        </p:nvSpPr>
        <p:spPr/>
        <p:txBody>
          <a:bodyPr>
            <a:normAutofit fontScale="92500" lnSpcReduction="20000"/>
          </a:bodyPr>
          <a:lstStyle/>
          <a:p>
            <a:r>
              <a:rPr lang="en-US" dirty="0"/>
              <a:t>Crystallography Open Database. </a:t>
            </a:r>
            <a:r>
              <a:rPr lang="en-US" dirty="0">
                <a:hlinkClick r:id="rId2"/>
              </a:rPr>
              <a:t>http://www.crystallography.net/cod/</a:t>
            </a:r>
            <a:endParaRPr lang="en-US" dirty="0"/>
          </a:p>
          <a:p>
            <a:r>
              <a:rPr lang="en-US" dirty="0"/>
              <a:t>RCSB Protein Data Bank </a:t>
            </a:r>
            <a:r>
              <a:rPr lang="en-US" dirty="0">
                <a:hlinkClick r:id="rId3"/>
              </a:rPr>
              <a:t>https://www.rcsb.org/</a:t>
            </a:r>
            <a:r>
              <a:rPr lang="en-US" dirty="0"/>
              <a:t> </a:t>
            </a:r>
          </a:p>
          <a:p>
            <a:r>
              <a:rPr lang="en-US" dirty="0"/>
              <a:t>Cambridge Crystallographic Database </a:t>
            </a:r>
          </a:p>
          <a:p>
            <a:pPr lvl="1"/>
            <a:r>
              <a:rPr lang="en-US" dirty="0">
                <a:hlinkClick r:id="rId4"/>
              </a:rPr>
              <a:t>https://www.ccdc.cam.ac.uk/solutions/csd-system/components/csd/</a:t>
            </a:r>
            <a:endParaRPr lang="en-US" dirty="0"/>
          </a:p>
          <a:p>
            <a:pPr lvl="1"/>
            <a:r>
              <a:rPr lang="en-US" dirty="0"/>
              <a:t>Have to have reference to get structure </a:t>
            </a:r>
            <a:r>
              <a:rPr lang="en-US" dirty="0">
                <a:sym typeface="Wingdings" panose="05000000000000000000" pitchFamily="2" charset="2"/>
              </a:rPr>
              <a:t></a:t>
            </a:r>
          </a:p>
          <a:p>
            <a:r>
              <a:rPr lang="en-US" dirty="0">
                <a:sym typeface="Wingdings" panose="05000000000000000000" pitchFamily="2" charset="2"/>
              </a:rPr>
              <a:t>American </a:t>
            </a:r>
            <a:r>
              <a:rPr lang="en-US" dirty="0" err="1">
                <a:sym typeface="Wingdings" panose="05000000000000000000" pitchFamily="2" charset="2"/>
              </a:rPr>
              <a:t>Minerologist</a:t>
            </a:r>
            <a:r>
              <a:rPr lang="en-US" dirty="0">
                <a:sym typeface="Wingdings" panose="05000000000000000000" pitchFamily="2" charset="2"/>
              </a:rPr>
              <a:t> Crystal Structure Database</a:t>
            </a:r>
          </a:p>
          <a:p>
            <a:pPr lvl="1"/>
            <a:r>
              <a:rPr lang="en-US" dirty="0">
                <a:sym typeface="Wingdings" panose="05000000000000000000" pitchFamily="2" charset="2"/>
                <a:hlinkClick r:id="rId5"/>
              </a:rPr>
              <a:t>http://rruff.geo.arizona.edu/AMS/amcsd.php</a:t>
            </a:r>
            <a:r>
              <a:rPr lang="en-US" dirty="0">
                <a:sym typeface="Wingdings" panose="05000000000000000000" pitchFamily="2" charset="2"/>
              </a:rPr>
              <a:t> </a:t>
            </a:r>
          </a:p>
          <a:p>
            <a:pPr lvl="1"/>
            <a:endParaRPr lang="en-US" dirty="0">
              <a:sym typeface="Wingdings" panose="05000000000000000000" pitchFamily="2" charset="2"/>
            </a:endParaRPr>
          </a:p>
          <a:p>
            <a:r>
              <a:rPr lang="en-US" dirty="0">
                <a:sym typeface="Wingdings" panose="05000000000000000000" pitchFamily="2" charset="2"/>
              </a:rPr>
              <a:t>JMOL </a:t>
            </a:r>
            <a:r>
              <a:rPr lang="en-US" dirty="0">
                <a:sym typeface="Wingdings" panose="05000000000000000000" pitchFamily="2" charset="2"/>
                <a:hlinkClick r:id="rId6"/>
              </a:rPr>
              <a:t>http://jmol.sourceforge.net/</a:t>
            </a:r>
            <a:r>
              <a:rPr lang="en-US" dirty="0">
                <a:sym typeface="Wingdings" panose="05000000000000000000" pitchFamily="2" charset="2"/>
              </a:rPr>
              <a:t> </a:t>
            </a:r>
          </a:p>
          <a:p>
            <a:r>
              <a:rPr lang="en-US" dirty="0">
                <a:sym typeface="Wingdings" panose="05000000000000000000" pitchFamily="2" charset="2"/>
              </a:rPr>
              <a:t>Blender </a:t>
            </a:r>
            <a:r>
              <a:rPr lang="en-US" dirty="0">
                <a:sym typeface="Wingdings" panose="05000000000000000000" pitchFamily="2" charset="2"/>
                <a:hlinkClick r:id="rId7"/>
              </a:rPr>
              <a:t>https://www.blender.org/</a:t>
            </a:r>
            <a:r>
              <a:rPr lang="en-US" dirty="0">
                <a:sym typeface="Wingdings" panose="05000000000000000000" pitchFamily="2" charset="2"/>
              </a:rPr>
              <a:t> </a:t>
            </a:r>
          </a:p>
          <a:p>
            <a:r>
              <a:rPr lang="en-US" dirty="0">
                <a:sym typeface="Wingdings" panose="05000000000000000000" pitchFamily="2" charset="2"/>
              </a:rPr>
              <a:t>Unity </a:t>
            </a:r>
            <a:r>
              <a:rPr lang="en-US" dirty="0">
                <a:sym typeface="Wingdings" panose="05000000000000000000" pitchFamily="2" charset="2"/>
                <a:hlinkClick r:id="rId8"/>
              </a:rPr>
              <a:t>https://unity3d.com/</a:t>
            </a:r>
            <a:r>
              <a:rPr lang="en-US" dirty="0">
                <a:sym typeface="Wingdings" panose="05000000000000000000" pitchFamily="2" charset="2"/>
              </a:rPr>
              <a:t>  (we are careful to use a single version)</a:t>
            </a:r>
            <a:endParaRPr lang="en-US" dirty="0"/>
          </a:p>
          <a:p>
            <a:endParaRPr lang="en-US" dirty="0"/>
          </a:p>
        </p:txBody>
      </p:sp>
      <p:sp>
        <p:nvSpPr>
          <p:cNvPr id="4" name="Slide Number Placeholder 3">
            <a:extLst>
              <a:ext uri="{FF2B5EF4-FFF2-40B4-BE49-F238E27FC236}">
                <a16:creationId xmlns:a16="http://schemas.microsoft.com/office/drawing/2014/main" id="{F99852AD-11AD-4177-B558-9960BDE60BC6}"/>
              </a:ext>
            </a:extLst>
          </p:cNvPr>
          <p:cNvSpPr>
            <a:spLocks noGrp="1"/>
          </p:cNvSpPr>
          <p:nvPr>
            <p:ph type="sldNum" sz="quarter" idx="12"/>
          </p:nvPr>
        </p:nvSpPr>
        <p:spPr/>
        <p:txBody>
          <a:bodyPr/>
          <a:lstStyle/>
          <a:p>
            <a:fld id="{3654332C-6395-46EC-AE99-A6CA29B9639D}" type="slidenum">
              <a:rPr lang="en-US" smtClean="0"/>
              <a:t>53</a:t>
            </a:fld>
            <a:endParaRPr lang="en-US"/>
          </a:p>
        </p:txBody>
      </p:sp>
    </p:spTree>
    <p:extLst>
      <p:ext uri="{BB962C8B-B14F-4D97-AF65-F5344CB8AC3E}">
        <p14:creationId xmlns:p14="http://schemas.microsoft.com/office/powerpoint/2010/main" val="32735382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BAD63-E7DD-4741-BA0E-BADAB0E36966}"/>
              </a:ext>
            </a:extLst>
          </p:cNvPr>
          <p:cNvSpPr>
            <a:spLocks noGrp="1"/>
          </p:cNvSpPr>
          <p:nvPr>
            <p:ph type="title"/>
          </p:nvPr>
        </p:nvSpPr>
        <p:spPr/>
        <p:txBody>
          <a:bodyPr/>
          <a:lstStyle/>
          <a:p>
            <a:r>
              <a:rPr lang="en-US" b="1" dirty="0">
                <a:solidFill>
                  <a:srgbClr val="7030A0"/>
                </a:solidFill>
              </a:rPr>
              <a:t>Acknowledgements</a:t>
            </a:r>
          </a:p>
        </p:txBody>
      </p:sp>
      <p:sp>
        <p:nvSpPr>
          <p:cNvPr id="3" name="Content Placeholder 2">
            <a:extLst>
              <a:ext uri="{FF2B5EF4-FFF2-40B4-BE49-F238E27FC236}">
                <a16:creationId xmlns:a16="http://schemas.microsoft.com/office/drawing/2014/main" id="{D0992396-C746-45C0-B635-9F9268922C41}"/>
              </a:ext>
            </a:extLst>
          </p:cNvPr>
          <p:cNvSpPr>
            <a:spLocks noGrp="1"/>
          </p:cNvSpPr>
          <p:nvPr>
            <p:ph idx="1"/>
          </p:nvPr>
        </p:nvSpPr>
        <p:spPr>
          <a:xfrm>
            <a:off x="838200" y="1825625"/>
            <a:ext cx="10515600" cy="4351338"/>
          </a:xfrm>
        </p:spPr>
        <p:txBody>
          <a:bodyPr>
            <a:normAutofit/>
          </a:bodyPr>
          <a:lstStyle/>
          <a:p>
            <a:r>
              <a:rPr lang="en-US" dirty="0"/>
              <a:t>The Science Circle!</a:t>
            </a:r>
          </a:p>
          <a:p>
            <a:r>
              <a:rPr lang="en-US" dirty="0"/>
              <a:t>NSF – CHE 1900181 </a:t>
            </a:r>
          </a:p>
          <a:p>
            <a:r>
              <a:rPr lang="en-US" dirty="0"/>
              <a:t>My research students</a:t>
            </a:r>
          </a:p>
          <a:p>
            <a:r>
              <a:rPr lang="en-US" altLang="en-US" dirty="0"/>
              <a:t>Dr. George Richter-Addo</a:t>
            </a:r>
          </a:p>
          <a:p>
            <a:r>
              <a:rPr lang="en-US" altLang="en-US" dirty="0"/>
              <a:t>SIUE Department of Chemistry</a:t>
            </a:r>
          </a:p>
          <a:p>
            <a:r>
              <a:rPr lang="en-US" altLang="en-US" dirty="0"/>
              <a:t>SIUE College of Arts and Sciences</a:t>
            </a:r>
          </a:p>
          <a:p>
            <a:r>
              <a:rPr lang="en-US" altLang="en-US" dirty="0"/>
              <a:t>SIUE Graduate School</a:t>
            </a:r>
          </a:p>
          <a:p>
            <a:r>
              <a:rPr lang="en-US" altLang="en-US" dirty="0"/>
              <a:t>All of you for your attention, and continued support of SC in SL</a:t>
            </a:r>
          </a:p>
          <a:p>
            <a:endParaRPr lang="en-US" dirty="0"/>
          </a:p>
        </p:txBody>
      </p:sp>
      <p:sp>
        <p:nvSpPr>
          <p:cNvPr id="4" name="Slide Number Placeholder 3">
            <a:extLst>
              <a:ext uri="{FF2B5EF4-FFF2-40B4-BE49-F238E27FC236}">
                <a16:creationId xmlns:a16="http://schemas.microsoft.com/office/drawing/2014/main" id="{A1B94DA5-7FAD-488D-9662-B45C1C3B6273}"/>
              </a:ext>
            </a:extLst>
          </p:cNvPr>
          <p:cNvSpPr>
            <a:spLocks noGrp="1"/>
          </p:cNvSpPr>
          <p:nvPr>
            <p:ph type="sldNum" sz="quarter" idx="12"/>
          </p:nvPr>
        </p:nvSpPr>
        <p:spPr/>
        <p:txBody>
          <a:bodyPr/>
          <a:lstStyle/>
          <a:p>
            <a:fld id="{3654332C-6395-46EC-AE99-A6CA29B9639D}" type="slidenum">
              <a:rPr lang="en-US" smtClean="0"/>
              <a:t>54</a:t>
            </a:fld>
            <a:endParaRPr lang="en-US" dirty="0"/>
          </a:p>
        </p:txBody>
      </p:sp>
      <p:pic>
        <p:nvPicPr>
          <p:cNvPr id="6147" name="31cd0e85-45b0-4e6b-8091-a089d48e595b" descr="Image">
            <a:extLst>
              <a:ext uri="{FF2B5EF4-FFF2-40B4-BE49-F238E27FC236}">
                <a16:creationId xmlns:a16="http://schemas.microsoft.com/office/drawing/2014/main" id="{FA98520C-4652-4D74-BEF6-F759FF73D8EB}"/>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rot="5400000">
            <a:off x="6331814" y="879395"/>
            <a:ext cx="4985344" cy="3739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1001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BDE6D-7F6F-41C7-AA97-B31AA746F4DA}"/>
              </a:ext>
            </a:extLst>
          </p:cNvPr>
          <p:cNvSpPr>
            <a:spLocks noGrp="1"/>
          </p:cNvSpPr>
          <p:nvPr>
            <p:ph type="title"/>
          </p:nvPr>
        </p:nvSpPr>
        <p:spPr>
          <a:xfrm>
            <a:off x="120073" y="365125"/>
            <a:ext cx="11896436" cy="1325563"/>
          </a:xfrm>
        </p:spPr>
        <p:txBody>
          <a:bodyPr/>
          <a:lstStyle/>
          <a:p>
            <a:r>
              <a:rPr lang="en-US" dirty="0"/>
              <a:t>Some pics of Missouri Botanical Garden in St. Louis</a:t>
            </a:r>
          </a:p>
        </p:txBody>
      </p:sp>
      <p:pic>
        <p:nvPicPr>
          <p:cNvPr id="6" name="Content Placeholder 5">
            <a:extLst>
              <a:ext uri="{FF2B5EF4-FFF2-40B4-BE49-F238E27FC236}">
                <a16:creationId xmlns:a16="http://schemas.microsoft.com/office/drawing/2014/main" id="{A531CAF7-5084-48F7-87DA-8804B74EEA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0201" y="3917950"/>
            <a:ext cx="3251200" cy="2438400"/>
          </a:xfrm>
        </p:spPr>
      </p:pic>
      <p:sp>
        <p:nvSpPr>
          <p:cNvPr id="4" name="Slide Number Placeholder 3">
            <a:extLst>
              <a:ext uri="{FF2B5EF4-FFF2-40B4-BE49-F238E27FC236}">
                <a16:creationId xmlns:a16="http://schemas.microsoft.com/office/drawing/2014/main" id="{975D21AD-280F-431E-927E-E504FC2540B3}"/>
              </a:ext>
            </a:extLst>
          </p:cNvPr>
          <p:cNvSpPr>
            <a:spLocks noGrp="1"/>
          </p:cNvSpPr>
          <p:nvPr>
            <p:ph type="sldNum" sz="quarter" idx="12"/>
          </p:nvPr>
        </p:nvSpPr>
        <p:spPr/>
        <p:txBody>
          <a:bodyPr/>
          <a:lstStyle/>
          <a:p>
            <a:fld id="{3654332C-6395-46EC-AE99-A6CA29B9639D}" type="slidenum">
              <a:rPr lang="en-US" smtClean="0"/>
              <a:t>55</a:t>
            </a:fld>
            <a:endParaRPr lang="en-US"/>
          </a:p>
        </p:txBody>
      </p:sp>
      <p:pic>
        <p:nvPicPr>
          <p:cNvPr id="8" name="Picture 7">
            <a:extLst>
              <a:ext uri="{FF2B5EF4-FFF2-40B4-BE49-F238E27FC236}">
                <a16:creationId xmlns:a16="http://schemas.microsoft.com/office/drawing/2014/main" id="{1F0030EC-522A-4051-B516-776343247F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9293" y="1812059"/>
            <a:ext cx="3251200" cy="2438400"/>
          </a:xfrm>
          <a:prstGeom prst="rect">
            <a:avLst/>
          </a:prstGeom>
        </p:spPr>
      </p:pic>
      <p:pic>
        <p:nvPicPr>
          <p:cNvPr id="10" name="Picture 9">
            <a:extLst>
              <a:ext uri="{FF2B5EF4-FFF2-40B4-BE49-F238E27FC236}">
                <a16:creationId xmlns:a16="http://schemas.microsoft.com/office/drawing/2014/main" id="{BCDCAC90-5315-43B1-98E6-D2C3A5A99A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3872" y="1690688"/>
            <a:ext cx="3251200" cy="2438400"/>
          </a:xfrm>
          <a:prstGeom prst="rect">
            <a:avLst/>
          </a:prstGeom>
        </p:spPr>
      </p:pic>
      <p:sp>
        <p:nvSpPr>
          <p:cNvPr id="11" name="TextBox 10">
            <a:extLst>
              <a:ext uri="{FF2B5EF4-FFF2-40B4-BE49-F238E27FC236}">
                <a16:creationId xmlns:a16="http://schemas.microsoft.com/office/drawing/2014/main" id="{9FA5B281-5E1B-4463-A01B-A63E74F96FC8}"/>
              </a:ext>
            </a:extLst>
          </p:cNvPr>
          <p:cNvSpPr txBox="1"/>
          <p:nvPr/>
        </p:nvSpPr>
        <p:spPr>
          <a:xfrm>
            <a:off x="2864893" y="6356350"/>
            <a:ext cx="1433015" cy="369332"/>
          </a:xfrm>
          <a:prstGeom prst="rect">
            <a:avLst/>
          </a:prstGeom>
          <a:noFill/>
        </p:spPr>
        <p:txBody>
          <a:bodyPr wrap="square" rtlCol="0">
            <a:spAutoFit/>
          </a:bodyPr>
          <a:lstStyle/>
          <a:p>
            <a:r>
              <a:rPr lang="en-US" dirty="0" err="1"/>
              <a:t>MoBot</a:t>
            </a:r>
            <a:endParaRPr lang="en-US" dirty="0"/>
          </a:p>
        </p:txBody>
      </p:sp>
      <p:pic>
        <p:nvPicPr>
          <p:cNvPr id="5" name="Picture 4">
            <a:extLst>
              <a:ext uri="{FF2B5EF4-FFF2-40B4-BE49-F238E27FC236}">
                <a16:creationId xmlns:a16="http://schemas.microsoft.com/office/drawing/2014/main" id="{1190A2A5-AFB4-49BE-9A2B-AD2DBEB06C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9017" y="1374775"/>
            <a:ext cx="3251200" cy="2438400"/>
          </a:xfrm>
          <a:prstGeom prst="rect">
            <a:avLst/>
          </a:prstGeom>
        </p:spPr>
      </p:pic>
      <p:pic>
        <p:nvPicPr>
          <p:cNvPr id="13" name="Picture 12">
            <a:extLst>
              <a:ext uri="{FF2B5EF4-FFF2-40B4-BE49-F238E27FC236}">
                <a16:creationId xmlns:a16="http://schemas.microsoft.com/office/drawing/2014/main" id="{7ABD34B4-A60B-49D5-9AD5-DDC3B6F175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97908" y="4035714"/>
            <a:ext cx="3251200" cy="2438400"/>
          </a:xfrm>
          <a:prstGeom prst="rect">
            <a:avLst/>
          </a:prstGeom>
        </p:spPr>
      </p:pic>
      <p:pic>
        <p:nvPicPr>
          <p:cNvPr id="15" name="Picture 14">
            <a:extLst>
              <a:ext uri="{FF2B5EF4-FFF2-40B4-BE49-F238E27FC236}">
                <a16:creationId xmlns:a16="http://schemas.microsoft.com/office/drawing/2014/main" id="{4D62EC5C-2685-45FE-9EA8-FDBBA31A00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10964" y="3917950"/>
            <a:ext cx="3251200" cy="2438400"/>
          </a:xfrm>
          <a:prstGeom prst="rect">
            <a:avLst/>
          </a:prstGeom>
        </p:spPr>
      </p:pic>
    </p:spTree>
    <p:extLst>
      <p:ext uri="{BB962C8B-B14F-4D97-AF65-F5344CB8AC3E}">
        <p14:creationId xmlns:p14="http://schemas.microsoft.com/office/powerpoint/2010/main" val="31510182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FF026-D2E3-4C5F-A4E6-C9019017CAA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ADB3C1A-1794-489B-81CD-65452B23E59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169" y="3797155"/>
            <a:ext cx="3899093" cy="2924320"/>
          </a:xfrm>
        </p:spPr>
      </p:pic>
      <p:sp>
        <p:nvSpPr>
          <p:cNvPr id="3" name="Slide Number Placeholder 2">
            <a:extLst>
              <a:ext uri="{FF2B5EF4-FFF2-40B4-BE49-F238E27FC236}">
                <a16:creationId xmlns:a16="http://schemas.microsoft.com/office/drawing/2014/main" id="{9F6C8F49-67A4-4813-9AB9-03EB7594F33E}"/>
              </a:ext>
            </a:extLst>
          </p:cNvPr>
          <p:cNvSpPr>
            <a:spLocks noGrp="1"/>
          </p:cNvSpPr>
          <p:nvPr>
            <p:ph type="sldNum" sz="quarter" idx="12"/>
          </p:nvPr>
        </p:nvSpPr>
        <p:spPr/>
        <p:txBody>
          <a:bodyPr/>
          <a:lstStyle/>
          <a:p>
            <a:fld id="{3654332C-6395-46EC-AE99-A6CA29B9639D}" type="slidenum">
              <a:rPr lang="en-US" smtClean="0"/>
              <a:t>56</a:t>
            </a:fld>
            <a:endParaRPr lang="en-US"/>
          </a:p>
        </p:txBody>
      </p:sp>
      <p:pic>
        <p:nvPicPr>
          <p:cNvPr id="6" name="Picture 5">
            <a:extLst>
              <a:ext uri="{FF2B5EF4-FFF2-40B4-BE49-F238E27FC236}">
                <a16:creationId xmlns:a16="http://schemas.microsoft.com/office/drawing/2014/main" id="{82B3837B-A840-4805-BB5E-EAA4F858F7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7293" y="661062"/>
            <a:ext cx="7009024" cy="5256768"/>
          </a:xfrm>
          <a:prstGeom prst="rect">
            <a:avLst/>
          </a:prstGeom>
        </p:spPr>
      </p:pic>
      <p:sp>
        <p:nvSpPr>
          <p:cNvPr id="7" name="TextBox 6">
            <a:extLst>
              <a:ext uri="{FF2B5EF4-FFF2-40B4-BE49-F238E27FC236}">
                <a16:creationId xmlns:a16="http://schemas.microsoft.com/office/drawing/2014/main" id="{D5B7BB4F-61FF-4693-8C55-9C1D192D81AF}"/>
              </a:ext>
            </a:extLst>
          </p:cNvPr>
          <p:cNvSpPr txBox="1"/>
          <p:nvPr/>
        </p:nvSpPr>
        <p:spPr>
          <a:xfrm>
            <a:off x="6124575" y="5987018"/>
            <a:ext cx="5001491" cy="369332"/>
          </a:xfrm>
          <a:prstGeom prst="rect">
            <a:avLst/>
          </a:prstGeom>
          <a:noFill/>
        </p:spPr>
        <p:txBody>
          <a:bodyPr wrap="square" rtlCol="0">
            <a:spAutoFit/>
          </a:bodyPr>
          <a:lstStyle/>
          <a:p>
            <a:pPr algn="ctr"/>
            <a:r>
              <a:rPr lang="en-US" dirty="0"/>
              <a:t>Image credit: Kenneth W. Rodgers</a:t>
            </a:r>
          </a:p>
        </p:txBody>
      </p:sp>
      <p:pic>
        <p:nvPicPr>
          <p:cNvPr id="8" name="Content Placeholder 5">
            <a:extLst>
              <a:ext uri="{FF2B5EF4-FFF2-40B4-BE49-F238E27FC236}">
                <a16:creationId xmlns:a16="http://schemas.microsoft.com/office/drawing/2014/main" id="{360199B6-9D0A-4980-8D74-C589F6774C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68" y="420306"/>
            <a:ext cx="3773757" cy="2830319"/>
          </a:xfrm>
          <a:prstGeom prst="rect">
            <a:avLst/>
          </a:prstGeom>
        </p:spPr>
      </p:pic>
      <p:sp>
        <p:nvSpPr>
          <p:cNvPr id="4" name="TextBox 3">
            <a:extLst>
              <a:ext uri="{FF2B5EF4-FFF2-40B4-BE49-F238E27FC236}">
                <a16:creationId xmlns:a16="http://schemas.microsoft.com/office/drawing/2014/main" id="{81959609-ABE8-4FDC-8E92-633E945FAB7A}"/>
              </a:ext>
            </a:extLst>
          </p:cNvPr>
          <p:cNvSpPr txBox="1"/>
          <p:nvPr/>
        </p:nvSpPr>
        <p:spPr>
          <a:xfrm>
            <a:off x="1081048" y="3250625"/>
            <a:ext cx="2055620" cy="369332"/>
          </a:xfrm>
          <a:prstGeom prst="rect">
            <a:avLst/>
          </a:prstGeom>
          <a:noFill/>
        </p:spPr>
        <p:txBody>
          <a:bodyPr wrap="square" rtlCol="0">
            <a:spAutoFit/>
          </a:bodyPr>
          <a:lstStyle/>
          <a:p>
            <a:pPr algn="ctr"/>
            <a:r>
              <a:rPr lang="en-US" b="1" dirty="0">
                <a:solidFill>
                  <a:srgbClr val="7030A0"/>
                </a:solidFill>
              </a:rPr>
              <a:t>Tanks Again! </a:t>
            </a:r>
          </a:p>
        </p:txBody>
      </p:sp>
    </p:spTree>
    <p:extLst>
      <p:ext uri="{BB962C8B-B14F-4D97-AF65-F5344CB8AC3E}">
        <p14:creationId xmlns:p14="http://schemas.microsoft.com/office/powerpoint/2010/main" val="3896500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7DBC5-3934-44F1-96BE-9DDEA9A45A92}"/>
              </a:ext>
            </a:extLst>
          </p:cNvPr>
          <p:cNvSpPr>
            <a:spLocks noGrp="1"/>
          </p:cNvSpPr>
          <p:nvPr>
            <p:ph type="title"/>
          </p:nvPr>
        </p:nvSpPr>
        <p:spPr/>
        <p:txBody>
          <a:bodyPr/>
          <a:lstStyle/>
          <a:p>
            <a:r>
              <a:rPr lang="en-US" b="1" dirty="0">
                <a:solidFill>
                  <a:srgbClr val="7030A0"/>
                </a:solidFill>
              </a:rPr>
              <a:t>Purpose of our research?</a:t>
            </a:r>
          </a:p>
        </p:txBody>
      </p:sp>
      <p:pic>
        <p:nvPicPr>
          <p:cNvPr id="6" name="Content Placeholder 5">
            <a:extLst>
              <a:ext uri="{FF2B5EF4-FFF2-40B4-BE49-F238E27FC236}">
                <a16:creationId xmlns:a16="http://schemas.microsoft.com/office/drawing/2014/main" id="{BAD0C0B1-4860-4CCE-BEB6-3BB8A5A5872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84767" y="1355853"/>
            <a:ext cx="5482331" cy="4204494"/>
          </a:xfrm>
        </p:spPr>
      </p:pic>
      <p:sp>
        <p:nvSpPr>
          <p:cNvPr id="4" name="Rectangle 3">
            <a:extLst>
              <a:ext uri="{FF2B5EF4-FFF2-40B4-BE49-F238E27FC236}">
                <a16:creationId xmlns:a16="http://schemas.microsoft.com/office/drawing/2014/main" id="{7B6D78B5-0824-420B-99D8-06DD6C0CA822}"/>
              </a:ext>
            </a:extLst>
          </p:cNvPr>
          <p:cNvSpPr/>
          <p:nvPr/>
        </p:nvSpPr>
        <p:spPr>
          <a:xfrm>
            <a:off x="5477931" y="6090864"/>
            <a:ext cx="6096000" cy="646331"/>
          </a:xfrm>
          <a:prstGeom prst="rect">
            <a:avLst/>
          </a:prstGeom>
        </p:spPr>
        <p:txBody>
          <a:bodyPr>
            <a:spAutoFit/>
          </a:bodyPr>
          <a:lstStyle/>
          <a:p>
            <a:pPr algn="ctr"/>
            <a:r>
              <a:rPr lang="en-US" sz="1200" dirty="0">
                <a:hlinkClick r:id="rId4"/>
              </a:rPr>
              <a:t>https://commons.wikimedia.org/wiki/File:Frost_azoto_smallsize.gif</a:t>
            </a:r>
            <a:endParaRPr lang="en-US" sz="1200" dirty="0"/>
          </a:p>
          <a:p>
            <a:pPr algn="ctr"/>
            <a:r>
              <a:rPr lang="en-US" sz="1200" dirty="0"/>
              <a:t>The  original uploader was Svante at Italian Wikipedia. / CC BY-SA (http://creativecommons.org/licenses/by-sa/3.0/)</a:t>
            </a:r>
          </a:p>
        </p:txBody>
      </p:sp>
      <p:sp>
        <p:nvSpPr>
          <p:cNvPr id="7" name="TextBox 6">
            <a:extLst>
              <a:ext uri="{FF2B5EF4-FFF2-40B4-BE49-F238E27FC236}">
                <a16:creationId xmlns:a16="http://schemas.microsoft.com/office/drawing/2014/main" id="{4A14E95D-6801-448E-B2BA-B838ED2BBB85}"/>
              </a:ext>
            </a:extLst>
          </p:cNvPr>
          <p:cNvSpPr txBox="1"/>
          <p:nvPr/>
        </p:nvSpPr>
        <p:spPr>
          <a:xfrm>
            <a:off x="7107765" y="1024462"/>
            <a:ext cx="2836333" cy="369332"/>
          </a:xfrm>
          <a:prstGeom prst="rect">
            <a:avLst/>
          </a:prstGeom>
          <a:noFill/>
        </p:spPr>
        <p:txBody>
          <a:bodyPr wrap="square" rtlCol="0">
            <a:spAutoFit/>
          </a:bodyPr>
          <a:lstStyle/>
          <a:p>
            <a:r>
              <a:rPr lang="en-US" dirty="0"/>
              <a:t>Frost Diagram for Nitrogen</a:t>
            </a:r>
          </a:p>
        </p:txBody>
      </p:sp>
      <p:sp>
        <p:nvSpPr>
          <p:cNvPr id="8" name="TextBox 7">
            <a:extLst>
              <a:ext uri="{FF2B5EF4-FFF2-40B4-BE49-F238E27FC236}">
                <a16:creationId xmlns:a16="http://schemas.microsoft.com/office/drawing/2014/main" id="{52428BD2-A466-4101-A18E-6358FD33D597}"/>
              </a:ext>
            </a:extLst>
          </p:cNvPr>
          <p:cNvSpPr txBox="1"/>
          <p:nvPr/>
        </p:nvSpPr>
        <p:spPr>
          <a:xfrm>
            <a:off x="5909733" y="5560347"/>
            <a:ext cx="5545665" cy="523220"/>
          </a:xfrm>
          <a:prstGeom prst="rect">
            <a:avLst/>
          </a:prstGeom>
          <a:noFill/>
        </p:spPr>
        <p:txBody>
          <a:bodyPr wrap="square" rtlCol="0">
            <a:spAutoFit/>
          </a:bodyPr>
          <a:lstStyle/>
          <a:p>
            <a:pPr algn="ctr"/>
            <a:r>
              <a:rPr lang="en-US" sz="1400" b="1" dirty="0"/>
              <a:t>Y-axis is proportional to max useful work that can be done by a transformation via </a:t>
            </a:r>
            <a:r>
              <a:rPr lang="el-GR" sz="1400" b="1" dirty="0"/>
              <a:t>Δ</a:t>
            </a:r>
            <a:r>
              <a:rPr lang="en-US" sz="1400" b="1" dirty="0"/>
              <a:t>G = - </a:t>
            </a:r>
            <a:r>
              <a:rPr lang="en-US" sz="1400" b="1" dirty="0" err="1"/>
              <a:t>nFE</a:t>
            </a:r>
            <a:endParaRPr lang="en-US" sz="1400" b="1" dirty="0"/>
          </a:p>
        </p:txBody>
      </p:sp>
      <p:sp>
        <p:nvSpPr>
          <p:cNvPr id="9" name="TextBox 8">
            <a:extLst>
              <a:ext uri="{FF2B5EF4-FFF2-40B4-BE49-F238E27FC236}">
                <a16:creationId xmlns:a16="http://schemas.microsoft.com/office/drawing/2014/main" id="{DE34B1A0-7257-4E92-B59F-206B64C8980C}"/>
              </a:ext>
            </a:extLst>
          </p:cNvPr>
          <p:cNvSpPr txBox="1"/>
          <p:nvPr/>
        </p:nvSpPr>
        <p:spPr>
          <a:xfrm>
            <a:off x="838200" y="1769533"/>
            <a:ext cx="4639731" cy="3970318"/>
          </a:xfrm>
          <a:prstGeom prst="rect">
            <a:avLst/>
          </a:prstGeom>
          <a:noFill/>
        </p:spPr>
        <p:txBody>
          <a:bodyPr wrap="square" rtlCol="0">
            <a:spAutoFit/>
          </a:bodyPr>
          <a:lstStyle/>
          <a:p>
            <a:pPr marL="285750" indent="-285750">
              <a:buFont typeface="Arial" panose="020B0604020202020204" pitchFamily="34" charset="0"/>
              <a:buChar char="•"/>
            </a:pPr>
            <a:r>
              <a:rPr lang="en-US" dirty="0"/>
              <a:t>Transformations of nitrogen / oxygen / hydrogen compounds are very important for living processes.</a:t>
            </a:r>
          </a:p>
          <a:p>
            <a:pPr marL="285750" indent="-285750">
              <a:buFont typeface="Arial" panose="020B0604020202020204" pitchFamily="34" charset="0"/>
              <a:buChar char="•"/>
            </a:pPr>
            <a:r>
              <a:rPr lang="en-US" dirty="0"/>
              <a:t>Ultimately, N-atoms in biomolecules have to come from N</a:t>
            </a:r>
            <a:r>
              <a:rPr lang="en-US" baseline="-25000" dirty="0"/>
              <a:t>2</a:t>
            </a:r>
            <a:r>
              <a:rPr lang="en-US" dirty="0"/>
              <a:t> by N</a:t>
            </a:r>
            <a:r>
              <a:rPr lang="en-US" baseline="-25000" dirty="0"/>
              <a:t>2</a:t>
            </a:r>
            <a:r>
              <a:rPr lang="en-US" dirty="0"/>
              <a:t>-fixation, or generation of NO</a:t>
            </a:r>
            <a:r>
              <a:rPr lang="en-US" baseline="-25000" dirty="0"/>
              <a:t>x</a:t>
            </a:r>
            <a:r>
              <a:rPr lang="en-US" dirty="0"/>
              <a:t> from lightning or other high energy processes.</a:t>
            </a:r>
          </a:p>
          <a:p>
            <a:pPr marL="285750" indent="-285750">
              <a:buFont typeface="Arial" panose="020B0604020202020204" pitchFamily="34" charset="0"/>
              <a:buChar char="•"/>
            </a:pPr>
            <a:r>
              <a:rPr lang="en-US" dirty="0"/>
              <a:t>I’ve talked about N</a:t>
            </a:r>
            <a:r>
              <a:rPr lang="en-US" baseline="-25000" dirty="0"/>
              <a:t>2</a:t>
            </a:r>
            <a:r>
              <a:rPr lang="en-US" dirty="0"/>
              <a:t>-fixation previously, but “denitrification” is also important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solidFill>
                  <a:srgbClr val="FF0000"/>
                </a:solidFill>
              </a:rPr>
              <a:t>NO</a:t>
            </a:r>
            <a:r>
              <a:rPr lang="en-US" baseline="-25000" dirty="0">
                <a:solidFill>
                  <a:srgbClr val="FF0000"/>
                </a:solidFill>
              </a:rPr>
              <a:t>3</a:t>
            </a:r>
            <a:r>
              <a:rPr lang="en-US" baseline="30000" dirty="0">
                <a:solidFill>
                  <a:srgbClr val="FF0000"/>
                </a:solidFill>
              </a:rPr>
              <a:t>–</a:t>
            </a:r>
            <a:r>
              <a:rPr lang="en-US" dirty="0">
                <a:solidFill>
                  <a:srgbClr val="FF0000"/>
                </a:solidFill>
              </a:rPr>
              <a:t> </a:t>
            </a:r>
            <a:r>
              <a:rPr lang="en-US" dirty="0">
                <a:solidFill>
                  <a:srgbClr val="FF0000"/>
                </a:solidFill>
                <a:sym typeface="Wingdings 3" panose="05040102010807070707" pitchFamily="18" charset="2"/>
              </a:rPr>
              <a:t> </a:t>
            </a:r>
            <a:r>
              <a:rPr lang="en-US" dirty="0">
                <a:solidFill>
                  <a:srgbClr val="FF0000"/>
                </a:solidFill>
              </a:rPr>
              <a:t>NO</a:t>
            </a:r>
            <a:r>
              <a:rPr lang="en-US" baseline="-25000" dirty="0">
                <a:solidFill>
                  <a:srgbClr val="FF0000"/>
                </a:solidFill>
              </a:rPr>
              <a:t>2</a:t>
            </a:r>
            <a:r>
              <a:rPr lang="en-US" baseline="30000" dirty="0">
                <a:solidFill>
                  <a:srgbClr val="FF0000"/>
                </a:solidFill>
              </a:rPr>
              <a:t>–</a:t>
            </a:r>
            <a:r>
              <a:rPr lang="en-US" dirty="0">
                <a:solidFill>
                  <a:srgbClr val="FF0000"/>
                </a:solidFill>
                <a:sym typeface="Wingdings 3" panose="05040102010807070707" pitchFamily="18" charset="2"/>
              </a:rPr>
              <a:t>  </a:t>
            </a:r>
            <a:r>
              <a:rPr lang="en-US" dirty="0">
                <a:solidFill>
                  <a:srgbClr val="FF0000"/>
                </a:solidFill>
              </a:rPr>
              <a:t>NO</a:t>
            </a:r>
            <a:r>
              <a:rPr lang="en-US" dirty="0">
                <a:solidFill>
                  <a:srgbClr val="FF0000"/>
                </a:solidFill>
                <a:sym typeface="Wingdings 3" panose="05040102010807070707" pitchFamily="18" charset="2"/>
              </a:rPr>
              <a:t>  </a:t>
            </a:r>
            <a:r>
              <a:rPr lang="en-US" dirty="0">
                <a:solidFill>
                  <a:srgbClr val="FF0000"/>
                </a:solidFill>
              </a:rPr>
              <a:t>N</a:t>
            </a:r>
            <a:r>
              <a:rPr lang="en-US" baseline="-25000" dirty="0">
                <a:solidFill>
                  <a:srgbClr val="FF0000"/>
                </a:solidFill>
              </a:rPr>
              <a:t>2</a:t>
            </a:r>
            <a:r>
              <a:rPr lang="en-US" dirty="0">
                <a:solidFill>
                  <a:srgbClr val="FF0000"/>
                </a:solidFill>
              </a:rPr>
              <a:t>O</a:t>
            </a:r>
            <a:r>
              <a:rPr lang="en-US" dirty="0">
                <a:solidFill>
                  <a:srgbClr val="FF0000"/>
                </a:solidFill>
                <a:sym typeface="Wingdings 3" panose="05040102010807070707" pitchFamily="18" charset="2"/>
              </a:rPr>
              <a:t>  </a:t>
            </a:r>
            <a:r>
              <a:rPr lang="en-US" dirty="0">
                <a:solidFill>
                  <a:srgbClr val="FF0000"/>
                </a:solidFill>
              </a:rPr>
              <a:t>N</a:t>
            </a:r>
            <a:r>
              <a:rPr lang="en-US" baseline="-25000" dirty="0">
                <a:solidFill>
                  <a:srgbClr val="FF0000"/>
                </a:solidFill>
              </a:rPr>
              <a:t>2</a:t>
            </a:r>
            <a:endParaRPr lang="en-US" dirty="0">
              <a:solidFill>
                <a:srgbClr val="FF0000"/>
              </a:solidFill>
            </a:endParaRPr>
          </a:p>
          <a:p>
            <a:pPr marL="285750" indent="-285750">
              <a:buFont typeface="Arial" panose="020B0604020202020204" pitchFamily="34" charset="0"/>
              <a:buChar char="•"/>
            </a:pPr>
            <a:endParaRPr lang="en-US" dirty="0"/>
          </a:p>
          <a:p>
            <a:endParaRPr lang="en-US" dirty="0"/>
          </a:p>
          <a:p>
            <a:endParaRPr lang="en-US" dirty="0"/>
          </a:p>
        </p:txBody>
      </p:sp>
      <p:sp>
        <p:nvSpPr>
          <p:cNvPr id="10" name="Slide Number Placeholder 9">
            <a:extLst>
              <a:ext uri="{FF2B5EF4-FFF2-40B4-BE49-F238E27FC236}">
                <a16:creationId xmlns:a16="http://schemas.microsoft.com/office/drawing/2014/main" id="{25B03DBD-BD9C-4222-8303-1249C56C75B7}"/>
              </a:ext>
            </a:extLst>
          </p:cNvPr>
          <p:cNvSpPr>
            <a:spLocks noGrp="1"/>
          </p:cNvSpPr>
          <p:nvPr>
            <p:ph type="sldNum" sz="quarter" idx="12"/>
          </p:nvPr>
        </p:nvSpPr>
        <p:spPr/>
        <p:txBody>
          <a:bodyPr/>
          <a:lstStyle/>
          <a:p>
            <a:fld id="{3654332C-6395-46EC-AE99-A6CA29B9639D}" type="slidenum">
              <a:rPr lang="en-US" smtClean="0"/>
              <a:t>6</a:t>
            </a:fld>
            <a:endParaRPr lang="en-US"/>
          </a:p>
        </p:txBody>
      </p:sp>
      <p:sp>
        <p:nvSpPr>
          <p:cNvPr id="11" name="TextBox 10">
            <a:extLst>
              <a:ext uri="{FF2B5EF4-FFF2-40B4-BE49-F238E27FC236}">
                <a16:creationId xmlns:a16="http://schemas.microsoft.com/office/drawing/2014/main" id="{1A2841C8-EB99-47F4-8273-DE834F1A2F39}"/>
              </a:ext>
            </a:extLst>
          </p:cNvPr>
          <p:cNvSpPr txBox="1"/>
          <p:nvPr/>
        </p:nvSpPr>
        <p:spPr>
          <a:xfrm>
            <a:off x="1025236" y="5126182"/>
            <a:ext cx="3796146" cy="923330"/>
          </a:xfrm>
          <a:prstGeom prst="rect">
            <a:avLst/>
          </a:prstGeom>
          <a:noFill/>
        </p:spPr>
        <p:txBody>
          <a:bodyPr wrap="square" rtlCol="0">
            <a:spAutoFit/>
          </a:bodyPr>
          <a:lstStyle/>
          <a:p>
            <a:pPr algn="ctr"/>
            <a:r>
              <a:rPr lang="en-US" dirty="0">
                <a:solidFill>
                  <a:srgbClr val="FF0000"/>
                </a:solidFill>
              </a:rPr>
              <a:t>All steps are known to be mediated biochemically by various “reductase enzymes”</a:t>
            </a:r>
          </a:p>
        </p:txBody>
      </p:sp>
    </p:spTree>
    <p:extLst>
      <p:ext uri="{BB962C8B-B14F-4D97-AF65-F5344CB8AC3E}">
        <p14:creationId xmlns:p14="http://schemas.microsoft.com/office/powerpoint/2010/main" val="2325537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7DBC5-3934-44F1-96BE-9DDEA9A45A92}"/>
              </a:ext>
            </a:extLst>
          </p:cNvPr>
          <p:cNvSpPr>
            <a:spLocks noGrp="1"/>
          </p:cNvSpPr>
          <p:nvPr>
            <p:ph type="title"/>
          </p:nvPr>
        </p:nvSpPr>
        <p:spPr/>
        <p:txBody>
          <a:bodyPr/>
          <a:lstStyle/>
          <a:p>
            <a:r>
              <a:rPr lang="en-US" b="1" dirty="0">
                <a:solidFill>
                  <a:srgbClr val="7030A0"/>
                </a:solidFill>
              </a:rPr>
              <a:t>Purpose of our research?</a:t>
            </a:r>
          </a:p>
        </p:txBody>
      </p:sp>
      <p:pic>
        <p:nvPicPr>
          <p:cNvPr id="6" name="Content Placeholder 5">
            <a:extLst>
              <a:ext uri="{FF2B5EF4-FFF2-40B4-BE49-F238E27FC236}">
                <a16:creationId xmlns:a16="http://schemas.microsoft.com/office/drawing/2014/main" id="{BAD0C0B1-4860-4CCE-BEB6-3BB8A5A5872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84767" y="1355853"/>
            <a:ext cx="5482331" cy="4204494"/>
          </a:xfrm>
        </p:spPr>
      </p:pic>
      <p:sp>
        <p:nvSpPr>
          <p:cNvPr id="4" name="Rectangle 3">
            <a:extLst>
              <a:ext uri="{FF2B5EF4-FFF2-40B4-BE49-F238E27FC236}">
                <a16:creationId xmlns:a16="http://schemas.microsoft.com/office/drawing/2014/main" id="{7B6D78B5-0824-420B-99D8-06DD6C0CA822}"/>
              </a:ext>
            </a:extLst>
          </p:cNvPr>
          <p:cNvSpPr/>
          <p:nvPr/>
        </p:nvSpPr>
        <p:spPr>
          <a:xfrm>
            <a:off x="5477931" y="6090864"/>
            <a:ext cx="6096000" cy="646331"/>
          </a:xfrm>
          <a:prstGeom prst="rect">
            <a:avLst/>
          </a:prstGeom>
        </p:spPr>
        <p:txBody>
          <a:bodyPr>
            <a:spAutoFit/>
          </a:bodyPr>
          <a:lstStyle/>
          <a:p>
            <a:pPr algn="ctr"/>
            <a:r>
              <a:rPr lang="en-US" sz="1200" dirty="0">
                <a:hlinkClick r:id="rId4"/>
              </a:rPr>
              <a:t>https://commons.wikimedia.org/wiki/File:Frost_azoto_smallsize.gif</a:t>
            </a:r>
            <a:endParaRPr lang="en-US" sz="1200" dirty="0"/>
          </a:p>
          <a:p>
            <a:pPr algn="ctr"/>
            <a:r>
              <a:rPr lang="en-US" sz="1200" dirty="0"/>
              <a:t>The  original uploader was Svante at Italian Wikipedia. / CC BY-SA (http://creativecommons.org/licenses/by-sa/3.0/)</a:t>
            </a:r>
          </a:p>
        </p:txBody>
      </p:sp>
      <p:sp>
        <p:nvSpPr>
          <p:cNvPr id="7" name="TextBox 6">
            <a:extLst>
              <a:ext uri="{FF2B5EF4-FFF2-40B4-BE49-F238E27FC236}">
                <a16:creationId xmlns:a16="http://schemas.microsoft.com/office/drawing/2014/main" id="{4A14E95D-6801-448E-B2BA-B838ED2BBB85}"/>
              </a:ext>
            </a:extLst>
          </p:cNvPr>
          <p:cNvSpPr txBox="1"/>
          <p:nvPr/>
        </p:nvSpPr>
        <p:spPr>
          <a:xfrm>
            <a:off x="7107765" y="1024462"/>
            <a:ext cx="2836333" cy="369332"/>
          </a:xfrm>
          <a:prstGeom prst="rect">
            <a:avLst/>
          </a:prstGeom>
          <a:noFill/>
        </p:spPr>
        <p:txBody>
          <a:bodyPr wrap="square" rtlCol="0">
            <a:spAutoFit/>
          </a:bodyPr>
          <a:lstStyle/>
          <a:p>
            <a:r>
              <a:rPr lang="en-US" dirty="0"/>
              <a:t>Frost Diagram for Nitrogen</a:t>
            </a:r>
          </a:p>
        </p:txBody>
      </p:sp>
      <p:sp>
        <p:nvSpPr>
          <p:cNvPr id="8" name="TextBox 7">
            <a:extLst>
              <a:ext uri="{FF2B5EF4-FFF2-40B4-BE49-F238E27FC236}">
                <a16:creationId xmlns:a16="http://schemas.microsoft.com/office/drawing/2014/main" id="{52428BD2-A466-4101-A18E-6358FD33D597}"/>
              </a:ext>
            </a:extLst>
          </p:cNvPr>
          <p:cNvSpPr txBox="1"/>
          <p:nvPr/>
        </p:nvSpPr>
        <p:spPr>
          <a:xfrm>
            <a:off x="5909733" y="5560347"/>
            <a:ext cx="5545665" cy="523220"/>
          </a:xfrm>
          <a:prstGeom prst="rect">
            <a:avLst/>
          </a:prstGeom>
          <a:noFill/>
        </p:spPr>
        <p:txBody>
          <a:bodyPr wrap="square" rtlCol="0">
            <a:spAutoFit/>
          </a:bodyPr>
          <a:lstStyle/>
          <a:p>
            <a:pPr algn="ctr"/>
            <a:r>
              <a:rPr lang="en-US" sz="1400" b="1" dirty="0"/>
              <a:t>Y-axis is proportional to max useful work that can be done by a transformation via </a:t>
            </a:r>
            <a:r>
              <a:rPr lang="el-GR" sz="1400" b="1" dirty="0"/>
              <a:t>Δ</a:t>
            </a:r>
            <a:r>
              <a:rPr lang="en-US" sz="1400" b="1" dirty="0"/>
              <a:t>G = - </a:t>
            </a:r>
            <a:r>
              <a:rPr lang="en-US" sz="1400" b="1" dirty="0" err="1"/>
              <a:t>nFE</a:t>
            </a:r>
            <a:endParaRPr lang="en-US" sz="1400" b="1" dirty="0"/>
          </a:p>
        </p:txBody>
      </p:sp>
      <p:sp>
        <p:nvSpPr>
          <p:cNvPr id="9" name="TextBox 8">
            <a:extLst>
              <a:ext uri="{FF2B5EF4-FFF2-40B4-BE49-F238E27FC236}">
                <a16:creationId xmlns:a16="http://schemas.microsoft.com/office/drawing/2014/main" id="{DE34B1A0-7257-4E92-B59F-206B64C8980C}"/>
              </a:ext>
            </a:extLst>
          </p:cNvPr>
          <p:cNvSpPr txBox="1"/>
          <p:nvPr/>
        </p:nvSpPr>
        <p:spPr>
          <a:xfrm>
            <a:off x="838200" y="1769533"/>
            <a:ext cx="4639731" cy="3970318"/>
          </a:xfrm>
          <a:prstGeom prst="rect">
            <a:avLst/>
          </a:prstGeom>
          <a:noFill/>
        </p:spPr>
        <p:txBody>
          <a:bodyPr wrap="square" rtlCol="0">
            <a:spAutoFit/>
          </a:bodyPr>
          <a:lstStyle/>
          <a:p>
            <a:pPr marL="285750" indent="-285750">
              <a:buFont typeface="Arial" panose="020B0604020202020204" pitchFamily="34" charset="0"/>
              <a:buChar char="•"/>
            </a:pPr>
            <a:r>
              <a:rPr lang="en-US" dirty="0"/>
              <a:t>Transformations of nitrogen / oxygen / hydrogen compounds are very important for living processes.</a:t>
            </a:r>
          </a:p>
          <a:p>
            <a:pPr marL="285750" indent="-285750">
              <a:buFont typeface="Arial" panose="020B0604020202020204" pitchFamily="34" charset="0"/>
              <a:buChar char="•"/>
            </a:pPr>
            <a:r>
              <a:rPr lang="en-US" dirty="0"/>
              <a:t>Ultimately, N-atoms in biomolecules have to come from N</a:t>
            </a:r>
            <a:r>
              <a:rPr lang="en-US" baseline="-25000" dirty="0"/>
              <a:t>2</a:t>
            </a:r>
            <a:r>
              <a:rPr lang="en-US" dirty="0"/>
              <a:t> by N</a:t>
            </a:r>
            <a:r>
              <a:rPr lang="en-US" baseline="-25000" dirty="0"/>
              <a:t>2</a:t>
            </a:r>
            <a:r>
              <a:rPr lang="en-US" dirty="0"/>
              <a:t>-fixation, or generation of NO</a:t>
            </a:r>
            <a:r>
              <a:rPr lang="en-US" baseline="-25000" dirty="0"/>
              <a:t>x</a:t>
            </a:r>
            <a:r>
              <a:rPr lang="en-US" dirty="0"/>
              <a:t> from lightning or other high energy processes.</a:t>
            </a:r>
          </a:p>
          <a:p>
            <a:pPr marL="285750" indent="-285750">
              <a:buFont typeface="Arial" panose="020B0604020202020204" pitchFamily="34" charset="0"/>
              <a:buChar char="•"/>
            </a:pPr>
            <a:r>
              <a:rPr lang="en-US" dirty="0"/>
              <a:t>I’ve talked about N</a:t>
            </a:r>
            <a:r>
              <a:rPr lang="en-US" baseline="-25000" dirty="0"/>
              <a:t>2</a:t>
            </a:r>
            <a:r>
              <a:rPr lang="en-US" dirty="0"/>
              <a:t>-fixation previously, but “denitrification” is also important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NO</a:t>
            </a:r>
            <a:r>
              <a:rPr lang="en-US" baseline="-25000" dirty="0"/>
              <a:t>3</a:t>
            </a:r>
            <a:r>
              <a:rPr lang="en-US" baseline="30000" dirty="0"/>
              <a:t>–</a:t>
            </a:r>
            <a:r>
              <a:rPr lang="en-US" dirty="0"/>
              <a:t> </a:t>
            </a:r>
            <a:r>
              <a:rPr lang="en-US" dirty="0">
                <a:sym typeface="Wingdings 3" panose="05040102010807070707" pitchFamily="18" charset="2"/>
              </a:rPr>
              <a:t> </a:t>
            </a:r>
            <a:r>
              <a:rPr lang="en-US" dirty="0"/>
              <a:t>NO</a:t>
            </a:r>
            <a:r>
              <a:rPr lang="en-US" baseline="-25000" dirty="0"/>
              <a:t>2</a:t>
            </a:r>
            <a:r>
              <a:rPr lang="en-US" baseline="30000" dirty="0"/>
              <a:t>–</a:t>
            </a:r>
            <a:r>
              <a:rPr lang="en-US" dirty="0">
                <a:sym typeface="Wingdings 3" panose="05040102010807070707" pitchFamily="18" charset="2"/>
              </a:rPr>
              <a:t>  </a:t>
            </a:r>
            <a:r>
              <a:rPr lang="en-US" dirty="0">
                <a:solidFill>
                  <a:srgbClr val="FF0000"/>
                </a:solidFill>
              </a:rPr>
              <a:t>NO</a:t>
            </a:r>
            <a:r>
              <a:rPr lang="en-US" dirty="0">
                <a:solidFill>
                  <a:srgbClr val="FF0000"/>
                </a:solidFill>
                <a:sym typeface="Wingdings 3" panose="05040102010807070707" pitchFamily="18" charset="2"/>
              </a:rPr>
              <a:t>  </a:t>
            </a:r>
            <a:r>
              <a:rPr lang="en-US" dirty="0">
                <a:solidFill>
                  <a:srgbClr val="FF0000"/>
                </a:solidFill>
              </a:rPr>
              <a:t>N</a:t>
            </a:r>
            <a:r>
              <a:rPr lang="en-US" baseline="-25000" dirty="0">
                <a:solidFill>
                  <a:srgbClr val="FF0000"/>
                </a:solidFill>
              </a:rPr>
              <a:t>2</a:t>
            </a:r>
            <a:r>
              <a:rPr lang="en-US" dirty="0">
                <a:solidFill>
                  <a:srgbClr val="FF0000"/>
                </a:solidFill>
              </a:rPr>
              <a:t>O</a:t>
            </a:r>
            <a:r>
              <a:rPr lang="en-US" dirty="0">
                <a:solidFill>
                  <a:srgbClr val="FF0000"/>
                </a:solidFill>
                <a:sym typeface="Wingdings 3" panose="05040102010807070707" pitchFamily="18" charset="2"/>
              </a:rPr>
              <a:t> </a:t>
            </a:r>
            <a:r>
              <a:rPr lang="en-US" dirty="0">
                <a:sym typeface="Wingdings 3" panose="05040102010807070707" pitchFamily="18" charset="2"/>
              </a:rPr>
              <a:t> </a:t>
            </a:r>
            <a:r>
              <a:rPr lang="en-US" dirty="0"/>
              <a:t>N</a:t>
            </a:r>
            <a:r>
              <a:rPr lang="en-US" baseline="-25000" dirty="0"/>
              <a:t>2</a:t>
            </a:r>
            <a:endParaRPr lang="en-US" dirty="0"/>
          </a:p>
          <a:p>
            <a:pPr marL="285750" indent="-285750">
              <a:buFont typeface="Arial" panose="020B0604020202020204" pitchFamily="34" charset="0"/>
              <a:buChar char="•"/>
            </a:pPr>
            <a:endParaRPr lang="en-US" dirty="0"/>
          </a:p>
          <a:p>
            <a:endParaRPr lang="en-US" dirty="0"/>
          </a:p>
          <a:p>
            <a:endParaRPr lang="en-US" dirty="0"/>
          </a:p>
        </p:txBody>
      </p:sp>
      <p:sp>
        <p:nvSpPr>
          <p:cNvPr id="3" name="Rectangle: Rounded Corners 2">
            <a:extLst>
              <a:ext uri="{FF2B5EF4-FFF2-40B4-BE49-F238E27FC236}">
                <a16:creationId xmlns:a16="http://schemas.microsoft.com/office/drawing/2014/main" id="{12562462-3AC6-40D1-8782-946CADDFDF6D}"/>
              </a:ext>
            </a:extLst>
          </p:cNvPr>
          <p:cNvSpPr/>
          <p:nvPr/>
        </p:nvSpPr>
        <p:spPr>
          <a:xfrm>
            <a:off x="2540000" y="4445000"/>
            <a:ext cx="1354667" cy="626533"/>
          </a:xfrm>
          <a:prstGeom prst="round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A2109B8-2993-434E-A850-18E053B512D9}"/>
              </a:ext>
            </a:extLst>
          </p:cNvPr>
          <p:cNvSpPr txBox="1"/>
          <p:nvPr/>
        </p:nvSpPr>
        <p:spPr>
          <a:xfrm>
            <a:off x="2036866" y="5167534"/>
            <a:ext cx="2549236" cy="923330"/>
          </a:xfrm>
          <a:prstGeom prst="rect">
            <a:avLst/>
          </a:prstGeom>
          <a:noFill/>
        </p:spPr>
        <p:txBody>
          <a:bodyPr wrap="square" rtlCol="0">
            <a:spAutoFit/>
          </a:bodyPr>
          <a:lstStyle/>
          <a:p>
            <a:pPr algn="ctr"/>
            <a:r>
              <a:rPr lang="en-US" dirty="0">
                <a:solidFill>
                  <a:srgbClr val="FF0000"/>
                </a:solidFill>
              </a:rPr>
              <a:t>Our current focus!</a:t>
            </a:r>
          </a:p>
          <a:p>
            <a:pPr algn="ctr"/>
            <a:endParaRPr lang="en-US" dirty="0">
              <a:solidFill>
                <a:srgbClr val="FF0000"/>
              </a:solidFill>
            </a:endParaRPr>
          </a:p>
          <a:p>
            <a:pPr algn="ctr"/>
            <a:r>
              <a:rPr lang="en-US" dirty="0">
                <a:solidFill>
                  <a:srgbClr val="FF0000"/>
                </a:solidFill>
              </a:rPr>
              <a:t>NSF – CHE 1900181</a:t>
            </a:r>
          </a:p>
        </p:txBody>
      </p:sp>
      <p:sp>
        <p:nvSpPr>
          <p:cNvPr id="10" name="Slide Number Placeholder 9">
            <a:extLst>
              <a:ext uri="{FF2B5EF4-FFF2-40B4-BE49-F238E27FC236}">
                <a16:creationId xmlns:a16="http://schemas.microsoft.com/office/drawing/2014/main" id="{25B03DBD-BD9C-4222-8303-1249C56C75B7}"/>
              </a:ext>
            </a:extLst>
          </p:cNvPr>
          <p:cNvSpPr>
            <a:spLocks noGrp="1"/>
          </p:cNvSpPr>
          <p:nvPr>
            <p:ph type="sldNum" sz="quarter" idx="12"/>
          </p:nvPr>
        </p:nvSpPr>
        <p:spPr/>
        <p:txBody>
          <a:bodyPr/>
          <a:lstStyle/>
          <a:p>
            <a:fld id="{3654332C-6395-46EC-AE99-A6CA29B9639D}" type="slidenum">
              <a:rPr lang="en-US" smtClean="0"/>
              <a:t>7</a:t>
            </a:fld>
            <a:endParaRPr lang="en-US"/>
          </a:p>
        </p:txBody>
      </p:sp>
    </p:spTree>
    <p:extLst>
      <p:ext uri="{BB962C8B-B14F-4D97-AF65-F5344CB8AC3E}">
        <p14:creationId xmlns:p14="http://schemas.microsoft.com/office/powerpoint/2010/main" val="914794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00B4F-E28D-462C-9414-2FF7FC7FE507}"/>
              </a:ext>
            </a:extLst>
          </p:cNvPr>
          <p:cNvSpPr>
            <a:spLocks noGrp="1"/>
          </p:cNvSpPr>
          <p:nvPr>
            <p:ph type="title"/>
          </p:nvPr>
        </p:nvSpPr>
        <p:spPr/>
        <p:txBody>
          <a:bodyPr/>
          <a:lstStyle/>
          <a:p>
            <a:r>
              <a:rPr lang="en-US" b="1" dirty="0">
                <a:solidFill>
                  <a:srgbClr val="7030A0"/>
                </a:solidFill>
              </a:rPr>
              <a:t>N</a:t>
            </a:r>
            <a:r>
              <a:rPr lang="en-US" b="1" baseline="-25000" dirty="0">
                <a:solidFill>
                  <a:srgbClr val="7030A0"/>
                </a:solidFill>
              </a:rPr>
              <a:t>2</a:t>
            </a:r>
            <a:r>
              <a:rPr lang="en-US" b="1" dirty="0">
                <a:solidFill>
                  <a:srgbClr val="7030A0"/>
                </a:solidFill>
              </a:rPr>
              <a:t>O?</a:t>
            </a:r>
          </a:p>
        </p:txBody>
      </p:sp>
      <p:sp>
        <p:nvSpPr>
          <p:cNvPr id="3" name="Content Placeholder 2">
            <a:extLst>
              <a:ext uri="{FF2B5EF4-FFF2-40B4-BE49-F238E27FC236}">
                <a16:creationId xmlns:a16="http://schemas.microsoft.com/office/drawing/2014/main" id="{64D2E5D6-BA30-41EF-ABA5-25373B28DE0F}"/>
              </a:ext>
            </a:extLst>
          </p:cNvPr>
          <p:cNvSpPr>
            <a:spLocks noGrp="1"/>
          </p:cNvSpPr>
          <p:nvPr>
            <p:ph idx="1"/>
          </p:nvPr>
        </p:nvSpPr>
        <p:spPr>
          <a:xfrm>
            <a:off x="838201" y="1825625"/>
            <a:ext cx="7004576" cy="4351338"/>
          </a:xfrm>
        </p:spPr>
        <p:txBody>
          <a:bodyPr/>
          <a:lstStyle/>
          <a:p>
            <a:r>
              <a:rPr lang="en-US" dirty="0"/>
              <a:t>A greenhouse gas, 300x more “insulating” than CO</a:t>
            </a:r>
            <a:r>
              <a:rPr lang="en-US" baseline="-25000" dirty="0"/>
              <a:t>2</a:t>
            </a:r>
            <a:r>
              <a:rPr lang="en-US" dirty="0"/>
              <a:t>.</a:t>
            </a:r>
          </a:p>
          <a:p>
            <a:r>
              <a:rPr lang="en-US" dirty="0"/>
              <a:t>3</a:t>
            </a:r>
            <a:r>
              <a:rPr lang="en-US" baseline="30000" dirty="0"/>
              <a:t>rd</a:t>
            </a:r>
            <a:r>
              <a:rPr lang="en-US" dirty="0"/>
              <a:t> in emissions after CO</a:t>
            </a:r>
            <a:r>
              <a:rPr lang="en-US" baseline="-25000" dirty="0"/>
              <a:t>2</a:t>
            </a:r>
            <a:r>
              <a:rPr lang="en-US" dirty="0"/>
              <a:t> and CH</a:t>
            </a:r>
            <a:r>
              <a:rPr lang="en-US" baseline="-25000" dirty="0"/>
              <a:t>4</a:t>
            </a:r>
            <a:r>
              <a:rPr lang="en-US" dirty="0"/>
              <a:t> much of which is from bio-sources.</a:t>
            </a:r>
          </a:p>
          <a:p>
            <a:r>
              <a:rPr lang="en-US" dirty="0"/>
              <a:t>Made biochemically with heme-enzymes</a:t>
            </a:r>
          </a:p>
          <a:p>
            <a:endParaRPr lang="en-US" dirty="0"/>
          </a:p>
          <a:p>
            <a:endParaRPr lang="en-US" dirty="0"/>
          </a:p>
        </p:txBody>
      </p:sp>
      <p:sp>
        <p:nvSpPr>
          <p:cNvPr id="4" name="Slide Number Placeholder 3">
            <a:extLst>
              <a:ext uri="{FF2B5EF4-FFF2-40B4-BE49-F238E27FC236}">
                <a16:creationId xmlns:a16="http://schemas.microsoft.com/office/drawing/2014/main" id="{AAB969B8-B40F-4267-AFAA-E205C9ED6C6C}"/>
              </a:ext>
            </a:extLst>
          </p:cNvPr>
          <p:cNvSpPr>
            <a:spLocks noGrp="1"/>
          </p:cNvSpPr>
          <p:nvPr>
            <p:ph type="sldNum" sz="quarter" idx="12"/>
          </p:nvPr>
        </p:nvSpPr>
        <p:spPr/>
        <p:txBody>
          <a:bodyPr/>
          <a:lstStyle/>
          <a:p>
            <a:fld id="{3654332C-6395-46EC-AE99-A6CA29B9639D}" type="slidenum">
              <a:rPr lang="en-US" smtClean="0"/>
              <a:t>8</a:t>
            </a:fld>
            <a:endParaRPr lang="en-US"/>
          </a:p>
        </p:txBody>
      </p:sp>
      <p:sp>
        <p:nvSpPr>
          <p:cNvPr id="5" name="TextBox 4">
            <a:extLst>
              <a:ext uri="{FF2B5EF4-FFF2-40B4-BE49-F238E27FC236}">
                <a16:creationId xmlns:a16="http://schemas.microsoft.com/office/drawing/2014/main" id="{401AEFE0-EE3C-4489-AB37-84386CE9E17A}"/>
              </a:ext>
            </a:extLst>
          </p:cNvPr>
          <p:cNvSpPr txBox="1"/>
          <p:nvPr/>
        </p:nvSpPr>
        <p:spPr>
          <a:xfrm>
            <a:off x="7784785" y="4969162"/>
            <a:ext cx="3814618" cy="1846659"/>
          </a:xfrm>
          <a:prstGeom prst="rect">
            <a:avLst/>
          </a:prstGeom>
          <a:noFill/>
        </p:spPr>
        <p:txBody>
          <a:bodyPr wrap="square" rtlCol="0">
            <a:spAutoFit/>
          </a:bodyPr>
          <a:lstStyle/>
          <a:p>
            <a:pPr algn="ctr"/>
            <a:r>
              <a:rPr lang="en-US" sz="1200" dirty="0"/>
              <a:t>Total Emissions in 2017 = 6,457 Million Metric Tons of CO</a:t>
            </a:r>
            <a:r>
              <a:rPr lang="en-US" sz="1200" baseline="-25000" dirty="0"/>
              <a:t>2</a:t>
            </a:r>
            <a:r>
              <a:rPr lang="en-US" sz="1200" dirty="0"/>
              <a:t> equivalent. Percentages may not add up to 100% due to independent rounding.</a:t>
            </a:r>
          </a:p>
          <a:p>
            <a:pPr algn="ctr"/>
            <a:endParaRPr lang="en-US" sz="1200" dirty="0"/>
          </a:p>
          <a:p>
            <a:pPr algn="ctr"/>
            <a:r>
              <a:rPr lang="en-US" sz="1200" dirty="0"/>
              <a:t>EPA, U.S. Greenhouse Gas Inventory Report, Environmental Protection Agency. Agency, E. P., Ed. </a:t>
            </a:r>
            <a:r>
              <a:rPr lang="en-US" sz="1200" u="sng" dirty="0">
                <a:hlinkClick r:id="rId3"/>
              </a:rPr>
              <a:t>https://www.epa.gov/ghgemissions/overview-greenhouse-gases</a:t>
            </a:r>
            <a:r>
              <a:rPr lang="en-US" sz="1200" dirty="0"/>
              <a:t>, 2019.</a:t>
            </a:r>
          </a:p>
          <a:p>
            <a:endParaRPr lang="en-US" dirty="0"/>
          </a:p>
        </p:txBody>
      </p:sp>
      <p:pic>
        <p:nvPicPr>
          <p:cNvPr id="7" name="Picture 6">
            <a:extLst>
              <a:ext uri="{FF2B5EF4-FFF2-40B4-BE49-F238E27FC236}">
                <a16:creationId xmlns:a16="http://schemas.microsoft.com/office/drawing/2014/main" id="{E06E6F32-656C-4F27-BDE9-3A1F5ACAC5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2776" y="622443"/>
            <a:ext cx="3698637" cy="4351338"/>
          </a:xfrm>
          <a:prstGeom prst="rect">
            <a:avLst/>
          </a:prstGeom>
        </p:spPr>
      </p:pic>
      <p:pic>
        <p:nvPicPr>
          <p:cNvPr id="9" name="Picture 8" descr="Macintosh HD:Users:georgerichteraddo:Desktop:ExptSig-1.pdf">
            <a:extLst>
              <a:ext uri="{FF2B5EF4-FFF2-40B4-BE49-F238E27FC236}">
                <a16:creationId xmlns:a16="http://schemas.microsoft.com/office/drawing/2014/main" id="{FDF8207B-6EF5-4B4F-AEEF-87BFD738FF0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69406" y="4130603"/>
            <a:ext cx="4296250" cy="1857319"/>
          </a:xfrm>
          <a:prstGeom prst="rect">
            <a:avLst/>
          </a:prstGeom>
          <a:noFill/>
          <a:ln>
            <a:noFill/>
          </a:ln>
        </p:spPr>
      </p:pic>
      <p:sp>
        <p:nvSpPr>
          <p:cNvPr id="10" name="TextBox 9">
            <a:extLst>
              <a:ext uri="{FF2B5EF4-FFF2-40B4-BE49-F238E27FC236}">
                <a16:creationId xmlns:a16="http://schemas.microsoft.com/office/drawing/2014/main" id="{D338ED2F-11F3-4C5B-A725-1E0405E32FF9}"/>
              </a:ext>
            </a:extLst>
          </p:cNvPr>
          <p:cNvSpPr txBox="1"/>
          <p:nvPr/>
        </p:nvSpPr>
        <p:spPr>
          <a:xfrm>
            <a:off x="1686398" y="6295978"/>
            <a:ext cx="4129186" cy="369332"/>
          </a:xfrm>
          <a:prstGeom prst="rect">
            <a:avLst/>
          </a:prstGeom>
          <a:noFill/>
        </p:spPr>
        <p:txBody>
          <a:bodyPr wrap="square" rtlCol="0">
            <a:spAutoFit/>
          </a:bodyPr>
          <a:lstStyle/>
          <a:p>
            <a:r>
              <a:rPr lang="en-US" dirty="0"/>
              <a:t>Image credit: Dr. George Richter-Addo</a:t>
            </a:r>
          </a:p>
        </p:txBody>
      </p:sp>
    </p:spTree>
    <p:extLst>
      <p:ext uri="{BB962C8B-B14F-4D97-AF65-F5344CB8AC3E}">
        <p14:creationId xmlns:p14="http://schemas.microsoft.com/office/powerpoint/2010/main" val="1016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26E2B-1CEE-44D1-A7F0-DFAE5BE295EA}"/>
              </a:ext>
            </a:extLst>
          </p:cNvPr>
          <p:cNvSpPr>
            <a:spLocks noGrp="1"/>
          </p:cNvSpPr>
          <p:nvPr>
            <p:ph type="title"/>
          </p:nvPr>
        </p:nvSpPr>
        <p:spPr/>
        <p:txBody>
          <a:bodyPr/>
          <a:lstStyle/>
          <a:p>
            <a:r>
              <a:rPr lang="en-US" b="1" dirty="0">
                <a:solidFill>
                  <a:srgbClr val="7030A0"/>
                </a:solidFill>
              </a:rPr>
              <a:t>Bacterial NO reductase</a:t>
            </a:r>
          </a:p>
        </p:txBody>
      </p:sp>
      <p:sp>
        <p:nvSpPr>
          <p:cNvPr id="3" name="Content Placeholder 2">
            <a:extLst>
              <a:ext uri="{FF2B5EF4-FFF2-40B4-BE49-F238E27FC236}">
                <a16:creationId xmlns:a16="http://schemas.microsoft.com/office/drawing/2014/main" id="{A9A9E9C9-BF53-4F8D-B347-C8DE3F100FF8}"/>
              </a:ext>
            </a:extLst>
          </p:cNvPr>
          <p:cNvSpPr>
            <a:spLocks noGrp="1"/>
          </p:cNvSpPr>
          <p:nvPr>
            <p:ph idx="1"/>
          </p:nvPr>
        </p:nvSpPr>
        <p:spPr>
          <a:xfrm>
            <a:off x="209252" y="1934817"/>
            <a:ext cx="5091545" cy="4351338"/>
          </a:xfrm>
        </p:spPr>
        <p:txBody>
          <a:bodyPr/>
          <a:lstStyle/>
          <a:p>
            <a:r>
              <a:rPr lang="en-US" dirty="0"/>
              <a:t>Has a heme-Fe site AND a non-heme Fe-site</a:t>
            </a:r>
          </a:p>
          <a:p>
            <a:r>
              <a:rPr lang="en-US" dirty="0"/>
              <a:t>They act cooperatively to couple 2 molecules of NO and 2H</a:t>
            </a:r>
            <a:r>
              <a:rPr lang="en-US" baseline="30000" dirty="0"/>
              <a:t>+</a:t>
            </a:r>
            <a:r>
              <a:rPr lang="en-US" dirty="0"/>
              <a:t>, with 2 electrons.</a:t>
            </a:r>
          </a:p>
          <a:p>
            <a:endParaRPr lang="en-US" dirty="0"/>
          </a:p>
          <a:p>
            <a:r>
              <a:rPr lang="en-US" dirty="0"/>
              <a:t>2NO + 2H</a:t>
            </a:r>
            <a:r>
              <a:rPr lang="en-US" baseline="30000" dirty="0"/>
              <a:t>+</a:t>
            </a:r>
            <a:r>
              <a:rPr lang="en-US" dirty="0"/>
              <a:t> + 2e</a:t>
            </a:r>
            <a:r>
              <a:rPr lang="en-US" baseline="30000" dirty="0"/>
              <a:t>–</a:t>
            </a:r>
            <a:r>
              <a:rPr lang="en-US" dirty="0"/>
              <a:t> </a:t>
            </a:r>
            <a:r>
              <a:rPr lang="en-US" dirty="0">
                <a:sym typeface="Wingdings 3" panose="05040102010807070707" pitchFamily="18" charset="2"/>
              </a:rPr>
              <a:t> N</a:t>
            </a:r>
            <a:r>
              <a:rPr lang="en-US" baseline="-25000" dirty="0">
                <a:sym typeface="Wingdings 3" panose="05040102010807070707" pitchFamily="18" charset="2"/>
              </a:rPr>
              <a:t>2</a:t>
            </a:r>
            <a:r>
              <a:rPr lang="en-US" dirty="0">
                <a:sym typeface="Wingdings 3" panose="05040102010807070707" pitchFamily="18" charset="2"/>
              </a:rPr>
              <a:t>O + H</a:t>
            </a:r>
            <a:r>
              <a:rPr lang="en-US" baseline="-25000" dirty="0">
                <a:sym typeface="Wingdings 3" panose="05040102010807070707" pitchFamily="18" charset="2"/>
              </a:rPr>
              <a:t>2</a:t>
            </a:r>
            <a:r>
              <a:rPr lang="en-US" dirty="0">
                <a:sym typeface="Wingdings 3" panose="05040102010807070707" pitchFamily="18" charset="2"/>
              </a:rPr>
              <a:t>O</a:t>
            </a:r>
            <a:endParaRPr lang="en-US" dirty="0"/>
          </a:p>
        </p:txBody>
      </p:sp>
      <p:sp>
        <p:nvSpPr>
          <p:cNvPr id="4" name="Slide Number Placeholder 3">
            <a:extLst>
              <a:ext uri="{FF2B5EF4-FFF2-40B4-BE49-F238E27FC236}">
                <a16:creationId xmlns:a16="http://schemas.microsoft.com/office/drawing/2014/main" id="{053A2045-42F0-4438-984C-C69EF1D4934A}"/>
              </a:ext>
            </a:extLst>
          </p:cNvPr>
          <p:cNvSpPr>
            <a:spLocks noGrp="1"/>
          </p:cNvSpPr>
          <p:nvPr>
            <p:ph type="sldNum" sz="quarter" idx="12"/>
          </p:nvPr>
        </p:nvSpPr>
        <p:spPr/>
        <p:txBody>
          <a:bodyPr/>
          <a:lstStyle/>
          <a:p>
            <a:fld id="{3654332C-6395-46EC-AE99-A6CA29B9639D}" type="slidenum">
              <a:rPr lang="en-US" smtClean="0"/>
              <a:t>9</a:t>
            </a:fld>
            <a:endParaRPr lang="en-US"/>
          </a:p>
        </p:txBody>
      </p:sp>
      <p:sp>
        <p:nvSpPr>
          <p:cNvPr id="6" name="TextBox 5">
            <a:extLst>
              <a:ext uri="{FF2B5EF4-FFF2-40B4-BE49-F238E27FC236}">
                <a16:creationId xmlns:a16="http://schemas.microsoft.com/office/drawing/2014/main" id="{D9D8C526-E980-46D7-8D3F-C44685972868}"/>
              </a:ext>
            </a:extLst>
          </p:cNvPr>
          <p:cNvSpPr txBox="1"/>
          <p:nvPr/>
        </p:nvSpPr>
        <p:spPr>
          <a:xfrm>
            <a:off x="1007463" y="5710019"/>
            <a:ext cx="4068117" cy="646331"/>
          </a:xfrm>
          <a:prstGeom prst="rect">
            <a:avLst/>
          </a:prstGeom>
          <a:noFill/>
        </p:spPr>
        <p:txBody>
          <a:bodyPr wrap="square" rtlCol="0">
            <a:spAutoFit/>
          </a:bodyPr>
          <a:lstStyle/>
          <a:p>
            <a:pPr algn="ctr"/>
            <a:r>
              <a:rPr lang="en-US" dirty="0"/>
              <a:t>RCSB Protein Data Base Structure 3o0R</a:t>
            </a:r>
          </a:p>
          <a:p>
            <a:pPr algn="ctr"/>
            <a:r>
              <a:rPr lang="en-US" dirty="0">
                <a:hlinkClick r:id="rId2"/>
              </a:rPr>
              <a:t>https://www.rcsb.org/structure/3o0r</a:t>
            </a:r>
            <a:r>
              <a:rPr lang="en-US" dirty="0"/>
              <a:t> </a:t>
            </a:r>
          </a:p>
        </p:txBody>
      </p:sp>
      <p:pic>
        <p:nvPicPr>
          <p:cNvPr id="8" name="Picture 7">
            <a:extLst>
              <a:ext uri="{FF2B5EF4-FFF2-40B4-BE49-F238E27FC236}">
                <a16:creationId xmlns:a16="http://schemas.microsoft.com/office/drawing/2014/main" id="{27321CBB-5792-4A96-8A56-917EA82842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2255" y="195695"/>
            <a:ext cx="3333750" cy="3333750"/>
          </a:xfrm>
          <a:prstGeom prst="rect">
            <a:avLst/>
          </a:prstGeom>
        </p:spPr>
      </p:pic>
      <p:pic>
        <p:nvPicPr>
          <p:cNvPr id="10" name="Picture 9">
            <a:extLst>
              <a:ext uri="{FF2B5EF4-FFF2-40B4-BE49-F238E27FC236}">
                <a16:creationId xmlns:a16="http://schemas.microsoft.com/office/drawing/2014/main" id="{8E9CC136-74EE-4AC2-A28B-09EABFD300BB}"/>
              </a:ext>
            </a:extLst>
          </p:cNvPr>
          <p:cNvPicPr>
            <a:picLocks noChangeAspect="1"/>
          </p:cNvPicPr>
          <p:nvPr/>
        </p:nvPicPr>
        <p:blipFill rotWithShape="1">
          <a:blip r:embed="rId4">
            <a:extLst>
              <a:ext uri="{28A0092B-C50C-407E-A947-70E740481C1C}">
                <a14:useLocalDpi xmlns:a14="http://schemas.microsoft.com/office/drawing/2010/main" val="0"/>
              </a:ext>
            </a:extLst>
          </a:blip>
          <a:srcRect l="14674" t="14878" r="18696"/>
          <a:stretch/>
        </p:blipFill>
        <p:spPr>
          <a:xfrm>
            <a:off x="5300797" y="3130827"/>
            <a:ext cx="4914597" cy="3531478"/>
          </a:xfrm>
          <a:prstGeom prst="rect">
            <a:avLst/>
          </a:prstGeom>
        </p:spPr>
      </p:pic>
      <p:cxnSp>
        <p:nvCxnSpPr>
          <p:cNvPr id="12" name="Straight Connector 11">
            <a:extLst>
              <a:ext uri="{FF2B5EF4-FFF2-40B4-BE49-F238E27FC236}">
                <a16:creationId xmlns:a16="http://schemas.microsoft.com/office/drawing/2014/main" id="{58F0AA0C-1A78-4FE2-91AA-D20C3B4B467B}"/>
              </a:ext>
            </a:extLst>
          </p:cNvPr>
          <p:cNvCxnSpPr/>
          <p:nvPr/>
        </p:nvCxnSpPr>
        <p:spPr>
          <a:xfrm flipH="1">
            <a:off x="6811617" y="1934817"/>
            <a:ext cx="3403777" cy="10601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8E5BB28-811F-4365-807C-8C4B646A6421}"/>
              </a:ext>
            </a:extLst>
          </p:cNvPr>
          <p:cNvCxnSpPr/>
          <p:nvPr/>
        </p:nvCxnSpPr>
        <p:spPr>
          <a:xfrm flipH="1">
            <a:off x="9859617" y="2067339"/>
            <a:ext cx="516835" cy="4289011"/>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B7DBF9C-7622-4BDE-A864-28731B9549A8}"/>
              </a:ext>
            </a:extLst>
          </p:cNvPr>
          <p:cNvSpPr txBox="1"/>
          <p:nvPr/>
        </p:nvSpPr>
        <p:spPr>
          <a:xfrm>
            <a:off x="6510528" y="318527"/>
            <a:ext cx="2779776" cy="369332"/>
          </a:xfrm>
          <a:prstGeom prst="rect">
            <a:avLst/>
          </a:prstGeom>
          <a:noFill/>
        </p:spPr>
        <p:txBody>
          <a:bodyPr wrap="square" rtlCol="0">
            <a:spAutoFit/>
          </a:bodyPr>
          <a:lstStyle/>
          <a:p>
            <a:r>
              <a:rPr lang="en-US" dirty="0"/>
              <a:t>Membrane-bound region</a:t>
            </a:r>
          </a:p>
        </p:txBody>
      </p:sp>
      <p:cxnSp>
        <p:nvCxnSpPr>
          <p:cNvPr id="17" name="Straight Arrow Connector 16">
            <a:extLst>
              <a:ext uri="{FF2B5EF4-FFF2-40B4-BE49-F238E27FC236}">
                <a16:creationId xmlns:a16="http://schemas.microsoft.com/office/drawing/2014/main" id="{A5EB79B0-44D6-4BAA-8B80-78D5A4D0CB2D}"/>
              </a:ext>
            </a:extLst>
          </p:cNvPr>
          <p:cNvCxnSpPr/>
          <p:nvPr/>
        </p:nvCxnSpPr>
        <p:spPr>
          <a:xfrm>
            <a:off x="8156448" y="792480"/>
            <a:ext cx="1292352" cy="10676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09615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5305</TotalTime>
  <Words>3613</Words>
  <Application>Microsoft Office PowerPoint</Application>
  <PresentationFormat>Widescreen</PresentationFormat>
  <Paragraphs>445</Paragraphs>
  <Slides>56</Slides>
  <Notes>9</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3</vt:i4>
      </vt:variant>
      <vt:variant>
        <vt:lpstr>Slide Titles</vt:lpstr>
      </vt:variant>
      <vt:variant>
        <vt:i4>56</vt:i4>
      </vt:variant>
    </vt:vector>
  </HeadingPairs>
  <TitlesOfParts>
    <vt:vector size="65" baseType="lpstr">
      <vt:lpstr>Arial</vt:lpstr>
      <vt:lpstr>Calibri</vt:lpstr>
      <vt:lpstr>Calibri Light</vt:lpstr>
      <vt:lpstr>Wingdings</vt:lpstr>
      <vt:lpstr>Wingdings 3</vt:lpstr>
      <vt:lpstr>Office Theme</vt:lpstr>
      <vt:lpstr>Chart</vt:lpstr>
      <vt:lpstr>CS ChemDraw Drawing</vt:lpstr>
      <vt:lpstr>Bitmap Image</vt:lpstr>
      <vt:lpstr>Data into insight: Teasing out how molecules behave</vt:lpstr>
      <vt:lpstr>From the Smithsonian in 1997….</vt:lpstr>
      <vt:lpstr>An Abstract</vt:lpstr>
      <vt:lpstr>Our collaboration </vt:lpstr>
      <vt:lpstr>Purpose of our research?</vt:lpstr>
      <vt:lpstr>Purpose of our research?</vt:lpstr>
      <vt:lpstr>Purpose of our research?</vt:lpstr>
      <vt:lpstr>N2O?</vt:lpstr>
      <vt:lpstr>Bacterial NO reductase</vt:lpstr>
      <vt:lpstr>Heme -NO</vt:lpstr>
      <vt:lpstr>Partition of work…</vt:lpstr>
      <vt:lpstr>In a nutshell… my approach is to use the development of research skills as teaching moments</vt:lpstr>
      <vt:lpstr>This is from my hot water heater, not my lab…  We have to teach and promote a culture of safety!</vt:lpstr>
      <vt:lpstr>Synthesis</vt:lpstr>
      <vt:lpstr>Making NO</vt:lpstr>
      <vt:lpstr>A Drybox</vt:lpstr>
      <vt:lpstr>Double manifold vacuum line with Schlenk Tubes</vt:lpstr>
      <vt:lpstr>The old Shaw lab…</vt:lpstr>
      <vt:lpstr>New lab  2013</vt:lpstr>
      <vt:lpstr>PowerPoint Presentation</vt:lpstr>
      <vt:lpstr>PowerPoint Presentation</vt:lpstr>
      <vt:lpstr>Characterization.                 “Prove you have the stuff you say you have.”</vt:lpstr>
      <vt:lpstr>PowerPoint Presentation</vt:lpstr>
      <vt:lpstr>Nuclear Magnetic Resonance (NMR) Spectrometry</vt:lpstr>
      <vt:lpstr>FT-NMR collects data about all frequencies in a given range simultaneously</vt:lpstr>
      <vt:lpstr>FID of Ru(t-Bu4saloph)(NO)Cl</vt:lpstr>
      <vt:lpstr>FT-NMR Demo</vt:lpstr>
      <vt:lpstr>FT-NMR Demo</vt:lpstr>
      <vt:lpstr>FT-NMR Demo</vt:lpstr>
      <vt:lpstr>FT-NMR Demo</vt:lpstr>
      <vt:lpstr>Fast Fourier Transform for NMR</vt:lpstr>
      <vt:lpstr>1H NMR Spectrum of Ru(NO)(tBu4saloph)Cl in CDCl3 at 298K</vt:lpstr>
      <vt:lpstr>Typical values on X-axis are known…</vt:lpstr>
      <vt:lpstr>Typical values on X-axis are known…</vt:lpstr>
      <vt:lpstr>Areas under peaks are proportional to relative numbers of atoms present.</vt:lpstr>
      <vt:lpstr>Areas under peaks are proportional to relative numbers of atoms present.</vt:lpstr>
      <vt:lpstr>PowerPoint Presentation</vt:lpstr>
      <vt:lpstr>PowerPoint Presentation</vt:lpstr>
      <vt:lpstr>Refills on Bruker 400 MHz NMR</vt:lpstr>
      <vt:lpstr>Some group pics</vt:lpstr>
      <vt:lpstr>Redox Properties!</vt:lpstr>
      <vt:lpstr>CV Jargon</vt:lpstr>
      <vt:lpstr>PowerPoint Presentation</vt:lpstr>
      <vt:lpstr>1.1 mM Ru(salchy)(NO)Cl in 0.1M NBu4PF6/MeCN</vt:lpstr>
      <vt:lpstr>1.1 mM Ru(salchy)(NO)Cl in 0.1M NBu4PF6/MeCN</vt:lpstr>
      <vt:lpstr>DigiElch Curve Fitting of Data</vt:lpstr>
      <vt:lpstr>Variable Temperature Spectroechem Cell</vt:lpstr>
      <vt:lpstr>Fiber-Optic Spectroelectrochemistry</vt:lpstr>
      <vt:lpstr>IR-SEC</vt:lpstr>
      <vt:lpstr>Reactions with H+ sources</vt:lpstr>
      <vt:lpstr>IR-SEC with proton sources</vt:lpstr>
      <vt:lpstr>Some conclusions…</vt:lpstr>
      <vt:lpstr>Acknowledgements: X-Ray data and structures in SL</vt:lpstr>
      <vt:lpstr>Acknowledgements</vt:lpstr>
      <vt:lpstr>Some pics of Missouri Botanical Garden in St. Louis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into insight: Teasing out how molecules behave</dc:title>
  <dc:creator>Shaw, Michael</dc:creator>
  <cp:lastModifiedBy>Shaw, Michael</cp:lastModifiedBy>
  <cp:revision>78</cp:revision>
  <dcterms:created xsi:type="dcterms:W3CDTF">2020-02-28T18:56:43Z</dcterms:created>
  <dcterms:modified xsi:type="dcterms:W3CDTF">2020-03-05T23:57:51Z</dcterms:modified>
</cp:coreProperties>
</file>